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3" r:id="rId1"/>
  </p:sldMasterIdLst>
  <p:notesMasterIdLst>
    <p:notesMasterId r:id="rId57"/>
  </p:notesMasterIdLst>
  <p:handoutMasterIdLst>
    <p:handoutMasterId r:id="rId58"/>
  </p:handoutMasterIdLst>
  <p:sldIdLst>
    <p:sldId id="1506" r:id="rId2"/>
    <p:sldId id="1512" r:id="rId3"/>
    <p:sldId id="294" r:id="rId4"/>
    <p:sldId id="1578" r:id="rId5"/>
    <p:sldId id="1579" r:id="rId6"/>
    <p:sldId id="1606" r:id="rId7"/>
    <p:sldId id="1581" r:id="rId8"/>
    <p:sldId id="1582" r:id="rId9"/>
    <p:sldId id="1580" r:id="rId10"/>
    <p:sldId id="1523" r:id="rId11"/>
    <p:sldId id="1508" r:id="rId12"/>
    <p:sldId id="1518" r:id="rId13"/>
    <p:sldId id="1517" r:id="rId14"/>
    <p:sldId id="1583" r:id="rId15"/>
    <p:sldId id="1524" r:id="rId16"/>
    <p:sldId id="1584" r:id="rId17"/>
    <p:sldId id="1615" r:id="rId18"/>
    <p:sldId id="1585" r:id="rId19"/>
    <p:sldId id="1537" r:id="rId20"/>
    <p:sldId id="1536" r:id="rId21"/>
    <p:sldId id="1535" r:id="rId22"/>
    <p:sldId id="1534" r:id="rId23"/>
    <p:sldId id="1565" r:id="rId24"/>
    <p:sldId id="1561" r:id="rId25"/>
    <p:sldId id="1567" r:id="rId26"/>
    <p:sldId id="1553" r:id="rId27"/>
    <p:sldId id="1554" r:id="rId28"/>
    <p:sldId id="1560" r:id="rId29"/>
    <p:sldId id="1533" r:id="rId30"/>
    <p:sldId id="1586" r:id="rId31"/>
    <p:sldId id="1587" r:id="rId32"/>
    <p:sldId id="1599" r:id="rId33"/>
    <p:sldId id="1589" r:id="rId34"/>
    <p:sldId id="1590" r:id="rId35"/>
    <p:sldId id="1541" r:id="rId36"/>
    <p:sldId id="1600" r:id="rId37"/>
    <p:sldId id="1522" r:id="rId38"/>
    <p:sldId id="1601" r:id="rId39"/>
    <p:sldId id="1592" r:id="rId40"/>
    <p:sldId id="1603" r:id="rId41"/>
    <p:sldId id="1613" r:id="rId42"/>
    <p:sldId id="1612" r:id="rId43"/>
    <p:sldId id="1610" r:id="rId44"/>
    <p:sldId id="1611" r:id="rId45"/>
    <p:sldId id="1593" r:id="rId46"/>
    <p:sldId id="1602" r:id="rId47"/>
    <p:sldId id="1609" r:id="rId48"/>
    <p:sldId id="1608" r:id="rId49"/>
    <p:sldId id="1594" r:id="rId50"/>
    <p:sldId id="1597" r:id="rId51"/>
    <p:sldId id="1598" r:id="rId52"/>
    <p:sldId id="1570" r:id="rId53"/>
    <p:sldId id="1605" r:id="rId54"/>
    <p:sldId id="1571" r:id="rId55"/>
    <p:sldId id="1614" r:id="rId56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CB"/>
    <a:srgbClr val="FFFFFF"/>
    <a:srgbClr val="7C9898"/>
    <a:srgbClr val="1D0D0C"/>
    <a:srgbClr val="184C99"/>
    <a:srgbClr val="FDBB63"/>
    <a:srgbClr val="F4E096"/>
    <a:srgbClr val="FF9933"/>
    <a:srgbClr val="FACF02"/>
    <a:srgbClr val="FC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292B6-4B4A-4B71-A46E-A399EC07583F}" v="2" dt="2019-03-27T14:33:33.626"/>
    <p1510:client id="{C68AC723-A14C-2776-E514-9893C048204C}" v="1" dt="2019-03-27T15:15:57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3890" autoAdjust="0"/>
  </p:normalViewPr>
  <p:slideViewPr>
    <p:cSldViewPr snapToGrid="0">
      <p:cViewPr varScale="1">
        <p:scale>
          <a:sx n="79" d="100"/>
          <a:sy n="79" d="100"/>
        </p:scale>
        <p:origin x="11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06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48A47-C2E7-493F-AD37-3DA7C0D18008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F189177-574D-4FCF-BD05-665A499D9986}">
      <dgm:prSet phldrT="[Testo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sz="1600" b="1" dirty="0"/>
            <a:t>Contesto</a:t>
          </a:r>
          <a:r>
            <a:rPr lang="it-IT" sz="1400" dirty="0"/>
            <a:t> </a:t>
          </a:r>
        </a:p>
      </dgm:t>
    </dgm:pt>
    <dgm:pt modelId="{4AA32FA8-5E51-4F29-B639-10735EA44997}" type="parTrans" cxnId="{434CBB70-AE21-4ACA-ADDA-EAC8F8A6512F}">
      <dgm:prSet/>
      <dgm:spPr/>
      <dgm:t>
        <a:bodyPr/>
        <a:lstStyle/>
        <a:p>
          <a:endParaRPr lang="it-IT"/>
        </a:p>
      </dgm:t>
    </dgm:pt>
    <dgm:pt modelId="{9DC226AA-B207-4BA9-A1A3-A02417E7980E}" type="sibTrans" cxnId="{434CBB70-AE21-4ACA-ADDA-EAC8F8A6512F}">
      <dgm:prSet/>
      <dgm:spPr/>
      <dgm:t>
        <a:bodyPr/>
        <a:lstStyle/>
        <a:p>
          <a:endParaRPr lang="it-IT"/>
        </a:p>
      </dgm:t>
    </dgm:pt>
    <dgm:pt modelId="{A970C707-2D35-4A4E-96C7-247260A806A0}">
      <dgm:prSet phldrT="[Testo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sz="1400" dirty="0" smtClean="0"/>
            <a:t>Tecnologico</a:t>
          </a:r>
        </a:p>
      </dgm:t>
    </dgm:pt>
    <dgm:pt modelId="{039B7ED0-E1DC-477E-A0D8-A08D5C3106A4}" type="parTrans" cxnId="{4B6BBE21-5CF0-4B46-9BA0-DC76A4911CB9}">
      <dgm:prSet/>
      <dgm:spPr/>
      <dgm:t>
        <a:bodyPr/>
        <a:lstStyle/>
        <a:p>
          <a:endParaRPr lang="it-IT"/>
        </a:p>
      </dgm:t>
    </dgm:pt>
    <dgm:pt modelId="{89B9C3FC-36F5-45A8-AC7D-FFFBF391AFE0}" type="sibTrans" cxnId="{4B6BBE21-5CF0-4B46-9BA0-DC76A4911CB9}">
      <dgm:prSet/>
      <dgm:spPr/>
      <dgm:t>
        <a:bodyPr/>
        <a:lstStyle/>
        <a:p>
          <a:endParaRPr lang="it-IT"/>
        </a:p>
      </dgm:t>
    </dgm:pt>
    <dgm:pt modelId="{D87C7858-8743-4FE4-8CF0-843DA9FD75D5}">
      <dgm:prSet phldrT="[Testo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dirty="0" smtClean="0"/>
            <a:t>Metodologico</a:t>
          </a:r>
          <a:endParaRPr lang="it-IT" dirty="0"/>
        </a:p>
      </dgm:t>
    </dgm:pt>
    <dgm:pt modelId="{8321825C-8513-4090-ACFE-25576FEC7A6C}" type="parTrans" cxnId="{6A840215-CF9D-4D76-AB7A-A54BD06BC47C}">
      <dgm:prSet/>
      <dgm:spPr/>
      <dgm:t>
        <a:bodyPr/>
        <a:lstStyle/>
        <a:p>
          <a:endParaRPr lang="it-IT"/>
        </a:p>
      </dgm:t>
    </dgm:pt>
    <dgm:pt modelId="{DB8C234A-DF98-4FE0-B374-8C126CF34CB9}" type="sibTrans" cxnId="{6A840215-CF9D-4D76-AB7A-A54BD06BC47C}">
      <dgm:prSet/>
      <dgm:spPr/>
      <dgm:t>
        <a:bodyPr/>
        <a:lstStyle/>
        <a:p>
          <a:endParaRPr lang="it-IT"/>
        </a:p>
      </dgm:t>
    </dgm:pt>
    <dgm:pt modelId="{074E4C1B-567B-4AA1-A5CC-4539654F3836}">
      <dgm:prSet phldrT="[Testo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it-IT" dirty="0"/>
            <a:t>Organizzativo-Gestionale</a:t>
          </a:r>
        </a:p>
      </dgm:t>
    </dgm:pt>
    <dgm:pt modelId="{7EE9D107-B136-4785-8B2A-1F461BBB3B80}" type="parTrans" cxnId="{31D63A84-2EC7-4286-A633-B5ABF3036AD3}">
      <dgm:prSet/>
      <dgm:spPr/>
      <dgm:t>
        <a:bodyPr/>
        <a:lstStyle/>
        <a:p>
          <a:endParaRPr lang="it-IT"/>
        </a:p>
      </dgm:t>
    </dgm:pt>
    <dgm:pt modelId="{5AE3D177-FCAD-4F96-AA01-1544EC30C342}" type="sibTrans" cxnId="{31D63A84-2EC7-4286-A633-B5ABF3036AD3}">
      <dgm:prSet/>
      <dgm:spPr/>
      <dgm:t>
        <a:bodyPr/>
        <a:lstStyle/>
        <a:p>
          <a:endParaRPr lang="it-IT"/>
        </a:p>
      </dgm:t>
    </dgm:pt>
    <dgm:pt modelId="{E1AF9545-0259-46C4-BAA1-A7F8D73C7635}" type="pres">
      <dgm:prSet presAssocID="{3A748A47-C2E7-493F-AD37-3DA7C0D1800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DCD4F79-FC37-4588-8350-5C28150F97DC}" type="pres">
      <dgm:prSet presAssocID="{3A748A47-C2E7-493F-AD37-3DA7C0D18008}" presName="children" presStyleCnt="0"/>
      <dgm:spPr/>
    </dgm:pt>
    <dgm:pt modelId="{713D0BEC-570A-4F16-9538-39F5061A581F}" type="pres">
      <dgm:prSet presAssocID="{3A748A47-C2E7-493F-AD37-3DA7C0D18008}" presName="childPlaceholder" presStyleCnt="0"/>
      <dgm:spPr/>
    </dgm:pt>
    <dgm:pt modelId="{C196A75C-624F-46B4-A8CF-6BE6F5C4FD9B}" type="pres">
      <dgm:prSet presAssocID="{3A748A47-C2E7-493F-AD37-3DA7C0D18008}" presName="circle" presStyleCnt="0"/>
      <dgm:spPr/>
    </dgm:pt>
    <dgm:pt modelId="{22190BC8-C54A-4DDA-837A-D0BB39F60F58}" type="pres">
      <dgm:prSet presAssocID="{3A748A47-C2E7-493F-AD37-3DA7C0D18008}" presName="quadrant1" presStyleLbl="node1" presStyleIdx="0" presStyleCnt="4" custLinFactNeighborX="-9227" custLinFactNeighborY="-17969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86E7D8-09E2-4A5F-9A05-BA2B063B0A6D}" type="pres">
      <dgm:prSet presAssocID="{3A748A47-C2E7-493F-AD37-3DA7C0D1800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C421C0-DD3A-4B7B-BC03-2862DB930A6A}" type="pres">
      <dgm:prSet presAssocID="{3A748A47-C2E7-493F-AD37-3DA7C0D1800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439A32D-3B42-4EC3-B44A-B342B3A54E13}" type="pres">
      <dgm:prSet presAssocID="{3A748A47-C2E7-493F-AD37-3DA7C0D1800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B86F5F-1707-45F2-B2AB-7CF0F0276903}" type="pres">
      <dgm:prSet presAssocID="{3A748A47-C2E7-493F-AD37-3DA7C0D18008}" presName="quadrantPlaceholder" presStyleCnt="0"/>
      <dgm:spPr/>
    </dgm:pt>
    <dgm:pt modelId="{CCBCE175-710C-4175-A98E-41DE3F9123E6}" type="pres">
      <dgm:prSet presAssocID="{3A748A47-C2E7-493F-AD37-3DA7C0D18008}" presName="center1" presStyleLbl="fgShp" presStyleIdx="0" presStyleCnt="2"/>
      <dgm:spPr>
        <a:solidFill>
          <a:srgbClr val="FF0000"/>
        </a:solidFill>
        <a:ln>
          <a:solidFill>
            <a:srgbClr val="FF0000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842EC454-EE38-4667-9DDD-CE1DFD68758A}" type="pres">
      <dgm:prSet presAssocID="{3A748A47-C2E7-493F-AD37-3DA7C0D18008}" presName="center2" presStyleLbl="fgShp" presStyleIdx="1" presStyleCnt="2"/>
      <dgm:spPr>
        <a:solidFill>
          <a:srgbClr val="FF0000"/>
        </a:solidFill>
        <a:ln>
          <a:solidFill>
            <a:srgbClr val="FF0000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81F5E97B-0AF1-43E4-AC7E-3146D5322CB9}" type="presOf" srcId="{074E4C1B-567B-4AA1-A5CC-4539654F3836}" destId="{4439A32D-3B42-4EC3-B44A-B342B3A54E13}" srcOrd="0" destOrd="0" presId="urn:microsoft.com/office/officeart/2005/8/layout/cycle4"/>
    <dgm:cxn modelId="{6A840215-CF9D-4D76-AB7A-A54BD06BC47C}" srcId="{3A748A47-C2E7-493F-AD37-3DA7C0D18008}" destId="{D87C7858-8743-4FE4-8CF0-843DA9FD75D5}" srcOrd="2" destOrd="0" parTransId="{8321825C-8513-4090-ACFE-25576FEC7A6C}" sibTransId="{DB8C234A-DF98-4FE0-B374-8C126CF34CB9}"/>
    <dgm:cxn modelId="{434CBB70-AE21-4ACA-ADDA-EAC8F8A6512F}" srcId="{3A748A47-C2E7-493F-AD37-3DA7C0D18008}" destId="{4F189177-574D-4FCF-BD05-665A499D9986}" srcOrd="0" destOrd="0" parTransId="{4AA32FA8-5E51-4F29-B639-10735EA44997}" sibTransId="{9DC226AA-B207-4BA9-A1A3-A02417E7980E}"/>
    <dgm:cxn modelId="{4B6BBE21-5CF0-4B46-9BA0-DC76A4911CB9}" srcId="{3A748A47-C2E7-493F-AD37-3DA7C0D18008}" destId="{A970C707-2D35-4A4E-96C7-247260A806A0}" srcOrd="1" destOrd="0" parTransId="{039B7ED0-E1DC-477E-A0D8-A08D5C3106A4}" sibTransId="{89B9C3FC-36F5-45A8-AC7D-FFFBF391AFE0}"/>
    <dgm:cxn modelId="{1E89D2C4-0798-421D-9236-5B8B0E60CE5F}" type="presOf" srcId="{A970C707-2D35-4A4E-96C7-247260A806A0}" destId="{CF86E7D8-09E2-4A5F-9A05-BA2B063B0A6D}" srcOrd="0" destOrd="0" presId="urn:microsoft.com/office/officeart/2005/8/layout/cycle4"/>
    <dgm:cxn modelId="{6A8729EF-4894-4B76-9B95-545E2D66A2E4}" type="presOf" srcId="{3A748A47-C2E7-493F-AD37-3DA7C0D18008}" destId="{E1AF9545-0259-46C4-BAA1-A7F8D73C7635}" srcOrd="0" destOrd="0" presId="urn:microsoft.com/office/officeart/2005/8/layout/cycle4"/>
    <dgm:cxn modelId="{60494733-4B37-4CBA-B970-4E778D7A456C}" type="presOf" srcId="{4F189177-574D-4FCF-BD05-665A499D9986}" destId="{22190BC8-C54A-4DDA-837A-D0BB39F60F58}" srcOrd="0" destOrd="0" presId="urn:microsoft.com/office/officeart/2005/8/layout/cycle4"/>
    <dgm:cxn modelId="{31D63A84-2EC7-4286-A633-B5ABF3036AD3}" srcId="{3A748A47-C2E7-493F-AD37-3DA7C0D18008}" destId="{074E4C1B-567B-4AA1-A5CC-4539654F3836}" srcOrd="3" destOrd="0" parTransId="{7EE9D107-B136-4785-8B2A-1F461BBB3B80}" sibTransId="{5AE3D177-FCAD-4F96-AA01-1544EC30C342}"/>
    <dgm:cxn modelId="{00691C24-059D-445D-9FE4-6AB59E4F0AE5}" type="presOf" srcId="{D87C7858-8743-4FE4-8CF0-843DA9FD75D5}" destId="{36C421C0-DD3A-4B7B-BC03-2862DB930A6A}" srcOrd="0" destOrd="0" presId="urn:microsoft.com/office/officeart/2005/8/layout/cycle4"/>
    <dgm:cxn modelId="{EDB427A6-412B-4AD6-85E0-773440CA41B8}" type="presParOf" srcId="{E1AF9545-0259-46C4-BAA1-A7F8D73C7635}" destId="{ADCD4F79-FC37-4588-8350-5C28150F97DC}" srcOrd="0" destOrd="0" presId="urn:microsoft.com/office/officeart/2005/8/layout/cycle4"/>
    <dgm:cxn modelId="{040DA6FC-9120-49E4-A95E-C8934B018B50}" type="presParOf" srcId="{ADCD4F79-FC37-4588-8350-5C28150F97DC}" destId="{713D0BEC-570A-4F16-9538-39F5061A581F}" srcOrd="0" destOrd="0" presId="urn:microsoft.com/office/officeart/2005/8/layout/cycle4"/>
    <dgm:cxn modelId="{36945E18-75AF-486D-8C79-46877CDE40D9}" type="presParOf" srcId="{E1AF9545-0259-46C4-BAA1-A7F8D73C7635}" destId="{C196A75C-624F-46B4-A8CF-6BE6F5C4FD9B}" srcOrd="1" destOrd="0" presId="urn:microsoft.com/office/officeart/2005/8/layout/cycle4"/>
    <dgm:cxn modelId="{8FAB78AB-6308-4AAB-8BEB-3C1695A82AB7}" type="presParOf" srcId="{C196A75C-624F-46B4-A8CF-6BE6F5C4FD9B}" destId="{22190BC8-C54A-4DDA-837A-D0BB39F60F58}" srcOrd="0" destOrd="0" presId="urn:microsoft.com/office/officeart/2005/8/layout/cycle4"/>
    <dgm:cxn modelId="{7334DFE9-0001-458B-8FA9-7E9BA03DFA08}" type="presParOf" srcId="{C196A75C-624F-46B4-A8CF-6BE6F5C4FD9B}" destId="{CF86E7D8-09E2-4A5F-9A05-BA2B063B0A6D}" srcOrd="1" destOrd="0" presId="urn:microsoft.com/office/officeart/2005/8/layout/cycle4"/>
    <dgm:cxn modelId="{F1746065-264B-430C-8131-4230498C3EE2}" type="presParOf" srcId="{C196A75C-624F-46B4-A8CF-6BE6F5C4FD9B}" destId="{36C421C0-DD3A-4B7B-BC03-2862DB930A6A}" srcOrd="2" destOrd="0" presId="urn:microsoft.com/office/officeart/2005/8/layout/cycle4"/>
    <dgm:cxn modelId="{01C03268-5596-40DC-B262-AD4F07A835DD}" type="presParOf" srcId="{C196A75C-624F-46B4-A8CF-6BE6F5C4FD9B}" destId="{4439A32D-3B42-4EC3-B44A-B342B3A54E13}" srcOrd="3" destOrd="0" presId="urn:microsoft.com/office/officeart/2005/8/layout/cycle4"/>
    <dgm:cxn modelId="{D9630FAF-2AE6-46A0-8CFF-BBA0EFD73A40}" type="presParOf" srcId="{C196A75C-624F-46B4-A8CF-6BE6F5C4FD9B}" destId="{FEB86F5F-1707-45F2-B2AB-7CF0F0276903}" srcOrd="4" destOrd="0" presId="urn:microsoft.com/office/officeart/2005/8/layout/cycle4"/>
    <dgm:cxn modelId="{F8F94D3A-9E34-44F5-8D2A-D72E17B562C4}" type="presParOf" srcId="{E1AF9545-0259-46C4-BAA1-A7F8D73C7635}" destId="{CCBCE175-710C-4175-A98E-41DE3F9123E6}" srcOrd="2" destOrd="0" presId="urn:microsoft.com/office/officeart/2005/8/layout/cycle4"/>
    <dgm:cxn modelId="{2A57722A-FF88-4E39-BEFF-1E94C3B8247D}" type="presParOf" srcId="{E1AF9545-0259-46C4-BAA1-A7F8D73C7635}" destId="{842EC454-EE38-4667-9DDD-CE1DFD68758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A336B-2769-4024-AC42-B83812DCB7A3}" type="doc">
      <dgm:prSet loTypeId="urn:microsoft.com/office/officeart/2005/8/layout/vList4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E05008F3-5BFB-4E4C-9A3B-609D2B62AF4D}">
      <dgm:prSet phldrT="[Testo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dirty="0">
              <a:latin typeface="Calibri" panose="020F0502020204030204" pitchFamily="34" charset="0"/>
              <a:cs typeface="Calibri" panose="020F0502020204030204" pitchFamily="34" charset="0"/>
            </a:rPr>
            <a:t>	STRATEGIE ATTIVE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	- Discussione attiva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dirty="0">
              <a:latin typeface="Calibri" panose="020F0502020204030204" pitchFamily="34" charset="0"/>
              <a:cs typeface="Calibri" panose="020F0502020204030204" pitchFamily="34" charset="0"/>
            </a:rPr>
            <a:t>	- Lavoro di </a:t>
          </a:r>
          <a:r>
            <a:rPr lang="it-IT" sz="1700" dirty="0" smtClean="0">
              <a:latin typeface="Calibri" panose="020F0502020204030204" pitchFamily="34" charset="0"/>
              <a:cs typeface="Calibri" panose="020F0502020204030204" pitchFamily="34" charset="0"/>
            </a:rPr>
            <a:t>coppia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dirty="0" smtClean="0">
              <a:latin typeface="Calibri" panose="020F0502020204030204" pitchFamily="34" charset="0"/>
              <a:cs typeface="Calibri" panose="020F0502020204030204" pitchFamily="34" charset="0"/>
            </a:rPr>
            <a:t>	- Peer-tutoring </a:t>
          </a:r>
          <a:r>
            <a:rPr lang="it-IT" sz="1700" baseline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it-IT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155E0-41B6-43E0-8766-DAF6CE124F09}" type="parTrans" cxnId="{DAB784F8-BC76-410E-AE69-F6366F20E951}">
      <dgm:prSet/>
      <dgm:spPr/>
      <dgm:t>
        <a:bodyPr/>
        <a:lstStyle/>
        <a:p>
          <a:endParaRPr lang="it-IT"/>
        </a:p>
      </dgm:t>
    </dgm:pt>
    <dgm:pt modelId="{F1C6867F-833F-4367-ABDF-A27E960AE3EC}" type="sibTrans" cxnId="{DAB784F8-BC76-410E-AE69-F6366F20E951}">
      <dgm:prSet/>
      <dgm:spPr/>
      <dgm:t>
        <a:bodyPr/>
        <a:lstStyle/>
        <a:p>
          <a:endParaRPr lang="it-IT"/>
        </a:p>
      </dgm:t>
    </dgm:pt>
    <dgm:pt modelId="{5D7BAB31-A9E3-4437-88A2-6F7BB453E4E5}">
      <dgm:prSet phldrT="[Testo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it-IT" sz="1700" b="1" dirty="0">
              <a:latin typeface="Calibri" panose="020F0502020204030204" pitchFamily="34" charset="0"/>
              <a:cs typeface="Calibri" panose="020F0502020204030204" pitchFamily="34" charset="0"/>
            </a:rPr>
            <a:t>	APPRENDIMENTO</a:t>
          </a:r>
        </a:p>
        <a:p>
          <a:r>
            <a:rPr lang="it-IT" sz="1700" b="1" dirty="0">
              <a:latin typeface="Calibri" panose="020F0502020204030204" pitchFamily="34" charset="0"/>
              <a:cs typeface="Calibri" panose="020F0502020204030204" pitchFamily="34" charset="0"/>
            </a:rPr>
            <a:t>	COLLABORATIVO</a:t>
          </a:r>
          <a:endParaRPr lang="it-IT" sz="17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it-IT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	</a:t>
          </a:r>
          <a:endParaRPr lang="it-IT" sz="1700" baseline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C678E1-9976-4F0A-8263-9981C7A149F0}" type="parTrans" cxnId="{BDE4DACA-1FEB-4977-8D29-86F462FD4167}">
      <dgm:prSet/>
      <dgm:spPr/>
      <dgm:t>
        <a:bodyPr/>
        <a:lstStyle/>
        <a:p>
          <a:endParaRPr lang="it-IT"/>
        </a:p>
      </dgm:t>
    </dgm:pt>
    <dgm:pt modelId="{AB5A3B59-2187-45A6-A11A-FB47209F5830}" type="sibTrans" cxnId="{BDE4DACA-1FEB-4977-8D29-86F462FD4167}">
      <dgm:prSet/>
      <dgm:spPr/>
      <dgm:t>
        <a:bodyPr/>
        <a:lstStyle/>
        <a:p>
          <a:endParaRPr lang="it-IT"/>
        </a:p>
      </dgm:t>
    </dgm:pt>
    <dgm:pt modelId="{BC8F7A55-D107-40FC-9EC6-9171981AB555}" type="pres">
      <dgm:prSet presAssocID="{27EA336B-2769-4024-AC42-B83812DCB7A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54118FD-3B2F-41E0-94F6-193C260665AA}" type="pres">
      <dgm:prSet presAssocID="{E05008F3-5BFB-4E4C-9A3B-609D2B62AF4D}" presName="comp" presStyleCnt="0"/>
      <dgm:spPr/>
    </dgm:pt>
    <dgm:pt modelId="{DAFFFD83-F149-41A5-932B-8B68AB9C212B}" type="pres">
      <dgm:prSet presAssocID="{E05008F3-5BFB-4E4C-9A3B-609D2B62AF4D}" presName="box" presStyleLbl="node1" presStyleIdx="0" presStyleCnt="2" custScaleX="94822" custScaleY="110004" custLinFactNeighborX="882" custLinFactNeighborY="-1781"/>
      <dgm:spPr/>
      <dgm:t>
        <a:bodyPr/>
        <a:lstStyle/>
        <a:p>
          <a:endParaRPr lang="it-IT"/>
        </a:p>
      </dgm:t>
    </dgm:pt>
    <dgm:pt modelId="{80B51103-0A98-487C-9099-A9143D7682C7}" type="pres">
      <dgm:prSet presAssocID="{E05008F3-5BFB-4E4C-9A3B-609D2B62AF4D}" presName="img" presStyleLbl="fgImgPlace1" presStyleIdx="0" presStyleCnt="2" custScaleX="94055" custScaleY="96127" custLinFactNeighborX="-8500" custLinFactNeighborY="-8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CE35020-9C2B-4CD8-BCC7-44926AF65DDE}" type="pres">
      <dgm:prSet presAssocID="{E05008F3-5BFB-4E4C-9A3B-609D2B62AF4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375564E-04F4-48E4-B5DC-9B957C6B9585}" type="pres">
      <dgm:prSet presAssocID="{F1C6867F-833F-4367-ABDF-A27E960AE3EC}" presName="spacer" presStyleCnt="0"/>
      <dgm:spPr/>
    </dgm:pt>
    <dgm:pt modelId="{AA208001-D969-4B2B-B3BD-2675846BB5B4}" type="pres">
      <dgm:prSet presAssocID="{5D7BAB31-A9E3-4437-88A2-6F7BB453E4E5}" presName="comp" presStyleCnt="0"/>
      <dgm:spPr/>
    </dgm:pt>
    <dgm:pt modelId="{2B20FDE3-190E-4D7C-866E-A923A44B0E57}" type="pres">
      <dgm:prSet presAssocID="{5D7BAB31-A9E3-4437-88A2-6F7BB453E4E5}" presName="box" presStyleLbl="node1" presStyleIdx="1" presStyleCnt="2" custScaleX="88347" custLinFactNeighborX="-5132" custLinFactNeighborY="834"/>
      <dgm:spPr/>
      <dgm:t>
        <a:bodyPr/>
        <a:lstStyle/>
        <a:p>
          <a:endParaRPr lang="it-IT"/>
        </a:p>
      </dgm:t>
    </dgm:pt>
    <dgm:pt modelId="{0F6479DE-3882-4B05-BADF-139D13B45ACC}" type="pres">
      <dgm:prSet presAssocID="{5D7BAB31-A9E3-4437-88A2-6F7BB453E4E5}" presName="img" presStyleLbl="fgImgPlace1" presStyleIdx="1" presStyleCnt="2" custScaleX="127887" custScaleY="102010" custLinFactNeighborX="12956" custLinFactNeighborY="22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6B115FF-83CB-49FC-B039-312F4C999E24}" type="pres">
      <dgm:prSet presAssocID="{5D7BAB31-A9E3-4437-88A2-6F7BB453E4E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AB784F8-BC76-410E-AE69-F6366F20E951}" srcId="{27EA336B-2769-4024-AC42-B83812DCB7A3}" destId="{E05008F3-5BFB-4E4C-9A3B-609D2B62AF4D}" srcOrd="0" destOrd="0" parTransId="{830155E0-41B6-43E0-8766-DAF6CE124F09}" sibTransId="{F1C6867F-833F-4367-ABDF-A27E960AE3EC}"/>
    <dgm:cxn modelId="{AFBE8D4A-8402-48B8-B8EC-7101388BB954}" type="presOf" srcId="{5D7BAB31-A9E3-4437-88A2-6F7BB453E4E5}" destId="{B6B115FF-83CB-49FC-B039-312F4C999E24}" srcOrd="1" destOrd="0" presId="urn:microsoft.com/office/officeart/2005/8/layout/vList4"/>
    <dgm:cxn modelId="{81BA7061-E686-4D91-91B9-5F51950C468D}" type="presOf" srcId="{E05008F3-5BFB-4E4C-9A3B-609D2B62AF4D}" destId="{CCE35020-9C2B-4CD8-BCC7-44926AF65DDE}" srcOrd="1" destOrd="0" presId="urn:microsoft.com/office/officeart/2005/8/layout/vList4"/>
    <dgm:cxn modelId="{DD9254AA-090D-4DDE-8DBE-B371F720CA81}" type="presOf" srcId="{E05008F3-5BFB-4E4C-9A3B-609D2B62AF4D}" destId="{DAFFFD83-F149-41A5-932B-8B68AB9C212B}" srcOrd="0" destOrd="0" presId="urn:microsoft.com/office/officeart/2005/8/layout/vList4"/>
    <dgm:cxn modelId="{BDE4DACA-1FEB-4977-8D29-86F462FD4167}" srcId="{27EA336B-2769-4024-AC42-B83812DCB7A3}" destId="{5D7BAB31-A9E3-4437-88A2-6F7BB453E4E5}" srcOrd="1" destOrd="0" parTransId="{95C678E1-9976-4F0A-8263-9981C7A149F0}" sibTransId="{AB5A3B59-2187-45A6-A11A-FB47209F5830}"/>
    <dgm:cxn modelId="{DB015FA7-F923-4A16-B69E-39593E31EDB2}" type="presOf" srcId="{27EA336B-2769-4024-AC42-B83812DCB7A3}" destId="{BC8F7A55-D107-40FC-9EC6-9171981AB555}" srcOrd="0" destOrd="0" presId="urn:microsoft.com/office/officeart/2005/8/layout/vList4"/>
    <dgm:cxn modelId="{27A7A765-AD69-455B-930A-4E4F2D5CED8C}" type="presOf" srcId="{5D7BAB31-A9E3-4437-88A2-6F7BB453E4E5}" destId="{2B20FDE3-190E-4D7C-866E-A923A44B0E57}" srcOrd="0" destOrd="0" presId="urn:microsoft.com/office/officeart/2005/8/layout/vList4"/>
    <dgm:cxn modelId="{C06C1971-6B54-487E-B2F4-6317CB0A54B5}" type="presParOf" srcId="{BC8F7A55-D107-40FC-9EC6-9171981AB555}" destId="{754118FD-3B2F-41E0-94F6-193C260665AA}" srcOrd="0" destOrd="0" presId="urn:microsoft.com/office/officeart/2005/8/layout/vList4"/>
    <dgm:cxn modelId="{B454188B-17FF-4E6A-9D8F-90C4B4B4B067}" type="presParOf" srcId="{754118FD-3B2F-41E0-94F6-193C260665AA}" destId="{DAFFFD83-F149-41A5-932B-8B68AB9C212B}" srcOrd="0" destOrd="0" presId="urn:microsoft.com/office/officeart/2005/8/layout/vList4"/>
    <dgm:cxn modelId="{FF85B838-EABF-4219-9B65-C403D3A502A7}" type="presParOf" srcId="{754118FD-3B2F-41E0-94F6-193C260665AA}" destId="{80B51103-0A98-487C-9099-A9143D7682C7}" srcOrd="1" destOrd="0" presId="urn:microsoft.com/office/officeart/2005/8/layout/vList4"/>
    <dgm:cxn modelId="{5577B5A0-193F-46B4-AE95-7D68C52DF815}" type="presParOf" srcId="{754118FD-3B2F-41E0-94F6-193C260665AA}" destId="{CCE35020-9C2B-4CD8-BCC7-44926AF65DDE}" srcOrd="2" destOrd="0" presId="urn:microsoft.com/office/officeart/2005/8/layout/vList4"/>
    <dgm:cxn modelId="{0E5CF5BB-DCC9-4943-A497-70D3F3419325}" type="presParOf" srcId="{BC8F7A55-D107-40FC-9EC6-9171981AB555}" destId="{F375564E-04F4-48E4-B5DC-9B957C6B9585}" srcOrd="1" destOrd="0" presId="urn:microsoft.com/office/officeart/2005/8/layout/vList4"/>
    <dgm:cxn modelId="{2A43990F-536F-444E-80A9-4ACE8B392823}" type="presParOf" srcId="{BC8F7A55-D107-40FC-9EC6-9171981AB555}" destId="{AA208001-D969-4B2B-B3BD-2675846BB5B4}" srcOrd="2" destOrd="0" presId="urn:microsoft.com/office/officeart/2005/8/layout/vList4"/>
    <dgm:cxn modelId="{C1DBDA8F-A5D0-4A89-9077-9986CB785C3E}" type="presParOf" srcId="{AA208001-D969-4B2B-B3BD-2675846BB5B4}" destId="{2B20FDE3-190E-4D7C-866E-A923A44B0E57}" srcOrd="0" destOrd="0" presId="urn:microsoft.com/office/officeart/2005/8/layout/vList4"/>
    <dgm:cxn modelId="{E6CA4843-1C4C-4BEA-BCE1-6F0909B94EE7}" type="presParOf" srcId="{AA208001-D969-4B2B-B3BD-2675846BB5B4}" destId="{0F6479DE-3882-4B05-BADF-139D13B45ACC}" srcOrd="1" destOrd="0" presId="urn:microsoft.com/office/officeart/2005/8/layout/vList4"/>
    <dgm:cxn modelId="{C4FFE3F6-771A-4B67-BB9F-D3A2BDEBFB0F}" type="presParOf" srcId="{AA208001-D969-4B2B-B3BD-2675846BB5B4}" destId="{B6B115FF-83CB-49FC-B039-312F4C999E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90BC8-C54A-4DDA-837A-D0BB39F60F58}">
      <dsp:nvSpPr>
        <dsp:cNvPr id="0" name=""/>
        <dsp:cNvSpPr/>
      </dsp:nvSpPr>
      <dsp:spPr>
        <a:xfrm>
          <a:off x="1085279" y="-84554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Contesto</a:t>
          </a:r>
          <a:r>
            <a:rPr lang="it-IT" sz="1400" kern="1200" dirty="0"/>
            <a:t> </a:t>
          </a:r>
        </a:p>
      </dsp:txBody>
      <dsp:txXfrm>
        <a:off x="1600687" y="430854"/>
        <a:ext cx="1244304" cy="1244304"/>
      </dsp:txXfrm>
    </dsp:sp>
    <dsp:sp modelId="{CF86E7D8-09E2-4A5F-9A05-BA2B063B0A6D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Tecnologico</a:t>
          </a:r>
        </a:p>
      </dsp:txBody>
      <dsp:txXfrm rot="-5400000">
        <a:off x="3088640" y="747055"/>
        <a:ext cx="1244304" cy="1244304"/>
      </dsp:txXfrm>
    </dsp:sp>
    <dsp:sp modelId="{36C421C0-DD3A-4B7B-BC03-2862DB930A6A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Metodologico</a:t>
          </a:r>
          <a:endParaRPr lang="it-IT" sz="1400" kern="1200" dirty="0"/>
        </a:p>
      </dsp:txBody>
      <dsp:txXfrm rot="10800000">
        <a:off x="3088640" y="2072640"/>
        <a:ext cx="1244304" cy="1244304"/>
      </dsp:txXfrm>
    </dsp:sp>
    <dsp:sp modelId="{4439A32D-3B42-4EC3-B44A-B342B3A54E13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Organizzativo-Gestionale</a:t>
          </a:r>
        </a:p>
      </dsp:txBody>
      <dsp:txXfrm rot="5400000">
        <a:off x="1763056" y="2072640"/>
        <a:ext cx="1244304" cy="1244304"/>
      </dsp:txXfrm>
    </dsp:sp>
    <dsp:sp modelId="{CCBCE175-710C-4175-A98E-41DE3F9123E6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EC454-EE38-4667-9DDD-CE1DFD68758A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FFD83-F149-41A5-932B-8B68AB9C212B}">
      <dsp:nvSpPr>
        <dsp:cNvPr id="0" name=""/>
        <dsp:cNvSpPr/>
      </dsp:nvSpPr>
      <dsp:spPr>
        <a:xfrm>
          <a:off x="180128" y="0"/>
          <a:ext cx="4920821" cy="150947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	STRATEGIE ATTIVE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	- Discussione attiva 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kern="1200" dirty="0">
              <a:latin typeface="Calibri" panose="020F0502020204030204" pitchFamily="34" charset="0"/>
              <a:cs typeface="Calibri" panose="020F0502020204030204" pitchFamily="34" charset="0"/>
            </a:rPr>
            <a:t>	- Lavoro di </a:t>
          </a:r>
          <a:r>
            <a:rPr lang="it-IT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coppia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7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	- Peer-tutoring </a:t>
          </a:r>
          <a:r>
            <a:rPr lang="it-IT" sz="1700" kern="1200" baseline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it-IT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4407" y="0"/>
        <a:ext cx="3806542" cy="1509473"/>
      </dsp:txXfrm>
    </dsp:sp>
    <dsp:sp modelId="{80B51103-0A98-487C-9099-A9143D7682C7}">
      <dsp:nvSpPr>
        <dsp:cNvPr id="0" name=""/>
        <dsp:cNvSpPr/>
      </dsp:nvSpPr>
      <dsp:spPr>
        <a:xfrm>
          <a:off x="79849" y="217872"/>
          <a:ext cx="976203" cy="10552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20FDE3-190E-4D7C-866E-A923A44B0E57}">
      <dsp:nvSpPr>
        <dsp:cNvPr id="0" name=""/>
        <dsp:cNvSpPr/>
      </dsp:nvSpPr>
      <dsp:spPr>
        <a:xfrm>
          <a:off x="190975" y="1649589"/>
          <a:ext cx="4584799" cy="137219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	APPRENDIMENTO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	COLLABORATIVO</a:t>
          </a:r>
          <a:endParaRPr lang="it-IT" sz="17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	</a:t>
          </a:r>
          <a:endParaRPr lang="it-IT" sz="1700" kern="1200" baseline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29165" y="1649589"/>
        <a:ext cx="3546609" cy="1372199"/>
      </dsp:txXfrm>
    </dsp:sp>
    <dsp:sp modelId="{0F6479DE-3882-4B05-BADF-139D13B45ACC}">
      <dsp:nvSpPr>
        <dsp:cNvPr id="0" name=""/>
        <dsp:cNvSpPr/>
      </dsp:nvSpPr>
      <dsp:spPr>
        <a:xfrm>
          <a:off x="281905" y="1797295"/>
          <a:ext cx="1327348" cy="1119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7" cy="4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5" tIns="0" rIns="18815" bIns="0" numCol="1" anchor="t" anchorCtr="0" compatLnSpc="1">
            <a:prstTxWarp prst="textNoShape">
              <a:avLst/>
            </a:prstTxWarp>
          </a:bodyPr>
          <a:lstStyle>
            <a:lvl1pPr defTabSz="753139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8" y="0"/>
            <a:ext cx="2946187" cy="4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5" tIns="0" rIns="18815" bIns="0" numCol="1" anchor="t" anchorCtr="0" compatLnSpc="1">
            <a:prstTxWarp prst="textNoShape">
              <a:avLst/>
            </a:prstTxWarp>
          </a:bodyPr>
          <a:lstStyle>
            <a:lvl1pPr algn="r" defTabSz="753139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19"/>
            <a:ext cx="2946187" cy="4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5" tIns="0" rIns="18815" bIns="0" numCol="1" anchor="b" anchorCtr="0" compatLnSpc="1">
            <a:prstTxWarp prst="textNoShape">
              <a:avLst/>
            </a:prstTxWarp>
          </a:bodyPr>
          <a:lstStyle>
            <a:lvl1pPr defTabSz="753139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8" y="9428919"/>
            <a:ext cx="2946187" cy="4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5" tIns="0" rIns="18815" bIns="0" numCol="1" anchor="b" anchorCtr="0" compatLnSpc="1">
            <a:prstTxWarp prst="textNoShape">
              <a:avLst/>
            </a:prstTxWarp>
          </a:bodyPr>
          <a:lstStyle>
            <a:lvl1pPr algn="r" defTabSz="753139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91D3C171-ED1C-466B-963F-54A90A0DE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461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vmlDrawing" Target="../drawings/vmlDrawing1.vml"/><Relationship Id="rId1" Type="http://schemas.openxmlformats.org/officeDocument/2006/relationships/theme" Target="../theme/theme2.xml"/><Relationship Id="rId4" Type="http://schemas.openxmlformats.org/officeDocument/2006/relationships/image" Target="../media/image2.w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1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8688" y="750888"/>
            <a:ext cx="4940300" cy="3706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graphicFrame>
        <p:nvGraphicFramePr>
          <p:cNvPr id="100517" name="Object 165"/>
          <p:cNvGraphicFramePr>
            <a:graphicFrameLocks noChangeAspect="1"/>
          </p:cNvGraphicFramePr>
          <p:nvPr/>
        </p:nvGraphicFramePr>
        <p:xfrm>
          <a:off x="2980729" y="4726136"/>
          <a:ext cx="748421" cy="74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ClipArt" r:id="rId3" imgW="1803197" imgH="1779422" progId="">
                  <p:embed/>
                </p:oleObj>
              </mc:Choice>
              <mc:Fallback>
                <p:oleObj name="ClipArt" r:id="rId3" imgW="1803197" imgH="1779422" progId="">
                  <p:embed/>
                  <p:pic>
                    <p:nvPicPr>
                      <p:cNvPr id="100517" name="Object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0729" y="4726136"/>
                        <a:ext cx="748421" cy="7487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0520" name="Group 9"/>
          <p:cNvGrpSpPr>
            <a:grpSpLocks/>
          </p:cNvGrpSpPr>
          <p:nvPr/>
        </p:nvGrpSpPr>
        <p:grpSpPr bwMode="auto">
          <a:xfrm>
            <a:off x="1142781" y="5866072"/>
            <a:ext cx="4572563" cy="1372010"/>
            <a:chOff x="720" y="3696"/>
            <a:chExt cx="2880" cy="864"/>
          </a:xfrm>
        </p:grpSpPr>
        <p:sp>
          <p:nvSpPr>
            <p:cNvPr id="100362" name="Line 10"/>
            <p:cNvSpPr>
              <a:spLocks noChangeShapeType="1"/>
            </p:cNvSpPr>
            <p:nvPr/>
          </p:nvSpPr>
          <p:spPr bwMode="auto">
            <a:xfrm>
              <a:off x="720" y="369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63" name="Line 11"/>
            <p:cNvSpPr>
              <a:spLocks noChangeShapeType="1"/>
            </p:cNvSpPr>
            <p:nvPr/>
          </p:nvSpPr>
          <p:spPr bwMode="auto">
            <a:xfrm>
              <a:off x="720" y="398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64" name="Line 12"/>
            <p:cNvSpPr>
              <a:spLocks noChangeShapeType="1"/>
            </p:cNvSpPr>
            <p:nvPr/>
          </p:nvSpPr>
          <p:spPr bwMode="auto">
            <a:xfrm>
              <a:off x="720" y="42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65" name="Line 13"/>
            <p:cNvSpPr>
              <a:spLocks noChangeShapeType="1"/>
            </p:cNvSpPr>
            <p:nvPr/>
          </p:nvSpPr>
          <p:spPr bwMode="auto">
            <a:xfrm>
              <a:off x="720" y="456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</p:grpSp>
      <p:grpSp>
        <p:nvGrpSpPr>
          <p:cNvPr id="100521" name="Group 14"/>
          <p:cNvGrpSpPr>
            <a:grpSpLocks/>
          </p:cNvGrpSpPr>
          <p:nvPr/>
        </p:nvGrpSpPr>
        <p:grpSpPr bwMode="auto">
          <a:xfrm>
            <a:off x="1142781" y="7694932"/>
            <a:ext cx="4572563" cy="1372010"/>
            <a:chOff x="720" y="3696"/>
            <a:chExt cx="2880" cy="864"/>
          </a:xfrm>
        </p:grpSpPr>
        <p:sp>
          <p:nvSpPr>
            <p:cNvPr id="100358" name="Line 15"/>
            <p:cNvSpPr>
              <a:spLocks noChangeShapeType="1"/>
            </p:cNvSpPr>
            <p:nvPr/>
          </p:nvSpPr>
          <p:spPr bwMode="auto">
            <a:xfrm>
              <a:off x="720" y="369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59" name="Line 16"/>
            <p:cNvSpPr>
              <a:spLocks noChangeShapeType="1"/>
            </p:cNvSpPr>
            <p:nvPr/>
          </p:nvSpPr>
          <p:spPr bwMode="auto">
            <a:xfrm>
              <a:off x="720" y="398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60" name="Line 17"/>
            <p:cNvSpPr>
              <a:spLocks noChangeShapeType="1"/>
            </p:cNvSpPr>
            <p:nvPr/>
          </p:nvSpPr>
          <p:spPr bwMode="auto">
            <a:xfrm>
              <a:off x="720" y="42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0361" name="Line 18"/>
            <p:cNvSpPr>
              <a:spLocks noChangeShapeType="1"/>
            </p:cNvSpPr>
            <p:nvPr/>
          </p:nvSpPr>
          <p:spPr bwMode="auto">
            <a:xfrm>
              <a:off x="720" y="456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65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1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6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Guglielmo Trentin</a:t>
            </a:r>
          </a:p>
        </p:txBody>
      </p:sp>
    </p:spTree>
    <p:extLst>
      <p:ext uri="{BB962C8B-B14F-4D97-AF65-F5344CB8AC3E}">
        <p14:creationId xmlns:p14="http://schemas.microsoft.com/office/powerpoint/2010/main" val="153443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4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3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0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0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0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7B69835-4656-4976-A7DF-CF147F2896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rgbClr val="FF9933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endParaRPr lang="it-IT" sz="2400" b="1" i="1" dirty="0">
              <a:solidFill>
                <a:srgbClr val="FAFD00"/>
              </a:solidFill>
              <a:cs typeface="+mn-cs"/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C77BBCA9-A8DD-4217-9BF0-5574FD59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09588"/>
            <a:ext cx="12573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C9C64BF-1C51-4CA7-88CA-90E902D102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26988"/>
            <a:ext cx="9144000" cy="368301"/>
          </a:xfrm>
          <a:prstGeom prst="rect">
            <a:avLst/>
          </a:prstGeom>
          <a:solidFill>
            <a:srgbClr val="FF9933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endParaRPr lang="it-IT" sz="2400" b="1" i="1" dirty="0">
              <a:solidFill>
                <a:srgbClr val="FAFD00"/>
              </a:solidFill>
              <a:cs typeface="+mn-cs"/>
            </a:endParaRP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4EC5615D-CB9F-4673-912D-39C69D9A973D}"/>
              </a:ext>
            </a:extLst>
          </p:cNvPr>
          <p:cNvSpPr txBox="1"/>
          <p:nvPr userDrawn="1"/>
        </p:nvSpPr>
        <p:spPr>
          <a:xfrm>
            <a:off x="2563813" y="6526213"/>
            <a:ext cx="4016375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CNR – Istituto Tecnologie Didattiche, Genova</a:t>
            </a:r>
          </a:p>
        </p:txBody>
      </p:sp>
    </p:spTree>
    <p:extLst>
      <p:ext uri="{BB962C8B-B14F-4D97-AF65-F5344CB8AC3E}">
        <p14:creationId xmlns:p14="http://schemas.microsoft.com/office/powerpoint/2010/main" val="8628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4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2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Guglielmo Trentin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progetto-clipso.it/" TargetMode="Externa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getto-tris.i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XXkpH0Bru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GArsWuy3aAs&amp;feature=youtu.be" TargetMode="External"/><Relationship Id="rId4" Type="http://schemas.openxmlformats.org/officeDocument/2006/relationships/hyperlink" Target="https://youtu.be/nco93Fpj12c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Benigno@itd.cnr.i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Caruso@itd.cnr.i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badi" panose="020B0604020104020204" pitchFamily="34" charset="0"/>
            </a:endParaRPr>
          </a:p>
        </p:txBody>
      </p:sp>
      <p:pic>
        <p:nvPicPr>
          <p:cNvPr id="7" name="Picture 13" descr="CNR-ITD">
            <a:extLst>
              <a:ext uri="{FF2B5EF4-FFF2-40B4-BE49-F238E27FC236}">
                <a16:creationId xmlns:a16="http://schemas.microsoft.com/office/drawing/2014/main" id="{3EAD8127-0EE0-4EAA-8B40-BC1742CC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386" y="5432294"/>
            <a:ext cx="1261268" cy="61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id="{A591F8E4-1DA8-4B7C-8A62-F3971FE4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44" y="1198352"/>
            <a:ext cx="7759711" cy="405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it-IT" sz="4000" b="1" dirty="0">
                <a:latin typeface="+mn-lt"/>
              </a:rPr>
              <a:t>Indicazioni organizzative e metodologiche per attivare una “Classe Ibrida a Distanza”</a:t>
            </a:r>
            <a:endParaRPr lang="it-IT" sz="4000" dirty="0">
              <a:latin typeface="+mn-lt"/>
            </a:endParaRPr>
          </a:p>
          <a:p>
            <a:pPr algn="ctr" eaLnBrk="0" hangingPunct="0"/>
            <a:r>
              <a:rPr lang="it-IT" sz="2800" dirty="0" smtClean="0">
                <a:solidFill>
                  <a:srgbClr val="595959"/>
                </a:solidFill>
                <a:latin typeface="Abadi" panose="020B0604020104020204" pitchFamily="34" charset="0"/>
              </a:rPr>
              <a:t>CNR </a:t>
            </a:r>
            <a:r>
              <a:rPr lang="it-IT" sz="2800" dirty="0">
                <a:solidFill>
                  <a:srgbClr val="595959"/>
                </a:solidFill>
                <a:latin typeface="Abadi" panose="020B0604020104020204" pitchFamily="34" charset="0"/>
              </a:rPr>
              <a:t>– Istituto Tecnologie Didattiche, Genova</a:t>
            </a:r>
          </a:p>
          <a:p>
            <a:pPr algn="ctr" eaLnBrk="0" hangingPunct="0"/>
            <a:endParaRPr lang="it-IT" sz="1800" dirty="0">
              <a:solidFill>
                <a:srgbClr val="595959"/>
              </a:solidFill>
              <a:latin typeface="Abadi" panose="020B0604020104020204" pitchFamily="34" charset="0"/>
            </a:endParaRPr>
          </a:p>
          <a:p>
            <a:pPr algn="ctr" eaLnBrk="0" hangingPunct="0"/>
            <a:r>
              <a:rPr lang="it-IT" sz="2400" b="1" i="1" dirty="0">
                <a:solidFill>
                  <a:srgbClr val="595959"/>
                </a:solidFill>
                <a:latin typeface="Abadi" panose="020B0604020104020204" pitchFamily="34" charset="0"/>
              </a:rPr>
              <a:t>Vincenza Benigno, Giovanni Caruso, </a:t>
            </a:r>
            <a:r>
              <a:rPr lang="it-IT" sz="2400" b="1" i="1" dirty="0" smtClean="0">
                <a:solidFill>
                  <a:srgbClr val="595959"/>
                </a:solidFill>
                <a:latin typeface="Abadi" panose="020B0604020104020204" pitchFamily="34" charset="0"/>
              </a:rPr>
              <a:t>Chiara Fante,  </a:t>
            </a:r>
            <a:r>
              <a:rPr lang="it-IT" sz="2400" b="1" i="1" dirty="0">
                <a:solidFill>
                  <a:srgbClr val="595959"/>
                </a:solidFill>
                <a:latin typeface="Abadi" panose="020B0604020104020204" pitchFamily="34" charset="0"/>
              </a:rPr>
              <a:t>Cecilia </a:t>
            </a:r>
            <a:r>
              <a:rPr lang="it-IT" sz="2400" b="1" i="1" dirty="0" smtClean="0">
                <a:solidFill>
                  <a:srgbClr val="595959"/>
                </a:solidFill>
                <a:latin typeface="Abadi" panose="020B0604020104020204" pitchFamily="34" charset="0"/>
              </a:rPr>
              <a:t>Reyes, Andrea Ceregini, Edoardo Della Mutta Guglielmo Trentin </a:t>
            </a:r>
            <a:endParaRPr lang="it-IT" sz="2400" b="1" i="1" dirty="0">
              <a:solidFill>
                <a:srgbClr val="595959"/>
              </a:solidFill>
              <a:latin typeface="Abadi" panose="020B0604020104020204" pitchFamily="34" charset="0"/>
            </a:endParaRPr>
          </a:p>
          <a:p>
            <a:pPr algn="ctr" eaLnBrk="0" hangingPunct="0"/>
            <a:endParaRPr lang="it-IT" sz="1800" i="1" dirty="0">
              <a:solidFill>
                <a:srgbClr val="595959"/>
              </a:solidFill>
              <a:latin typeface="Abadi" panose="020B0604020104020204" pitchFamily="34" charset="0"/>
            </a:endParaRPr>
          </a:p>
          <a:p>
            <a:pPr eaLnBrk="0" hangingPunct="0"/>
            <a:endParaRPr lang="it-IT" sz="18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1D7A808-176D-4612-93BD-5D0E8EC5D1EA}"/>
              </a:ext>
            </a:extLst>
          </p:cNvPr>
          <p:cNvSpPr/>
          <p:nvPr/>
        </p:nvSpPr>
        <p:spPr bwMode="auto">
          <a:xfrm>
            <a:off x="2611999" y="2458779"/>
            <a:ext cx="4101981" cy="1811708"/>
          </a:xfrm>
          <a:prstGeom prst="roundRect">
            <a:avLst/>
          </a:prstGeom>
          <a:gradFill flip="none" rotWithShape="1">
            <a:gsLst>
              <a:gs pos="0">
                <a:srgbClr val="1E62CB">
                  <a:shade val="30000"/>
                  <a:satMod val="115000"/>
                </a:srgbClr>
              </a:gs>
              <a:gs pos="50000">
                <a:srgbClr val="1E62CB">
                  <a:shade val="67500"/>
                  <a:satMod val="115000"/>
                </a:srgbClr>
              </a:gs>
              <a:gs pos="100000">
                <a:srgbClr val="1E62CB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530258" y="2986065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Il contesto</a:t>
            </a:r>
          </a:p>
        </p:txBody>
      </p:sp>
    </p:spTree>
    <p:extLst>
      <p:ext uri="{BB962C8B-B14F-4D97-AF65-F5344CB8AC3E}">
        <p14:creationId xmlns:p14="http://schemas.microsoft.com/office/powerpoint/2010/main" val="3868933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153" y="3257094"/>
            <a:ext cx="3163510" cy="177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60" y="1212367"/>
            <a:ext cx="1923247" cy="256432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3E6FB3E-A0DD-4137-84B8-2B69A3955B85}"/>
              </a:ext>
            </a:extLst>
          </p:cNvPr>
          <p:cNvSpPr/>
          <p:nvPr/>
        </p:nvSpPr>
        <p:spPr>
          <a:xfrm>
            <a:off x="3084924" y="3104093"/>
            <a:ext cx="1661117" cy="95438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FCF3C3B8-25FE-4D53-94B2-135628AD74C5}"/>
              </a:ext>
            </a:extLst>
          </p:cNvPr>
          <p:cNvSpPr/>
          <p:nvPr/>
        </p:nvSpPr>
        <p:spPr>
          <a:xfrm>
            <a:off x="4166769" y="3104093"/>
            <a:ext cx="1746121" cy="100637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D13B52-E9B2-4212-A2E0-43D593881A94}"/>
              </a:ext>
            </a:extLst>
          </p:cNvPr>
          <p:cNvSpPr txBox="1"/>
          <p:nvPr/>
        </p:nvSpPr>
        <p:spPr>
          <a:xfrm>
            <a:off x="3976382" y="2624489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latin typeface="Abadi" panose="020B0604020104020204" pitchFamily="34" charset="0"/>
              </a:rPr>
              <a:t>Docenti</a:t>
            </a:r>
            <a:endParaRPr lang="it-IT" sz="1600" b="1" dirty="0">
              <a:latin typeface="Abadi" panose="020B0604020104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F52217-A6B5-4AF6-8FC7-E5FFBF5F5674}"/>
              </a:ext>
            </a:extLst>
          </p:cNvPr>
          <p:cNvSpPr txBox="1"/>
          <p:nvPr/>
        </p:nvSpPr>
        <p:spPr>
          <a:xfrm>
            <a:off x="3207068" y="3511781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latin typeface="Abadi" panose="020B0604020104020204" pitchFamily="34" charset="0"/>
              </a:rPr>
              <a:t>Famiglia</a:t>
            </a:r>
            <a:endParaRPr lang="it-IT" sz="1600" b="1" dirty="0">
              <a:latin typeface="Abadi" panose="020B0604020104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789EF9-1F81-4DF6-9562-24086F8B1E3E}"/>
              </a:ext>
            </a:extLst>
          </p:cNvPr>
          <p:cNvSpPr txBox="1"/>
          <p:nvPr/>
        </p:nvSpPr>
        <p:spPr>
          <a:xfrm>
            <a:off x="4632766" y="3287300"/>
            <a:ext cx="99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it-IT" sz="1600" b="1" dirty="0">
                <a:latin typeface="Abadi" panose="020B0604020104020204" pitchFamily="34" charset="0"/>
              </a:rPr>
              <a:t>S</a:t>
            </a:r>
            <a:r>
              <a:rPr lang="it-IT" sz="1600" b="1" dirty="0" smtClean="0">
                <a:latin typeface="Abadi" panose="020B0604020104020204" pitchFamily="34" charset="0"/>
              </a:rPr>
              <a:t>tudenti</a:t>
            </a:r>
            <a:endParaRPr lang="it-IT" sz="1600" b="1" dirty="0">
              <a:latin typeface="Abadi" panose="020B0604020104020204" pitchFamily="34" charset="0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49AE36D0-4F81-4AB0-AC58-AE2B9E672A58}"/>
              </a:ext>
            </a:extLst>
          </p:cNvPr>
          <p:cNvSpPr/>
          <p:nvPr/>
        </p:nvSpPr>
        <p:spPr>
          <a:xfrm>
            <a:off x="3830147" y="2291374"/>
            <a:ext cx="1224136" cy="1584176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778888D-F541-40BC-B60E-0D7548301C2B}"/>
              </a:ext>
            </a:extLst>
          </p:cNvPr>
          <p:cNvSpPr txBox="1"/>
          <p:nvPr/>
        </p:nvSpPr>
        <p:spPr>
          <a:xfrm>
            <a:off x="3759942" y="9408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IL CONTESTO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38" y="4092577"/>
            <a:ext cx="2462644" cy="1641763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6" y="4893205"/>
            <a:ext cx="2483427" cy="165561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203200"/>
          </a:effectLst>
        </p:spPr>
      </p:pic>
      <p:sp>
        <p:nvSpPr>
          <p:cNvPr id="34" name="Rettangolo arrotondato 33"/>
          <p:cNvSpPr/>
          <p:nvPr/>
        </p:nvSpPr>
        <p:spPr>
          <a:xfrm>
            <a:off x="2359739" y="4123737"/>
            <a:ext cx="1805540" cy="1834908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0" y="871524"/>
            <a:ext cx="2485331" cy="177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56" y="1950267"/>
            <a:ext cx="2161792" cy="137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ttangolo arrotondato 34"/>
          <p:cNvSpPr/>
          <p:nvPr/>
        </p:nvSpPr>
        <p:spPr>
          <a:xfrm>
            <a:off x="1352889" y="2722759"/>
            <a:ext cx="1080007" cy="1447530"/>
          </a:xfrm>
          <a:prstGeom prst="roundRect">
            <a:avLst>
              <a:gd name="adj" fmla="val 10000"/>
            </a:avLst>
          </a:prstGeom>
          <a:blipFill rotWithShape="1">
            <a:blip r:embed="rId10"/>
            <a:stretch>
              <a:fillRect/>
            </a:stretch>
          </a:blipFill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8153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E4D38E-BDBC-4637-A155-AED075F80EA2}"/>
              </a:ext>
            </a:extLst>
          </p:cNvPr>
          <p:cNvSpPr txBox="1"/>
          <p:nvPr/>
        </p:nvSpPr>
        <p:spPr>
          <a:xfrm>
            <a:off x="651163" y="1390671"/>
            <a:ext cx="78529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Le famiglie vanno motivate alla collaborazione e rese consapevoli del loro ruolo attivo nel percorso educativo, in questo caso deve esserci una elevata sinergia che può essere promossa attraverso:</a:t>
            </a:r>
          </a:p>
          <a:p>
            <a:pPr lvl="1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presentazione e la discussione con i genitori sulle questioni didattiche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collegamento continuo mediato da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sistemi di messaggistica o di video-conferenza;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Il mantenimento di modalità relazionali e organizzative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presenti nel contesto scolastico, ad esempio il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rappresentante dei genitori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può raccogliere e mediare alcune richieste al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docente referente.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proposta di una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modalità comunicativa periodica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regolamentata per comprendere le evoluzioni e le difficoltà.</a:t>
            </a:r>
          </a:p>
          <a:p>
            <a:pPr lvl="1"/>
            <a:endParaRPr lang="it-IT" sz="2000" dirty="0">
              <a:latin typeface="Century Gothic" panose="020B0502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it-IT" sz="20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it-IT" sz="2000" dirty="0"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0066B64-49EB-45A1-A326-7948E6F3B916}"/>
              </a:ext>
            </a:extLst>
          </p:cNvPr>
          <p:cNvSpPr txBox="1"/>
          <p:nvPr/>
        </p:nvSpPr>
        <p:spPr>
          <a:xfrm>
            <a:off x="2402069" y="0"/>
            <a:ext cx="467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Il contesto: il rapporto con la </a:t>
            </a: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famiglia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6919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02069" y="0"/>
            <a:ext cx="407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Il contesto: </a:t>
            </a: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 il ruolo della famiglia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9DB9E0-254F-4C23-AA8F-AFD270848F3B}"/>
              </a:ext>
            </a:extLst>
          </p:cNvPr>
          <p:cNvSpPr txBox="1"/>
          <p:nvPr/>
        </p:nvSpPr>
        <p:spPr>
          <a:xfrm>
            <a:off x="891999" y="1599594"/>
            <a:ext cx="760575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Alcuni 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utili </a:t>
            </a: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consigli da dare ai genitori</a:t>
            </a:r>
          </a:p>
          <a:p>
            <a:endParaRPr lang="it-IT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upportare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ragazzi nella costruzione di uno spazio, di un angolo permanente dedicato alle attività scolastiche; 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Supportare e favorire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l’autonomia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dei ragazzi, i genitori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dovrebbero evitare di essere presenti nello stesso luogo in cui è allestito il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le ore scolastiche durante i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collegamenti;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Ridurre i lavori domestici che possono interferire con le attività a distanza;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Comunicare in tempi rapidi eventuali difficoltà del figlio al referente.</a:t>
            </a:r>
            <a:b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3814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02069" y="0"/>
            <a:ext cx="445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Il contesto: </a:t>
            </a: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 l’interazione tra docenti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9DB9E0-254F-4C23-AA8F-AFD270848F3B}"/>
              </a:ext>
            </a:extLst>
          </p:cNvPr>
          <p:cNvSpPr txBox="1"/>
          <p:nvPr/>
        </p:nvSpPr>
        <p:spPr>
          <a:xfrm>
            <a:off x="824318" y="1486066"/>
            <a:ext cx="760575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comunicazione tra docenti dovrebbe mirare: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 coordinamento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delle azioni da intraprendere per gestire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attività didattiche funzionali, per scegliere eventuali strumenti da adottare in modo collegiale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alla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socializzazione all’interno del consiglio di classe delle buone pratiche adottate dai singoli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docenti e per la condivisione delle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soluzioni ai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problemi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9911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1D7A808-176D-4612-93BD-5D0E8EC5D1EA}"/>
              </a:ext>
            </a:extLst>
          </p:cNvPr>
          <p:cNvSpPr/>
          <p:nvPr/>
        </p:nvSpPr>
        <p:spPr bwMode="auto">
          <a:xfrm>
            <a:off x="2611999" y="2458778"/>
            <a:ext cx="5021856" cy="2307185"/>
          </a:xfrm>
          <a:prstGeom prst="roundRect">
            <a:avLst/>
          </a:prstGeom>
          <a:gradFill flip="none" rotWithShape="1">
            <a:gsLst>
              <a:gs pos="0">
                <a:srgbClr val="1E62CB">
                  <a:shade val="30000"/>
                  <a:satMod val="115000"/>
                </a:srgbClr>
              </a:gs>
              <a:gs pos="50000">
                <a:srgbClr val="1E62CB">
                  <a:shade val="67500"/>
                  <a:satMod val="115000"/>
                </a:srgbClr>
              </a:gs>
              <a:gs pos="100000">
                <a:srgbClr val="1E62CB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031826" y="2748083"/>
            <a:ext cx="34435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e organizzativo degli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spazi</a:t>
            </a:r>
          </a:p>
        </p:txBody>
      </p:sp>
    </p:spTree>
    <p:extLst>
      <p:ext uri="{BB962C8B-B14F-4D97-AF65-F5344CB8AC3E}">
        <p14:creationId xmlns:p14="http://schemas.microsoft.com/office/powerpoint/2010/main" val="263992301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02069" y="0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</a:t>
            </a: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ricognizione tecnologica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9DB9E0-254F-4C23-AA8F-AFD270848F3B}"/>
              </a:ext>
            </a:extLst>
          </p:cNvPr>
          <p:cNvSpPr txBox="1"/>
          <p:nvPr/>
        </p:nvSpPr>
        <p:spPr>
          <a:xfrm>
            <a:off x="905854" y="1751994"/>
            <a:ext cx="7605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tecnologico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costituisce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ponte che mette in contatto i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docenti con 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il gruppo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classe. Pertanto, è necessario mappare le risorse tecnologiche che gli studenti hanno in dotazione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8827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CDF1EC57-DC75-45C1-B361-A5A99BDC6C8A}"/>
              </a:ext>
            </a:extLst>
          </p:cNvPr>
          <p:cNvSpPr/>
          <p:nvPr/>
        </p:nvSpPr>
        <p:spPr>
          <a:xfrm>
            <a:off x="1815675" y="1182347"/>
            <a:ext cx="7050532" cy="2765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  <a:p>
            <a:pPr algn="r"/>
            <a:r>
              <a:rPr lang="it-IT" dirty="0">
                <a:latin typeface="Abadi" panose="020B0604020104020204" pitchFamily="34" charset="0"/>
              </a:rPr>
              <a:t>Il concetto di “</a:t>
            </a:r>
            <a:r>
              <a:rPr lang="it-IT" dirty="0" smtClean="0">
                <a:latin typeface="Abadi" panose="020B0604020104020204" pitchFamily="34" charset="0"/>
              </a:rPr>
              <a:t>tecnologie”</a:t>
            </a:r>
          </a:p>
          <a:p>
            <a:pPr algn="r"/>
            <a:r>
              <a:rPr lang="it-IT" dirty="0" smtClean="0">
                <a:latin typeface="Abadi" panose="020B0604020104020204" pitchFamily="34" charset="0"/>
              </a:rPr>
              <a:t>è </a:t>
            </a:r>
            <a:r>
              <a:rPr lang="it-IT" dirty="0">
                <a:latin typeface="Abadi" panose="020B0604020104020204" pitchFamily="34" charset="0"/>
              </a:rPr>
              <a:t>inteso come l'insieme degli strumenti</a:t>
            </a:r>
          </a:p>
          <a:p>
            <a:pPr algn="r"/>
            <a:r>
              <a:rPr lang="it-IT" i="1" dirty="0">
                <a:latin typeface="Abadi" panose="020B0604020104020204" pitchFamily="34" charset="0"/>
              </a:rPr>
              <a:t>hardware</a:t>
            </a:r>
            <a:r>
              <a:rPr lang="it-IT" dirty="0">
                <a:latin typeface="Abadi" panose="020B0604020104020204" pitchFamily="34" charset="0"/>
              </a:rPr>
              <a:t> e </a:t>
            </a:r>
            <a:r>
              <a:rPr lang="it-IT" i="1" dirty="0">
                <a:latin typeface="Abadi" panose="020B0604020104020204" pitchFamily="34" charset="0"/>
              </a:rPr>
              <a:t>software</a:t>
            </a:r>
            <a:endParaRPr lang="it-IT" dirty="0">
              <a:latin typeface="Abadi" panose="020B0604020104020204" pitchFamily="34" charset="0"/>
            </a:endParaRPr>
          </a:p>
          <a:p>
            <a:pPr algn="r"/>
            <a:r>
              <a:rPr lang="it-IT" dirty="0">
                <a:latin typeface="Abadi" panose="020B0604020104020204" pitchFamily="34" charset="0"/>
              </a:rPr>
              <a:t>tesi a favorire il processo di inclusione socio-educativa</a:t>
            </a:r>
          </a:p>
          <a:p>
            <a:pPr algn="r"/>
            <a:r>
              <a:rPr lang="it-IT" dirty="0">
                <a:latin typeface="Abadi" panose="020B0604020104020204" pitchFamily="34" charset="0"/>
              </a:rPr>
              <a:t>dello studente non frequentante</a:t>
            </a:r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4C488B29-DC0C-49FA-804A-0055D6EE5DE7}"/>
              </a:ext>
            </a:extLst>
          </p:cNvPr>
          <p:cNvSpPr/>
          <p:nvPr/>
        </p:nvSpPr>
        <p:spPr>
          <a:xfrm>
            <a:off x="5699301" y="779867"/>
            <a:ext cx="2420640" cy="40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lvl="0"/>
            <a:r>
              <a:rPr lang="it-I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Le tecnologie</a:t>
            </a:r>
          </a:p>
          <a:p>
            <a:endParaRPr dirty="0">
              <a:latin typeface="Abadi" panose="020B0604020104020204" pitchFamily="34" charset="0"/>
            </a:endParaRPr>
          </a:p>
        </p:txBody>
      </p:sp>
      <p:pic>
        <p:nvPicPr>
          <p:cNvPr id="10" name="Picture 2" descr="https://encrypted-tbn0.gstatic.com/images?q=tbn:ANd9GcSHMedN2bw7mfoSwKp7H3pE2WWYArn5LwYM6uGipbTqNKp0NNSu">
            <a:extLst>
              <a:ext uri="{FF2B5EF4-FFF2-40B4-BE49-F238E27FC236}">
                <a16:creationId xmlns:a16="http://schemas.microsoft.com/office/drawing/2014/main" id="{A60FF711-9448-49B9-85D4-0DDA44C3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1866027"/>
            <a:ext cx="2501490" cy="17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7A456479-E9C4-4370-99D7-B02CFD5D5D4E}"/>
              </a:ext>
            </a:extLst>
          </p:cNvPr>
          <p:cNvSpPr/>
          <p:nvPr/>
        </p:nvSpPr>
        <p:spPr>
          <a:xfrm>
            <a:off x="295852" y="3775204"/>
            <a:ext cx="6052194" cy="25200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Il modello </a:t>
            </a:r>
            <a:r>
              <a:rPr lang="it-IT" i="1" dirty="0" err="1">
                <a:latin typeface="Abadi" panose="020B0604020104020204" pitchFamily="34" charset="0"/>
              </a:rPr>
              <a:t>Bring</a:t>
            </a:r>
            <a:r>
              <a:rPr lang="it-IT" i="1" dirty="0">
                <a:latin typeface="Abadi" panose="020B0604020104020204" pitchFamily="34" charset="0"/>
              </a:rPr>
              <a:t> Your </a:t>
            </a:r>
            <a:r>
              <a:rPr lang="it-IT" i="1" dirty="0" err="1">
                <a:latin typeface="Abadi" panose="020B0604020104020204" pitchFamily="34" charset="0"/>
              </a:rPr>
              <a:t>Own</a:t>
            </a:r>
            <a:r>
              <a:rPr lang="it-IT" i="1" dirty="0">
                <a:latin typeface="Abadi" panose="020B0604020104020204" pitchFamily="34" charset="0"/>
              </a:rPr>
              <a:t> Devic</a:t>
            </a:r>
            <a:r>
              <a:rPr lang="it-IT" dirty="0">
                <a:latin typeface="Abadi" panose="020B0604020104020204" pitchFamily="34" charset="0"/>
              </a:rPr>
              <a:t>e (BYOD) è basato </a:t>
            </a:r>
          </a:p>
          <a:p>
            <a:r>
              <a:rPr lang="it-IT" dirty="0">
                <a:latin typeface="Abadi" panose="020B0604020104020204" pitchFamily="34" charset="0"/>
              </a:rPr>
              <a:t>sull’utilizzo professionale/educativo di dispositivi oramai</a:t>
            </a:r>
            <a:br>
              <a:rPr lang="it-IT" dirty="0">
                <a:latin typeface="Abadi" panose="020B0604020104020204" pitchFamily="34" charset="0"/>
              </a:rPr>
            </a:br>
            <a:r>
              <a:rPr lang="it-IT" dirty="0">
                <a:latin typeface="Abadi" panose="020B0604020104020204" pitchFamily="34" charset="0"/>
              </a:rPr>
              <a:t>diffusi nella quotidianità delle persone</a:t>
            </a:r>
            <a:br>
              <a:rPr lang="it-IT" dirty="0">
                <a:latin typeface="Abadi" panose="020B0604020104020204" pitchFamily="34" charset="0"/>
              </a:rPr>
            </a:br>
            <a:r>
              <a:rPr lang="it-IT" dirty="0">
                <a:latin typeface="Abadi" panose="020B0604020104020204" pitchFamily="34" charset="0"/>
              </a:rPr>
              <a:t>(</a:t>
            </a:r>
            <a:r>
              <a:rPr lang="it-IT" dirty="0" err="1">
                <a:latin typeface="Abadi" panose="020B0604020104020204" pitchFamily="34" charset="0"/>
              </a:rPr>
              <a:t>smartphone</a:t>
            </a:r>
            <a:r>
              <a:rPr lang="it-IT" dirty="0">
                <a:latin typeface="Abadi" panose="020B0604020104020204" pitchFamily="34" charset="0"/>
              </a:rPr>
              <a:t>, </a:t>
            </a:r>
            <a:r>
              <a:rPr lang="it-IT" dirty="0" err="1">
                <a:latin typeface="Abadi" panose="020B0604020104020204" pitchFamily="34" charset="0"/>
              </a:rPr>
              <a:t>tablet</a:t>
            </a:r>
            <a:r>
              <a:rPr lang="it-IT" dirty="0">
                <a:latin typeface="Abadi" panose="020B0604020104020204" pitchFamily="34" charset="0"/>
              </a:rPr>
              <a:t>, portatili, ecc.) </a:t>
            </a:r>
          </a:p>
          <a:p>
            <a:r>
              <a:rPr lang="it-IT" dirty="0">
                <a:latin typeface="Abadi" panose="020B0604020104020204" pitchFamily="34" charset="0"/>
              </a:rPr>
              <a:t>  </a:t>
            </a:r>
            <a:endParaRPr dirty="0">
              <a:latin typeface="Abadi" panose="020B0604020104020204" pitchFamily="34" charset="0"/>
            </a:endParaRPr>
          </a:p>
          <a:p>
            <a:endParaRPr dirty="0">
              <a:latin typeface="Abadi" panose="020B0604020104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356972A-69AB-423E-A4A3-81CB97CC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46" y="4257640"/>
            <a:ext cx="2438477" cy="192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3234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02069" y="0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</a:t>
            </a: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ricognizione tecnologica </a:t>
            </a:r>
          </a:p>
        </p:txBody>
      </p:sp>
      <p:pic>
        <p:nvPicPr>
          <p:cNvPr id="28674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5" y="1822104"/>
            <a:ext cx="6729426" cy="347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9449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0306F15-BAEB-48F2-8194-CC5289108AC4}"/>
              </a:ext>
            </a:extLst>
          </p:cNvPr>
          <p:cNvSpPr/>
          <p:nvPr/>
        </p:nvSpPr>
        <p:spPr>
          <a:xfrm>
            <a:off x="404261" y="2308196"/>
            <a:ext cx="8383604" cy="8700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id="{02E80F01-59B6-425C-ADC5-A7BBCBCF6179}"/>
              </a:ext>
            </a:extLst>
          </p:cNvPr>
          <p:cNvSpPr/>
          <p:nvPr/>
        </p:nvSpPr>
        <p:spPr>
          <a:xfrm>
            <a:off x="551030" y="1878317"/>
            <a:ext cx="8331245" cy="421206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/>
          <a:p>
            <a:pPr>
              <a:lnSpc>
                <a:spcPct val="100000"/>
              </a:lnSpc>
              <a:buSzPct val="25000"/>
            </a:pPr>
            <a:r>
              <a:rPr lang="it-IT" dirty="0">
                <a:latin typeface="Abadi" panose="020B0604020104020204" pitchFamily="34" charset="0"/>
              </a:rPr>
              <a:t>Le esigenze che hanno guidato la scelta dei servizi:</a:t>
            </a:r>
          </a:p>
          <a:p>
            <a:pPr marL="342900" indent="-342900">
              <a:lnSpc>
                <a:spcPct val="100000"/>
              </a:lnSpc>
              <a:buSzPct val="25000"/>
              <a:buFont typeface="Arial" panose="020B0604020202020204" pitchFamily="34" charset="0"/>
              <a:buChar char="•"/>
            </a:pPr>
            <a:endParaRPr lang="it-IT" dirty="0">
              <a:latin typeface="Abadi" panose="020B0604020104020204" pitchFamily="34" charset="0"/>
            </a:endParaRPr>
          </a:p>
          <a:p>
            <a:pPr marL="342900" indent="-3429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it-IT" sz="1600" b="1" dirty="0">
                <a:latin typeface="Abadi" panose="020B0604020104020204" pitchFamily="34" charset="0"/>
              </a:rPr>
              <a:t>La </a:t>
            </a:r>
            <a:r>
              <a:rPr lang="it-IT" sz="1600" b="1" i="1" dirty="0">
                <a:latin typeface="Abadi" panose="020B0604020104020204" pitchFamily="34" charset="0"/>
              </a:rPr>
              <a:t>comunicazione</a:t>
            </a:r>
            <a:r>
              <a:rPr lang="it-IT" sz="1600" b="1" dirty="0">
                <a:latin typeface="Abadi" panose="020B0604020104020204" pitchFamily="34" charset="0"/>
              </a:rPr>
              <a:t> interpersonale (sincrona/asincrona)</a:t>
            </a:r>
          </a:p>
          <a:p>
            <a:pPr marL="342900" indent="-3429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it-IT" sz="1600" b="1" dirty="0">
                <a:latin typeface="Abadi" panose="020B0604020104020204" pitchFamily="34" charset="0"/>
              </a:rPr>
              <a:t>La </a:t>
            </a:r>
            <a:r>
              <a:rPr lang="it-IT" sz="1600" b="1" i="1" dirty="0">
                <a:latin typeface="Abadi" panose="020B0604020104020204" pitchFamily="34" charset="0"/>
              </a:rPr>
              <a:t>condivisione</a:t>
            </a:r>
            <a:r>
              <a:rPr lang="it-IT" sz="1600" b="1" dirty="0">
                <a:latin typeface="Abadi" panose="020B0604020104020204" pitchFamily="34" charset="0"/>
              </a:rPr>
              <a:t> di artefatti (testi, disegni, immagini, ecc.)</a:t>
            </a:r>
          </a:p>
          <a:p>
            <a:pPr marL="342900" indent="-342900">
              <a:lnSpc>
                <a:spcPct val="100000"/>
              </a:lnSpc>
              <a:buSzPct val="100000"/>
              <a:buFont typeface="+mj-lt"/>
              <a:buAutoNum type="arabicPeriod"/>
            </a:pPr>
            <a:r>
              <a:rPr lang="it-IT" sz="1600" b="1" dirty="0">
                <a:latin typeface="Abadi" panose="020B0604020104020204" pitchFamily="34" charset="0"/>
              </a:rPr>
              <a:t>La </a:t>
            </a:r>
            <a:r>
              <a:rPr lang="it-IT" sz="1600" b="1" i="1" dirty="0">
                <a:latin typeface="Abadi" panose="020B0604020104020204" pitchFamily="34" charset="0"/>
              </a:rPr>
              <a:t>collaborazione</a:t>
            </a:r>
            <a:r>
              <a:rPr lang="it-IT" sz="1600" b="1" dirty="0">
                <a:latin typeface="Abadi" panose="020B0604020104020204" pitchFamily="34" charset="0"/>
              </a:rPr>
              <a:t> (produzione collaborativa di artefatti, studio, ecc.)</a:t>
            </a:r>
          </a:p>
          <a:p>
            <a:pPr>
              <a:lnSpc>
                <a:spcPct val="100000"/>
              </a:lnSpc>
              <a:buSzPct val="25000"/>
            </a:pPr>
            <a:endParaRPr lang="it-IT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  <a:buSzPct val="25000"/>
            </a:pPr>
            <a:endParaRPr lang="it-IT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  <a:buSzPct val="25000"/>
            </a:pPr>
            <a:endParaRPr lang="it-IT"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  <a:buSzPct val="25000"/>
            </a:pPr>
            <a:endParaRPr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</a:pPr>
            <a:endParaRPr dirty="0">
              <a:latin typeface="Abadi" panose="020B0604020104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7736737-783F-49B0-9156-CCE337B8B544}"/>
              </a:ext>
            </a:extLst>
          </p:cNvPr>
          <p:cNvGrpSpPr/>
          <p:nvPr/>
        </p:nvGrpSpPr>
        <p:grpSpPr>
          <a:xfrm>
            <a:off x="551030" y="4440462"/>
            <a:ext cx="8376495" cy="1522607"/>
            <a:chOff x="551030" y="4180580"/>
            <a:chExt cx="8376495" cy="152260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E06D837-4BC7-476F-9918-ABB78CD28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030" y="4358977"/>
              <a:ext cx="892744" cy="892744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EEEC5EC-4C26-4405-9C23-82E745E52E65}"/>
                </a:ext>
              </a:extLst>
            </p:cNvPr>
            <p:cNvSpPr txBox="1"/>
            <p:nvPr/>
          </p:nvSpPr>
          <p:spPr>
            <a:xfrm>
              <a:off x="584468" y="5333855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Skype</a:t>
              </a: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D5C5122F-132C-4C1E-AB60-F5E26AF43B95}"/>
                </a:ext>
              </a:extLst>
            </p:cNvPr>
            <p:cNvGrpSpPr/>
            <p:nvPr/>
          </p:nvGrpSpPr>
          <p:grpSpPr>
            <a:xfrm>
              <a:off x="3877548" y="4255801"/>
              <a:ext cx="3351568" cy="1392850"/>
              <a:chOff x="5771195" y="4223146"/>
              <a:chExt cx="3400621" cy="1392850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26A79F92-E5DB-4189-BB61-049F0657B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5776" y="4223146"/>
                <a:ext cx="993207" cy="993207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FE60B37B-B246-4692-943E-70EF5E4AD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1195" y="4312717"/>
                <a:ext cx="892744" cy="892744"/>
              </a:xfrm>
              <a:prstGeom prst="rect">
                <a:avLst/>
              </a:prstGeom>
            </p:spPr>
          </p:pic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6568FF-0B96-46E4-BBE1-F0C51DBB2CCA}"/>
                  </a:ext>
                </a:extLst>
              </p:cNvPr>
              <p:cNvSpPr txBox="1"/>
              <p:nvPr/>
            </p:nvSpPr>
            <p:spPr>
              <a:xfrm>
                <a:off x="6897694" y="4433722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0" dirty="0"/>
                  <a:t>+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C7FF7AF-3918-48E9-80DD-38A2DE40B2FC}"/>
                  </a:ext>
                </a:extLst>
              </p:cNvPr>
              <p:cNvSpPr txBox="1"/>
              <p:nvPr/>
            </p:nvSpPr>
            <p:spPr>
              <a:xfrm>
                <a:off x="5840361" y="5246664"/>
                <a:ext cx="33314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Skype        e    Google Drive</a:t>
                </a:r>
                <a:endParaRPr lang="it-IT" sz="4000" dirty="0"/>
              </a:p>
            </p:txBody>
          </p: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6AE6744-E0EA-4B04-A6C3-120236382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095" y="4180580"/>
              <a:ext cx="1409430" cy="1048219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93C26B5-7CAD-42C2-9523-D582889F3679}"/>
                </a:ext>
              </a:extLst>
            </p:cNvPr>
            <p:cNvSpPr txBox="1"/>
            <p:nvPr/>
          </p:nvSpPr>
          <p:spPr>
            <a:xfrm>
              <a:off x="7797052" y="5314831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Moodle</a:t>
              </a:r>
              <a:endParaRPr lang="it-IT" dirty="0"/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50464-1036-4C7C-96F3-C9854D01F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172" y="4939797"/>
            <a:ext cx="1831323" cy="548884"/>
          </a:xfrm>
          <a:prstGeom prst="rect">
            <a:avLst/>
          </a:prstGeom>
        </p:spPr>
      </p:pic>
      <p:sp>
        <p:nvSpPr>
          <p:cNvPr id="24" name="CustomShape 3">
            <a:extLst>
              <a:ext uri="{FF2B5EF4-FFF2-40B4-BE49-F238E27FC236}">
                <a16:creationId xmlns:a16="http://schemas.microsoft.com/office/drawing/2014/main" id="{D66D267B-9990-4F3A-897A-874D150811F6}"/>
              </a:ext>
            </a:extLst>
          </p:cNvPr>
          <p:cNvSpPr/>
          <p:nvPr/>
        </p:nvSpPr>
        <p:spPr>
          <a:xfrm>
            <a:off x="990929" y="1184742"/>
            <a:ext cx="7162141" cy="84024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lvl="0"/>
            <a:r>
              <a:rPr lang="it-I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Quali servizi per quali esigenze? </a:t>
            </a:r>
          </a:p>
          <a:p>
            <a:endParaRPr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1795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rgbClr val="1E62CB"/>
                </a:solidFill>
                <a:effectLst/>
                <a:latin typeface="Times New Roman" pitchFamily="18" charset="0"/>
              </a:rPr>
              <a:t>PPo</a:t>
            </a: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badi" panose="020B0604020104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36E82D3-E9E0-4A92-B22D-83DEE12E3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2061801" cy="4814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0D0278-A20D-40C8-805C-83FED0EFE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32" y="1868914"/>
            <a:ext cx="1234259" cy="102695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5C8D133D-7360-4338-B0E6-0F60BE4A9CA6}"/>
              </a:ext>
            </a:extLst>
          </p:cNvPr>
          <p:cNvGrpSpPr/>
          <p:nvPr/>
        </p:nvGrpSpPr>
        <p:grpSpPr>
          <a:xfrm>
            <a:off x="3141991" y="2677722"/>
            <a:ext cx="1180541" cy="2142529"/>
            <a:chOff x="4189321" y="2300860"/>
            <a:chExt cx="1574054" cy="285670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3079A48-3DBB-4269-BA6C-5D5DC2482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321" y="3880790"/>
              <a:ext cx="1574054" cy="1276775"/>
            </a:xfrm>
            <a:prstGeom prst="rect">
              <a:avLst/>
            </a:prstGeom>
          </p:spPr>
        </p:pic>
        <p:cxnSp>
          <p:nvCxnSpPr>
            <p:cNvPr id="10" name="Connettore 1 7">
              <a:extLst>
                <a:ext uri="{FF2B5EF4-FFF2-40B4-BE49-F238E27FC236}">
                  <a16:creationId xmlns:a16="http://schemas.microsoft.com/office/drawing/2014/main" id="{83D80EA5-5509-4C6A-AB30-709B69384BA0}"/>
                </a:ext>
              </a:extLst>
            </p:cNvPr>
            <p:cNvCxnSpPr/>
            <p:nvPr/>
          </p:nvCxnSpPr>
          <p:spPr bwMode="auto">
            <a:xfrm>
              <a:off x="4976348" y="2300860"/>
              <a:ext cx="0" cy="1488558"/>
            </a:xfrm>
            <a:prstGeom prst="line">
              <a:avLst/>
            </a:prstGeom>
            <a:noFill/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96E27E-9C2C-4293-B826-E7AE497C1341}"/>
              </a:ext>
            </a:extLst>
          </p:cNvPr>
          <p:cNvSpPr txBox="1"/>
          <p:nvPr/>
        </p:nvSpPr>
        <p:spPr>
          <a:xfrm>
            <a:off x="229642" y="3341213"/>
            <a:ext cx="27008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5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Accordo Quadro triennale finalizzato a </a:t>
            </a:r>
            <a:r>
              <a:rPr lang="it-IT" sz="1600" b="1" i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sperimentare</a:t>
            </a:r>
            <a:br>
              <a:rPr lang="it-IT" sz="1600" b="1" i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600" b="1" i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innovative per l'inclusione scolastica</a:t>
            </a:r>
            <a:r>
              <a:rPr lang="it-IT" sz="1500" i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15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degli studenti impossibilitati alla normale frequenza delle lezioni</a:t>
            </a:r>
            <a:endParaRPr lang="it-IT" sz="1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0D9E241-987D-419A-9840-AD1581A0C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613" y="1976895"/>
            <a:ext cx="1584508" cy="792254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7D8B01BC-0F6D-4A19-9985-6A615ADC1FD3}"/>
              </a:ext>
            </a:extLst>
          </p:cNvPr>
          <p:cNvGrpSpPr/>
          <p:nvPr/>
        </p:nvGrpSpPr>
        <p:grpSpPr>
          <a:xfrm>
            <a:off x="4188921" y="4025115"/>
            <a:ext cx="3281134" cy="1416966"/>
            <a:chOff x="5585227" y="3081380"/>
            <a:chExt cx="4374845" cy="1889288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A4716C2-BAE5-4192-8419-12F999284BDB}"/>
                </a:ext>
              </a:extLst>
            </p:cNvPr>
            <p:cNvGrpSpPr/>
            <p:nvPr/>
          </p:nvGrpSpPr>
          <p:grpSpPr>
            <a:xfrm>
              <a:off x="5585227" y="3081380"/>
              <a:ext cx="3359833" cy="1423421"/>
              <a:chOff x="5585227" y="4097384"/>
              <a:chExt cx="3359833" cy="1423421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25A13AE8-69A9-4883-ACED-3B6945AD1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7055" y="4951637"/>
                <a:ext cx="1168397" cy="569168"/>
              </a:xfrm>
              <a:prstGeom prst="rect">
                <a:avLst/>
              </a:prstGeom>
            </p:spPr>
          </p:pic>
          <p:cxnSp>
            <p:nvCxnSpPr>
              <p:cNvPr id="20" name="Connettore 1 14">
                <a:extLst>
                  <a:ext uri="{FF2B5EF4-FFF2-40B4-BE49-F238E27FC236}">
                    <a16:creationId xmlns:a16="http://schemas.microsoft.com/office/drawing/2014/main" id="{F2FFDEA7-4163-45E1-BA5F-398BC9FE6C6A}"/>
                  </a:ext>
                </a:extLst>
              </p:cNvPr>
              <p:cNvCxnSpPr/>
              <p:nvPr/>
            </p:nvCxnSpPr>
            <p:spPr bwMode="auto">
              <a:xfrm>
                <a:off x="5585227" y="4366708"/>
                <a:ext cx="1708003" cy="684015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F01435-E669-47F0-8035-98EC7AC1F5EE}"/>
                  </a:ext>
                </a:extLst>
              </p:cNvPr>
              <p:cNvSpPr txBox="1"/>
              <p:nvPr/>
            </p:nvSpPr>
            <p:spPr>
              <a:xfrm>
                <a:off x="6839356" y="4097384"/>
                <a:ext cx="210570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3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sviluppo operativo</a:t>
                </a:r>
              </a:p>
            </p:txBody>
          </p:sp>
        </p:grp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07A15AB8-666C-4AB4-A0EB-A215DD73F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1260" y="4569915"/>
              <a:ext cx="4158812" cy="40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 algn="ctr" defTabSz="571500"/>
              <a:r>
                <a:rPr lang="it-IT" sz="15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</a:rPr>
                <a:t>CNR – Istituto Tecnologie Didattiche</a:t>
              </a:r>
              <a:endParaRPr lang="it-IT" sz="1350" i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05D1E3F-F05A-4640-A4AA-279159B2C949}"/>
              </a:ext>
            </a:extLst>
          </p:cNvPr>
          <p:cNvGrpSpPr/>
          <p:nvPr/>
        </p:nvGrpSpPr>
        <p:grpSpPr>
          <a:xfrm>
            <a:off x="6561076" y="2556242"/>
            <a:ext cx="2181919" cy="2481757"/>
            <a:chOff x="8748100" y="1122884"/>
            <a:chExt cx="2909225" cy="3309008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3EA2D6AA-36CF-4C7E-BC2C-E8B08E7537BA}"/>
                </a:ext>
              </a:extLst>
            </p:cNvPr>
            <p:cNvGrpSpPr/>
            <p:nvPr/>
          </p:nvGrpSpPr>
          <p:grpSpPr>
            <a:xfrm>
              <a:off x="8748100" y="1122884"/>
              <a:ext cx="2719468" cy="2911835"/>
              <a:chOff x="8748100" y="2138888"/>
              <a:chExt cx="2719468" cy="2911835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EBE11929-C6C2-44A6-9200-05F1681F7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2056" y="2138888"/>
                <a:ext cx="2075512" cy="2093251"/>
              </a:xfrm>
              <a:prstGeom prst="rect">
                <a:avLst/>
              </a:prstGeom>
            </p:spPr>
          </p:pic>
          <p:cxnSp>
            <p:nvCxnSpPr>
              <p:cNvPr id="27" name="Connettore 1 19">
                <a:extLst>
                  <a:ext uri="{FF2B5EF4-FFF2-40B4-BE49-F238E27FC236}">
                    <a16:creationId xmlns:a16="http://schemas.microsoft.com/office/drawing/2014/main" id="{92B84BB2-C7DA-4BC0-AE67-F5CD10EA1385}"/>
                  </a:ext>
                </a:extLst>
              </p:cNvPr>
              <p:cNvCxnSpPr/>
              <p:nvPr/>
            </p:nvCxnSpPr>
            <p:spPr bwMode="auto">
              <a:xfrm flipV="1">
                <a:off x="8748100" y="4401456"/>
                <a:ext cx="975084" cy="649267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658B803-B7FD-4D59-B2C7-227E15621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872" y="3057996"/>
              <a:ext cx="1733140" cy="585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 algn="ctr" defTabSz="571500"/>
              <a:r>
                <a:rPr lang="it-IT" sz="24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</a:rPr>
                <a:t>2013-16</a:t>
              </a:r>
              <a:endParaRPr lang="it-IT" sz="2100" b="1" i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EFC94DC-FC4B-462F-9ADE-A56D56ACA9F1}"/>
                </a:ext>
              </a:extLst>
            </p:cNvPr>
            <p:cNvSpPr txBox="1"/>
            <p:nvPr/>
          </p:nvSpPr>
          <p:spPr>
            <a:xfrm>
              <a:off x="9508873" y="3385452"/>
              <a:ext cx="214845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it-IT" sz="45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</a:rPr>
                <a:t>T R I S</a:t>
              </a:r>
            </a:p>
          </p:txBody>
        </p:sp>
      </p:grpSp>
      <p:sp>
        <p:nvSpPr>
          <p:cNvPr id="28" name="Oval 4">
            <a:extLst>
              <a:ext uri="{FF2B5EF4-FFF2-40B4-BE49-F238E27FC236}">
                <a16:creationId xmlns:a16="http://schemas.microsoft.com/office/drawing/2014/main" id="{CC9B1192-0D8F-48F6-8175-AF1DDB1E9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100" y="1847200"/>
            <a:ext cx="2194322" cy="2038350"/>
          </a:xfrm>
          <a:prstGeom prst="ellipse">
            <a:avLst/>
          </a:prstGeom>
          <a:gradFill rotWithShape="1">
            <a:gsLst>
              <a:gs pos="0">
                <a:srgbClr val="CCFFFF">
                  <a:alpha val="50998"/>
                </a:srgbClr>
              </a:gs>
              <a:gs pos="100000">
                <a:srgbClr val="5E76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altLang="it-IT" sz="1050">
              <a:solidFill>
                <a:prstClr val="black"/>
              </a:solidFill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10B29ADD-EC3F-4277-A020-8D192684D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18" y="3035108"/>
            <a:ext cx="655614" cy="613818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3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50AA70AF-A83C-43F3-86C2-E9B20A4E3765}"/>
              </a:ext>
            </a:extLst>
          </p:cNvPr>
          <p:cNvSpPr/>
          <p:nvPr/>
        </p:nvSpPr>
        <p:spPr>
          <a:xfrm>
            <a:off x="327430" y="2306004"/>
            <a:ext cx="8335308" cy="333680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/>
          <a:p>
            <a:pPr algn="just"/>
            <a:r>
              <a:rPr lang="it-IT" dirty="0">
                <a:latin typeface="Abadi" panose="020B0604020104020204" pitchFamily="34" charset="0"/>
              </a:rPr>
              <a:t>E’ lo strumento più diffuso nelle scuole aderenti al progetto per comunicare con l’alunno non frequentante.</a:t>
            </a:r>
          </a:p>
          <a:p>
            <a:pPr algn="just"/>
            <a:endParaRPr lang="it-IT" dirty="0">
              <a:latin typeface="Abadi" panose="020B0604020104020204" pitchFamily="34" charset="0"/>
            </a:endParaRPr>
          </a:p>
          <a:p>
            <a:pPr algn="just"/>
            <a:r>
              <a:rPr lang="it-IT" dirty="0">
                <a:latin typeface="Abadi" panose="020B0604020104020204" pitchFamily="34" charset="0"/>
              </a:rPr>
              <a:t>La principale risorsa di Skype è la possibilità di 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interagire</a:t>
            </a:r>
            <a:r>
              <a:rPr lang="it-IT" dirty="0">
                <a:latin typeface="Abadi" panose="020B0604020104020204" pitchFamily="34" charset="0"/>
              </a:rPr>
              <a:t> con l’alunno a distanza 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 sincrono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, </a:t>
            </a:r>
            <a:r>
              <a:rPr lang="it-IT" dirty="0">
                <a:latin typeface="Abadi" panose="020B0604020104020204" pitchFamily="34" charset="0"/>
              </a:rPr>
              <a:t>riducendo l’impatto della distanza dalla classe.</a:t>
            </a:r>
          </a:p>
          <a:p>
            <a:pPr algn="just"/>
            <a:r>
              <a:rPr lang="it-IT" dirty="0">
                <a:latin typeface="Abadi" panose="020B0604020104020204" pitchFamily="34" charset="0"/>
              </a:rPr>
              <a:t>Una funzionalità molto importante per la didattica a distanza è la 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condivisione dello schermo</a:t>
            </a:r>
            <a:r>
              <a:rPr lang="it-IT" dirty="0">
                <a:latin typeface="Abadi" panose="020B0604020104020204" pitchFamily="34" charset="0"/>
              </a:rPr>
              <a:t>, che permette sia la visualizzazione simultanea di documenti/immagini/pagine web, sia l’assistenza dell’interazione dell’alunno a distanza con lo strumento informatico e le sue risorse. </a:t>
            </a:r>
          </a:p>
          <a:p>
            <a:pPr algn="just"/>
            <a:endParaRPr lang="it-IT" dirty="0">
              <a:latin typeface="Abadi" panose="020B0604020104020204" pitchFamily="34" charset="0"/>
            </a:endParaRPr>
          </a:p>
          <a:p>
            <a:pPr algn="just"/>
            <a:r>
              <a:rPr lang="it-IT" dirty="0">
                <a:latin typeface="Abadi" panose="020B0604020104020204" pitchFamily="34" charset="0"/>
              </a:rPr>
              <a:t>Il limite maggiore è dato dall’impossibilità di interagire a distanza sullo stesso file in sincrono.</a:t>
            </a:r>
            <a:endParaRPr dirty="0">
              <a:latin typeface="Abadi" panose="020B0604020104020204" pitchFamily="34" charset="0"/>
            </a:endParaRPr>
          </a:p>
          <a:p>
            <a:pPr algn="just"/>
            <a:endParaRPr dirty="0">
              <a:latin typeface="Abadi" panose="020B0604020104020204" pitchFamily="34" charset="0"/>
            </a:endParaRPr>
          </a:p>
          <a:p>
            <a:pPr algn="just"/>
            <a:endParaRPr dirty="0">
              <a:latin typeface="Abadi" panose="020B0604020104020204" pitchFamily="34" charset="0"/>
            </a:endParaRPr>
          </a:p>
          <a:p>
            <a:pPr>
              <a:lnSpc>
                <a:spcPct val="100000"/>
              </a:lnSpc>
            </a:pPr>
            <a:endParaRPr dirty="0">
              <a:latin typeface="Abadi" panose="020B0604020104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8B53B954-5EF2-4376-92CA-CFE1F21A3749}"/>
              </a:ext>
            </a:extLst>
          </p:cNvPr>
          <p:cNvSpPr/>
          <p:nvPr/>
        </p:nvSpPr>
        <p:spPr>
          <a:xfrm>
            <a:off x="1857120" y="1276695"/>
            <a:ext cx="2420640" cy="40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lvl="0"/>
            <a:r>
              <a:rPr lang="it-I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Skype</a:t>
            </a:r>
          </a:p>
          <a:p>
            <a:endParaRPr dirty="0">
              <a:latin typeface="Abadi" panose="020B0604020104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667123-032B-4335-B7B6-8D611AE37443}"/>
              </a:ext>
            </a:extLst>
          </p:cNvPr>
          <p:cNvSpPr txBox="1"/>
          <p:nvPr/>
        </p:nvSpPr>
        <p:spPr>
          <a:xfrm>
            <a:off x="6165964" y="1248217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Sincrona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Condivisione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A5EC906-487C-4F3B-AB3B-2583A3D7F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60" y="5776700"/>
            <a:ext cx="689274" cy="6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991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B0F28E5A-242D-447E-AFB7-395806872A99}"/>
              </a:ext>
            </a:extLst>
          </p:cNvPr>
          <p:cNvSpPr/>
          <p:nvPr/>
        </p:nvSpPr>
        <p:spPr>
          <a:xfrm>
            <a:off x="381265" y="1799643"/>
            <a:ext cx="8482263" cy="405244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/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algn="just"/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Una soluzione che integrasse il software per la video-conferenza Skype e la piattaforma per il lavoro collaborativo Google Drive è stata proposta ai docenti per emulare gli ambienti di condivisione a distanza della LIM </a:t>
            </a:r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algn="just"/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algn="just"/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Tra i vantaggi prospettati, troviamo la possibilità di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interagire a distanza in sincrono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,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condividere documenti</a:t>
            </a:r>
            <a:r>
              <a:rPr lang="it-IT" sz="2000" b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(testi, immagini, presentazioni e disegni) e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effettuare attività collaborative</a:t>
            </a:r>
            <a:r>
              <a:rPr lang="it-IT" b="1" dirty="0">
                <a:solidFill>
                  <a:prstClr val="black"/>
                </a:solidFill>
                <a:latin typeface="Abadi" panose="020B0604020104020204" pitchFamily="34" charset="0"/>
              </a:rPr>
              <a:t>.</a:t>
            </a:r>
          </a:p>
          <a:p>
            <a:pPr algn="just"/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Una funzionalità della piattaforma di Google permette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la scrittura di note e commenti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riferiti al file condiviso, o a particolari sezioni di questo, arricchendo le  possibilità di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asincrona</a:t>
            </a:r>
            <a:r>
              <a:rPr lang="it-IT" b="1" dirty="0">
                <a:solidFill>
                  <a:prstClr val="black"/>
                </a:solidFill>
                <a:latin typeface="Abadi" panose="020B0604020104020204" pitchFamily="34" charset="0"/>
              </a:rPr>
              <a:t>.</a:t>
            </a:r>
            <a:endParaRPr b="1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algn="just"/>
            <a:endParaRPr lang="it-IT" dirty="0">
              <a:solidFill>
                <a:srgbClr val="4F81BD">
                  <a:lumMod val="75000"/>
                </a:srgbClr>
              </a:solidFill>
              <a:latin typeface="Abadi" panose="020B0604020104020204" pitchFamily="34" charset="0"/>
            </a:endParaRPr>
          </a:p>
          <a:p>
            <a:pPr algn="just"/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I docenti e gli studenti che utilizzano questa soluzione devono avere l’accortezza di gestire contemporaneamente due piattaforme separate non integrate nello stesso ambiente.</a:t>
            </a:r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14F19DFA-E283-42B9-8042-C6FF4232E30C}"/>
              </a:ext>
            </a:extLst>
          </p:cNvPr>
          <p:cNvSpPr/>
          <p:nvPr/>
        </p:nvSpPr>
        <p:spPr>
          <a:xfrm>
            <a:off x="1122190" y="1175036"/>
            <a:ext cx="2420640" cy="40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it-IT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Skype + </a:t>
            </a:r>
            <a:r>
              <a:rPr lang="it-IT" sz="4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GoogleDrive</a:t>
            </a:r>
            <a:endParaRPr lang="it-IT" sz="4000" b="1" dirty="0">
              <a:solidFill>
                <a:prstClr val="black">
                  <a:lumMod val="65000"/>
                  <a:lumOff val="35000"/>
                </a:prstClr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1B40C44-D807-4A7E-8298-6F9DD80A0A96}"/>
              </a:ext>
            </a:extLst>
          </p:cNvPr>
          <p:cNvSpPr/>
          <p:nvPr/>
        </p:nvSpPr>
        <p:spPr>
          <a:xfrm>
            <a:off x="6485021" y="825346"/>
            <a:ext cx="244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Sincrona</a:t>
            </a:r>
          </a:p>
          <a:p>
            <a:r>
              <a:rPr lang="it-IT" dirty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Asincrona</a:t>
            </a:r>
          </a:p>
          <a:p>
            <a:r>
              <a:rPr lang="it-IT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Condivisione</a:t>
            </a:r>
          </a:p>
          <a:p>
            <a:r>
              <a:rPr lang="it-IT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Collaborazione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A3F85EA-0DDC-4191-A9DB-153C9CD9E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21" y="5697736"/>
            <a:ext cx="686767" cy="73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B6BAB63-EC5A-4700-B3EB-5A1A4B932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2" y="5763893"/>
            <a:ext cx="617300" cy="6593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6C6F46-F784-4B55-B51F-4D0DC95B9D62}"/>
              </a:ext>
            </a:extLst>
          </p:cNvPr>
          <p:cNvSpPr txBox="1"/>
          <p:nvPr/>
        </p:nvSpPr>
        <p:spPr>
          <a:xfrm>
            <a:off x="4392091" y="5675458"/>
            <a:ext cx="334964" cy="522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036183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b="1" dirty="0">
                <a:solidFill>
                  <a:srgbClr val="FFFFFF"/>
                </a:solidFill>
                <a:latin typeface="Abadi" panose="020B0604020104020204" pitchFamily="34" charset="0"/>
              </a:rPr>
              <a:t>Quale Inclusione? Verso una scuola senza barriere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2077C33A-5E59-45A0-B338-F8ACDF1C55E5}"/>
              </a:ext>
            </a:extLst>
          </p:cNvPr>
          <p:cNvSpPr/>
          <p:nvPr/>
        </p:nvSpPr>
        <p:spPr>
          <a:xfrm>
            <a:off x="512535" y="1878885"/>
            <a:ext cx="8174265" cy="42572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/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E' una piattaforma Open Source che permette la creazione di corsi a distanza.</a:t>
            </a:r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L'ambiente </a:t>
            </a:r>
            <a:r>
              <a:rPr lang="it-IT" dirty="0" err="1">
                <a:solidFill>
                  <a:prstClr val="black"/>
                </a:solidFill>
                <a:latin typeface="Abadi" panose="020B0604020104020204" pitchFamily="34" charset="0"/>
              </a:rPr>
              <a:t>Moodle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permette di costruire percorsi formativi comprensivi di </a:t>
            </a:r>
          </a:p>
          <a:p>
            <a:endParaRPr lang="it-IT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solidFill>
                  <a:prstClr val="black"/>
                </a:solidFill>
                <a:latin typeface="Abadi" panose="020B0604020104020204" pitchFamily="34" charset="0"/>
              </a:rPr>
              <a:t>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</a:t>
            </a:r>
            <a:r>
              <a:rPr lang="it-IT" sz="20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rchivi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per la documentazione, </a:t>
            </a:r>
          </a:p>
          <a:p>
            <a:pPr marL="452438" indent="-452438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spazi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di interazione sincroni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e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asincroni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per il confronto tra corsisti o tra  corsisti e docenti</a:t>
            </a:r>
          </a:p>
          <a:p>
            <a:pPr marL="452438" indent="-452438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ambienti per la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condivisione di file 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e per la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produzione collaborativa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  attività per la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verifica delle conoscenze acquisite</a:t>
            </a:r>
          </a:p>
          <a:p>
            <a:pPr marL="452438" indent="-452438">
              <a:buFont typeface="+mj-lt"/>
              <a:buAutoNum type="arabicPeriod"/>
            </a:pP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altre risorse per l’inclusione di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materiale multimediale </a:t>
            </a:r>
            <a:r>
              <a:rPr lang="it-IT" dirty="0">
                <a:solidFill>
                  <a:prstClr val="black"/>
                </a:solidFill>
                <a:latin typeface="Abadi" panose="020B0604020104020204" pitchFamily="34" charset="0"/>
              </a:rPr>
              <a:t>e per i </a:t>
            </a:r>
            <a:r>
              <a:rPr lang="it-IT" sz="2000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collegamenti  ipertestuali</a:t>
            </a:r>
            <a:r>
              <a:rPr lang="it-IT" sz="2000" b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381D9578-C9B0-47E6-95B7-467E89164BE5}"/>
              </a:ext>
            </a:extLst>
          </p:cNvPr>
          <p:cNvSpPr/>
          <p:nvPr/>
        </p:nvSpPr>
        <p:spPr>
          <a:xfrm>
            <a:off x="1745280" y="965700"/>
            <a:ext cx="2420640" cy="40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it-IT" sz="4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Moodle</a:t>
            </a:r>
            <a:endParaRPr lang="it-IT" sz="4000" b="1" dirty="0">
              <a:solidFill>
                <a:prstClr val="black">
                  <a:lumMod val="65000"/>
                  <a:lumOff val="35000"/>
                </a:prstClr>
              </a:solidFill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endParaRPr dirty="0">
              <a:solidFill>
                <a:prstClr val="black"/>
              </a:solidFill>
              <a:latin typeface="Abadi" panose="020B0604020104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048E8B-A6A2-41AA-9BDC-D9B535E11996}"/>
              </a:ext>
            </a:extLst>
          </p:cNvPr>
          <p:cNvSpPr/>
          <p:nvPr/>
        </p:nvSpPr>
        <p:spPr>
          <a:xfrm>
            <a:off x="6436895" y="67855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Sincrona</a:t>
            </a:r>
          </a:p>
          <a:p>
            <a:r>
              <a:rPr lang="it-IT" dirty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Interazione Asincrona</a:t>
            </a:r>
          </a:p>
          <a:p>
            <a:r>
              <a:rPr lang="it-IT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Condivisione</a:t>
            </a:r>
          </a:p>
          <a:p>
            <a:r>
              <a:rPr lang="it-IT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Collaborazione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AF618AE-A582-405E-A844-7B1B12A27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90" y="5694589"/>
            <a:ext cx="949354" cy="7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818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8698298-3507-4042-BB13-16F33591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573" y="632816"/>
            <a:ext cx="5247118" cy="1325563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  <a:cs typeface="Times New Roman"/>
              </a:rPr>
              <a:t>Possibili alternative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79D8EC13-218A-4C5F-982D-8D86FCE1E71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sz="2400" dirty="0">
                <a:latin typeface="Abadi" panose="020B0604020104020204" pitchFamily="34" charset="0"/>
                <a:cs typeface="Times New Roman"/>
              </a:rPr>
              <a:t>Esistono altri strumenti con funzionalità analoghe ed alternativi a quelli mostrati in precedenza</a:t>
            </a:r>
          </a:p>
          <a:p>
            <a:pPr fontAlgn="auto">
              <a:spcAft>
                <a:spcPts val="0"/>
              </a:spcAft>
            </a:pPr>
            <a:r>
              <a:rPr lang="it-IT" sz="2400" dirty="0">
                <a:latin typeface="Abadi" panose="020B0604020104020204" pitchFamily="34" charset="0"/>
                <a:cs typeface="Times New Roman"/>
              </a:rPr>
              <a:t>Comunicazione Sincrona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>
                <a:latin typeface="Abadi" panose="020B0604020104020204" pitchFamily="34" charset="0"/>
                <a:cs typeface="Times New Roman"/>
              </a:rPr>
              <a:t>Skype 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 err="1">
                <a:latin typeface="Abadi" panose="020B0604020104020204" pitchFamily="34" charset="0"/>
                <a:cs typeface="Times New Roman"/>
              </a:rPr>
              <a:t>Jitsi</a:t>
            </a:r>
            <a:r>
              <a:rPr lang="it-IT" sz="2000" dirty="0">
                <a:latin typeface="Abadi" panose="020B0604020104020204" pitchFamily="34" charset="0"/>
                <a:cs typeface="Times New Roman"/>
              </a:rPr>
              <a:t> Meeting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>
                <a:latin typeface="Abadi" panose="020B0604020104020204" pitchFamily="34" charset="0"/>
                <a:cs typeface="Times New Roman"/>
              </a:rPr>
              <a:t>Google Duo</a:t>
            </a:r>
          </a:p>
          <a:p>
            <a:pPr fontAlgn="auto">
              <a:spcAft>
                <a:spcPts val="0"/>
              </a:spcAft>
            </a:pPr>
            <a:r>
              <a:rPr lang="it-IT" sz="2400" dirty="0">
                <a:latin typeface="Abadi" panose="020B0604020104020204" pitchFamily="34" charset="0"/>
                <a:cs typeface="Times New Roman"/>
              </a:rPr>
              <a:t>Condivisione / Co-costruzione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>
                <a:latin typeface="Abadi" panose="020B0604020104020204" pitchFamily="34" charset="0"/>
                <a:cs typeface="Times New Roman"/>
              </a:rPr>
              <a:t>Google Drive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>
                <a:latin typeface="Abadi" panose="020B0604020104020204" pitchFamily="34" charset="0"/>
                <a:cs typeface="Times New Roman"/>
              </a:rPr>
              <a:t>Office 365</a:t>
            </a:r>
            <a:endParaRPr lang="it-IT" dirty="0">
              <a:latin typeface="Abadi" panose="020B06040201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it-IT" sz="2000" dirty="0" err="1">
                <a:latin typeface="Abadi" panose="020B0604020104020204" pitchFamily="34" charset="0"/>
                <a:cs typeface="Times New Roman"/>
              </a:rPr>
              <a:t>Moodle</a:t>
            </a:r>
            <a:r>
              <a:rPr lang="it-IT" sz="2000" dirty="0">
                <a:latin typeface="Abadi" panose="020B0604020104020204" pitchFamily="34" charset="0"/>
                <a:cs typeface="Times New Roman"/>
              </a:rPr>
              <a:t> 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>
                <a:latin typeface="Abadi" panose="020B0604020104020204" pitchFamily="34" charset="0"/>
                <a:cs typeface="Times New Roman"/>
              </a:rPr>
              <a:t>Google </a:t>
            </a:r>
            <a:r>
              <a:rPr lang="it-IT" sz="2000" dirty="0" err="1">
                <a:latin typeface="Abadi" panose="020B0604020104020204" pitchFamily="34" charset="0"/>
                <a:cs typeface="Times New Roman"/>
              </a:rPr>
              <a:t>Sites</a:t>
            </a:r>
            <a:r>
              <a:rPr lang="it-IT" sz="2000" dirty="0">
                <a:latin typeface="Abadi" panose="020B0604020104020204" pitchFamily="34" charset="0"/>
                <a:cs typeface="Times New Roman"/>
              </a:rPr>
              <a:t> </a:t>
            </a:r>
          </a:p>
          <a:p>
            <a:pPr lvl="1" fontAlgn="auto">
              <a:spcAft>
                <a:spcPts val="0"/>
              </a:spcAft>
            </a:pPr>
            <a:r>
              <a:rPr lang="it-IT" sz="2000" dirty="0" err="1">
                <a:latin typeface="Abadi" panose="020B0604020104020204" pitchFamily="34" charset="0"/>
                <a:cs typeface="Times New Roman"/>
              </a:rPr>
              <a:t>Wix</a:t>
            </a:r>
            <a:endParaRPr lang="it-IT" dirty="0">
              <a:latin typeface="Abadi" panose="020B0604020104020204" pitchFamily="34" charset="0"/>
            </a:endParaRPr>
          </a:p>
          <a:p>
            <a:pPr fontAlgn="auto">
              <a:spcAft>
                <a:spcPts val="0"/>
              </a:spcAft>
            </a:pPr>
            <a:endParaRPr lang="it-IT" sz="2400" dirty="0">
              <a:latin typeface="Abadi" panose="020B0604020104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360296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>
            <a:extLst>
              <a:ext uri="{FF2B5EF4-FFF2-40B4-BE49-F238E27FC236}">
                <a16:creationId xmlns:a16="http://schemas.microsoft.com/office/drawing/2014/main" id="{32D25465-A5D7-487A-8505-D0A68217E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1984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CE63E5-CCDA-464C-B556-4422D114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Guglielmo Trentin</a:t>
            </a:r>
          </a:p>
        </p:txBody>
      </p:sp>
    </p:spTree>
    <p:extLst>
      <p:ext uri="{BB962C8B-B14F-4D97-AF65-F5344CB8AC3E}">
        <p14:creationId xmlns:p14="http://schemas.microsoft.com/office/powerpoint/2010/main" val="432216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60013" y="290578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 Tecnologico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1856C4F-4200-4964-B248-1612A616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806" y="365126"/>
            <a:ext cx="4259544" cy="1325563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  <a:cs typeface="Calibri Light"/>
              </a:rPr>
              <a:t>Esempi di setting a casa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095010F-001E-447F-8B7C-071AD74ECDB8}"/>
              </a:ext>
            </a:extLst>
          </p:cNvPr>
          <p:cNvSpPr txBox="1">
            <a:spLocks/>
          </p:cNvSpPr>
          <p:nvPr/>
        </p:nvSpPr>
        <p:spPr>
          <a:xfrm>
            <a:off x="1230594" y="1825625"/>
            <a:ext cx="728475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>
                <a:latin typeface="Abadi" panose="020B0604020104020204" pitchFamily="34" charset="0"/>
                <a:cs typeface="Calibri"/>
              </a:rPr>
              <a:t>Minori vincoli, maggiore libertà di azione</a:t>
            </a:r>
          </a:p>
          <a:p>
            <a:pPr fontAlgn="auto">
              <a:spcAft>
                <a:spcPts val="0"/>
              </a:spcAft>
            </a:pPr>
            <a:r>
              <a:rPr lang="it-IT" dirty="0">
                <a:latin typeface="Abadi" panose="020B0604020104020204" pitchFamily="34" charset="0"/>
                <a:cs typeface="Calibri"/>
              </a:rPr>
              <a:t>Se possibile una stanza (o una parte di essa) dedicata alla classe ibrida</a:t>
            </a:r>
          </a:p>
          <a:p>
            <a:pPr fontAlgn="auto">
              <a:spcAft>
                <a:spcPts val="0"/>
              </a:spcAft>
            </a:pPr>
            <a:r>
              <a:rPr lang="it-IT" dirty="0">
                <a:latin typeface="Abadi" panose="020B0604020104020204" pitchFamily="34" charset="0"/>
                <a:cs typeface="Calibri"/>
              </a:rPr>
              <a:t>Microfono / Cuffie utili per isolare i rumori di casa (ma non necessari di solito)</a:t>
            </a:r>
          </a:p>
          <a:p>
            <a:pPr fontAlgn="auto">
              <a:spcAft>
                <a:spcPts val="0"/>
              </a:spcAft>
            </a:pPr>
            <a:r>
              <a:rPr lang="it-IT" dirty="0">
                <a:latin typeface="Abadi" panose="020B0604020104020204" pitchFamily="34" charset="0"/>
                <a:cs typeface="Calibri"/>
              </a:rPr>
              <a:t>Se possibile posizionare la postazione un po' lontana dalla webcam, aiuta a visualizzare meglio il banco dello studente</a:t>
            </a:r>
          </a:p>
          <a:p>
            <a:pPr fontAlgn="auto">
              <a:spcAft>
                <a:spcPts val="0"/>
              </a:spcAft>
            </a:pPr>
            <a:r>
              <a:rPr lang="it-IT" dirty="0">
                <a:latin typeface="Abadi" panose="020B0604020104020204" pitchFamily="34" charset="0"/>
                <a:cs typeface="Calibri"/>
              </a:rPr>
              <a:t>Troppe webcam potrebbero rendere difficile la videocomunicazione (larghezza di banda insufficiente)</a:t>
            </a:r>
          </a:p>
        </p:txBody>
      </p:sp>
    </p:spTree>
    <p:extLst>
      <p:ext uri="{BB962C8B-B14F-4D97-AF65-F5344CB8AC3E}">
        <p14:creationId xmlns:p14="http://schemas.microsoft.com/office/powerpoint/2010/main" val="109594701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parete, interni, vivendo, televisione&#10;&#10;Descrizione generata con affidabilità molto elevata">
            <a:extLst>
              <a:ext uri="{FF2B5EF4-FFF2-40B4-BE49-F238E27FC236}">
                <a16:creationId xmlns:a16="http://schemas.microsoft.com/office/drawing/2014/main" id="{4FE1B1E3-DA1D-464F-AEF3-2087DF01D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B243E9-D057-4640-8F25-6731269F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Guglielmo Trentin</a:t>
            </a:r>
          </a:p>
        </p:txBody>
      </p:sp>
    </p:spTree>
    <p:extLst>
      <p:ext uri="{BB962C8B-B14F-4D97-AF65-F5344CB8AC3E}">
        <p14:creationId xmlns:p14="http://schemas.microsoft.com/office/powerpoint/2010/main" val="403396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 descr="Immagine che contiene pavimento, interni, parete, portatile&#10;&#10;Descrizione generata con affidabilità molto elevata">
            <a:extLst>
              <a:ext uri="{FF2B5EF4-FFF2-40B4-BE49-F238E27FC236}">
                <a16:creationId xmlns:a16="http://schemas.microsoft.com/office/drawing/2014/main" id="{D7AF959C-BEE3-4BC5-B8D3-1800DA814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7838D6-16A4-4441-9017-D7C59787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Guglielmo Trentin</a:t>
            </a:r>
          </a:p>
        </p:txBody>
      </p:sp>
    </p:spTree>
    <p:extLst>
      <p:ext uri="{BB962C8B-B14F-4D97-AF65-F5344CB8AC3E}">
        <p14:creationId xmlns:p14="http://schemas.microsoft.com/office/powerpoint/2010/main" val="58146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7">
            <a:extLst>
              <a:ext uri="{FF2B5EF4-FFF2-40B4-BE49-F238E27FC236}">
                <a16:creationId xmlns:a16="http://schemas.microsoft.com/office/drawing/2014/main" id="{8F64DAB0-1080-40DC-9516-7DF0B5378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1C086F-5B34-4A1F-9747-F3E60263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Guglielmo Trentin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B2D4FBE-C998-4DC2-8258-9384733E5FBD}"/>
              </a:ext>
            </a:extLst>
          </p:cNvPr>
          <p:cNvSpPr/>
          <p:nvPr/>
        </p:nvSpPr>
        <p:spPr>
          <a:xfrm>
            <a:off x="3298677" y="2358639"/>
            <a:ext cx="316194" cy="365125"/>
          </a:xfrm>
          <a:prstGeom prst="rect">
            <a:avLst/>
          </a:prstGeom>
          <a:solidFill>
            <a:schemeClr val="bg2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536D0FA-5489-4EAE-B10D-3B3F3A9DA9B0}"/>
              </a:ext>
            </a:extLst>
          </p:cNvPr>
          <p:cNvSpPr/>
          <p:nvPr/>
        </p:nvSpPr>
        <p:spPr>
          <a:xfrm>
            <a:off x="6115050" y="1993514"/>
            <a:ext cx="704494" cy="433492"/>
          </a:xfrm>
          <a:prstGeom prst="rect">
            <a:avLst/>
          </a:prstGeom>
          <a:solidFill>
            <a:schemeClr val="bg2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89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1D7A808-176D-4612-93BD-5D0E8EC5D1EA}"/>
              </a:ext>
            </a:extLst>
          </p:cNvPr>
          <p:cNvSpPr/>
          <p:nvPr/>
        </p:nvSpPr>
        <p:spPr bwMode="auto">
          <a:xfrm>
            <a:off x="2611999" y="2458778"/>
            <a:ext cx="4135165" cy="1958447"/>
          </a:xfrm>
          <a:prstGeom prst="roundRect">
            <a:avLst/>
          </a:prstGeom>
          <a:gradFill flip="none" rotWithShape="1">
            <a:gsLst>
              <a:gs pos="0">
                <a:srgbClr val="1E62CB">
                  <a:shade val="30000"/>
                  <a:satMod val="115000"/>
                </a:srgbClr>
              </a:gs>
              <a:gs pos="50000">
                <a:srgbClr val="1E62CB">
                  <a:shade val="67500"/>
                  <a:satMod val="115000"/>
                </a:srgbClr>
              </a:gs>
              <a:gs pos="100000">
                <a:srgbClr val="1E62CB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743788" y="2601344"/>
            <a:ext cx="365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dimensione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 organizzativa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orientata</a:t>
            </a:r>
            <a:endParaRPr lang="it-IT" sz="28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alla didattica</a:t>
            </a:r>
          </a:p>
        </p:txBody>
      </p:sp>
    </p:spTree>
    <p:extLst>
      <p:ext uri="{BB962C8B-B14F-4D97-AF65-F5344CB8AC3E}">
        <p14:creationId xmlns:p14="http://schemas.microsoft.com/office/powerpoint/2010/main" val="97750539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FD2C7662-9D63-4D73-8A24-85F18739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256" y="4739159"/>
            <a:ext cx="2941488" cy="165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5DDF2230-51B8-4B14-BA82-B65F34A2F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03" y="3028688"/>
            <a:ext cx="2335037" cy="175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s://encrypted-tbn0.gstatic.com/images?q=tbn:ANd9GcSHMedN2bw7mfoSwKp7H3pE2WWYArn5LwYM6uGipbTqNKp0NN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42" y="3730414"/>
            <a:ext cx="1148461" cy="82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347" y="3090690"/>
            <a:ext cx="2356407" cy="1476301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503414" y="2053245"/>
            <a:ext cx="6004152" cy="3161593"/>
            <a:chOff x="2275485" y="2001271"/>
            <a:chExt cx="8005537" cy="4215457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5507933" y="2001271"/>
              <a:ext cx="2925763" cy="2717800"/>
            </a:xfrm>
            <a:prstGeom prst="ellipse">
              <a:avLst/>
            </a:prstGeom>
            <a:gradFill rotWithShape="1">
              <a:gsLst>
                <a:gs pos="0">
                  <a:srgbClr val="D60093">
                    <a:alpha val="48000"/>
                  </a:srgbClr>
                </a:gs>
                <a:gs pos="100000">
                  <a:srgbClr val="D60093">
                    <a:gamma/>
                    <a:shade val="46275"/>
                    <a:invGamma/>
                    <a:alpha val="49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55321" y="2007621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rgbClr val="FAFD00">
                    <a:alpha val="50999"/>
                  </a:srgbClr>
                </a:gs>
                <a:gs pos="100000">
                  <a:srgbClr val="FAFD00">
                    <a:gamma/>
                    <a:shade val="46275"/>
                    <a:invGamma/>
                    <a:alpha val="5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2275485" y="2904856"/>
              <a:ext cx="3013732" cy="55399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b="1" dirty="0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spazio fisico d’aula</a:t>
              </a: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6503320" y="2904856"/>
              <a:ext cx="3777702" cy="553997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dirty="0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spazio fisico domiciliare</a:t>
              </a:r>
            </a:p>
          </p:txBody>
        </p:sp>
        <p:sp>
          <p:nvSpPr>
            <p:cNvPr id="18" name="Oval 2"/>
            <p:cNvSpPr>
              <a:spLocks noChangeArrowheads="1"/>
            </p:cNvSpPr>
            <p:nvPr/>
          </p:nvSpPr>
          <p:spPr bwMode="auto">
            <a:xfrm>
              <a:off x="4581628" y="3498928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599403" y="5462463"/>
              <a:ext cx="1060548" cy="553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dirty="0" err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cloud</a:t>
              </a:r>
              <a:endParaRPr lang="it-IT" altLang="it-IT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189211" y="1695048"/>
            <a:ext cx="281940" cy="1848598"/>
            <a:chOff x="4332548" y="1193857"/>
            <a:chExt cx="375920" cy="2464798"/>
          </a:xfrm>
        </p:grpSpPr>
        <p:sp>
          <p:nvSpPr>
            <p:cNvPr id="27" name="Ovale 26"/>
            <p:cNvSpPr/>
            <p:nvPr/>
          </p:nvSpPr>
          <p:spPr bwMode="auto">
            <a:xfrm>
              <a:off x="4332548" y="3355700"/>
              <a:ext cx="375920" cy="3029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5715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cxnSp>
          <p:nvCxnSpPr>
            <p:cNvPr id="28" name="Connettore 2 27"/>
            <p:cNvCxnSpPr/>
            <p:nvPr/>
          </p:nvCxnSpPr>
          <p:spPr bwMode="auto">
            <a:xfrm flipH="1">
              <a:off x="4513911" y="1193857"/>
              <a:ext cx="2198" cy="2090968"/>
            </a:xfrm>
            <a:prstGeom prst="straightConnector1">
              <a:avLst/>
            </a:prstGeom>
            <a:noFill/>
            <a:ln w="76200" cap="flat" cmpd="sng" algn="ctr">
              <a:solidFill>
                <a:srgbClr val="FFC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551764" y="1595344"/>
            <a:ext cx="1556836" cy="41549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tx2"/>
                </a:solidFill>
              </a:defRPr>
            </a:lvl1pPr>
            <a:lvl2pPr marL="571500">
              <a:defRPr sz="2400"/>
            </a:lvl2pPr>
            <a:lvl3pPr marL="1143000">
              <a:defRPr sz="2400"/>
            </a:lvl3pPr>
            <a:lvl4pPr marL="1714500">
              <a:defRPr sz="2400"/>
            </a:lvl4pPr>
            <a:lvl5pPr marL="2286000">
              <a:defRPr sz="2400"/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2100" dirty="0">
                <a:solidFill>
                  <a:srgbClr val="44546A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 ibrida</a:t>
            </a:r>
            <a:endParaRPr lang="it-IT" altLang="it-IT" sz="1350" dirty="0">
              <a:solidFill>
                <a:srgbClr val="44546A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696934" y="3603835"/>
            <a:ext cx="3276150" cy="2335492"/>
            <a:chOff x="7998254" y="2760213"/>
            <a:chExt cx="4031661" cy="2479188"/>
          </a:xfrm>
        </p:grpSpPr>
        <p:sp>
          <p:nvSpPr>
            <p:cNvPr id="17" name="Fumetto 4 16"/>
            <p:cNvSpPr/>
            <p:nvPr/>
          </p:nvSpPr>
          <p:spPr>
            <a:xfrm>
              <a:off x="7998254" y="2760213"/>
              <a:ext cx="4031661" cy="2479188"/>
            </a:xfrm>
            <a:prstGeom prst="cloudCallout">
              <a:avLst>
                <a:gd name="adj1" fmla="val -98161"/>
                <a:gd name="adj2" fmla="val -46025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8521432" y="3085748"/>
              <a:ext cx="3180274" cy="16662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24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/>
                </a:rPr>
                <a:t>Mix di tecnologia, processi didattici e organizzativi che le danno vita</a:t>
              </a:r>
              <a:endParaRPr lang="it-IT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3111370" y="-1882"/>
            <a:ext cx="3754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Dalla </a:t>
            </a: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classe ibrida </a:t>
            </a: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inclusiva…..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77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C76E3A-5E87-494A-A92B-3F5BDC3BB32C}"/>
              </a:ext>
            </a:extLst>
          </p:cNvPr>
          <p:cNvSpPr txBox="1"/>
          <p:nvPr/>
        </p:nvSpPr>
        <p:spPr>
          <a:xfrm>
            <a:off x="2778536" y="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dimensione  organizzativa 1/4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3343" y="1050490"/>
            <a:ext cx="825731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i="1" dirty="0">
                <a:latin typeface="+mn-lt"/>
              </a:rPr>
              <a:t>Pianificare/progettare</a:t>
            </a:r>
            <a:r>
              <a:rPr lang="it-IT" sz="2400" dirty="0">
                <a:latin typeface="+mn-lt"/>
              </a:rPr>
              <a:t> le attività didattiche prima di entrare in aula è sempre importante e lo è ancora di più quando si entra in </a:t>
            </a:r>
            <a:r>
              <a:rPr lang="it-IT" sz="2400" b="1" i="1" dirty="0" smtClean="0">
                <a:latin typeface="+mn-lt"/>
              </a:rPr>
              <a:t>un’aula virtuale che si connota come </a:t>
            </a:r>
            <a:r>
              <a:rPr lang="it-IT" sz="2400" b="1" i="1" dirty="0">
                <a:latin typeface="+mn-lt"/>
              </a:rPr>
              <a:t>ibrida</a:t>
            </a:r>
            <a:r>
              <a:rPr lang="it-IT" sz="2400" dirty="0">
                <a:latin typeface="+mn-lt"/>
              </a:rPr>
              <a:t>. In questo caso, </a:t>
            </a:r>
            <a:r>
              <a:rPr lang="it-IT" sz="2400" dirty="0" smtClean="0">
                <a:latin typeface="+mn-lt"/>
              </a:rPr>
              <a:t>i docenti hanno la necessità </a:t>
            </a:r>
            <a:r>
              <a:rPr lang="it-IT" sz="2400" dirty="0">
                <a:latin typeface="+mn-lt"/>
              </a:rPr>
              <a:t>di operare contemporaneamente su più livelli di interazione attiva con gli studenti </a:t>
            </a:r>
            <a:r>
              <a:rPr lang="it-IT" sz="2400" dirty="0" smtClean="0">
                <a:latin typeface="+mn-lt"/>
              </a:rPr>
              <a:t>e la loro azione deve essere finalizzata a: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 smtClean="0">
                <a:latin typeface="+mn-lt"/>
              </a:rPr>
              <a:t>mantenere </a:t>
            </a:r>
            <a:r>
              <a:rPr lang="it-IT" sz="2400" b="1" dirty="0">
                <a:latin typeface="+mn-lt"/>
              </a:rPr>
              <a:t>la comunicazione</a:t>
            </a:r>
            <a:r>
              <a:rPr lang="it-IT" sz="2400" dirty="0">
                <a:latin typeface="+mn-lt"/>
              </a:rPr>
              <a:t> con lo studente che frequenta da casa e con la sua famiglia;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dirty="0" smtClean="0">
                <a:latin typeface="+mn-lt"/>
              </a:rPr>
              <a:t> </a:t>
            </a:r>
            <a:r>
              <a:rPr lang="it-IT" sz="2400" b="1" dirty="0">
                <a:latin typeface="+mn-lt"/>
              </a:rPr>
              <a:t>scambiare, con l'alunno a distanza</a:t>
            </a:r>
            <a:r>
              <a:rPr lang="it-IT" sz="2400" dirty="0">
                <a:latin typeface="+mn-lt"/>
              </a:rPr>
              <a:t>, il materiale didattico delle </a:t>
            </a:r>
            <a:r>
              <a:rPr lang="it-IT" sz="2400" dirty="0" smtClean="0">
                <a:latin typeface="+mn-lt"/>
              </a:rPr>
              <a:t>lezioni;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>
                <a:latin typeface="+mn-lt"/>
              </a:rPr>
              <a:t>f</a:t>
            </a:r>
            <a:r>
              <a:rPr lang="it-IT" sz="2400" b="1" dirty="0" smtClean="0">
                <a:latin typeface="+mn-lt"/>
              </a:rPr>
              <a:t>avorire l’interazione fra gli studenti remoti</a:t>
            </a:r>
            <a:r>
              <a:rPr lang="it-IT" sz="2400" dirty="0" smtClean="0">
                <a:latin typeface="+mn-lt"/>
              </a:rPr>
              <a:t>.</a:t>
            </a:r>
          </a:p>
          <a:p>
            <a:pPr algn="just"/>
            <a:endParaRPr lang="it-IT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338700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C76E3A-5E87-494A-A92B-3F5BDC3BB32C}"/>
              </a:ext>
            </a:extLst>
          </p:cNvPr>
          <p:cNvSpPr txBox="1"/>
          <p:nvPr/>
        </p:nvSpPr>
        <p:spPr>
          <a:xfrm>
            <a:off x="2750826" y="0"/>
            <a:ext cx="4134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dimensione  organizzativa 2/4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3345" y="650304"/>
            <a:ext cx="825731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+mn-lt"/>
              </a:rPr>
              <a:t>Attività sincrone </a:t>
            </a:r>
            <a:endParaRPr lang="it-IT" sz="2800" b="1" dirty="0" smtClean="0">
              <a:latin typeface="+mn-lt"/>
            </a:endParaRPr>
          </a:p>
          <a:p>
            <a:pPr algn="just"/>
            <a:r>
              <a:rPr lang="it-IT" sz="2800" dirty="0" smtClean="0">
                <a:latin typeface="+mn-lt"/>
              </a:rPr>
              <a:t>Una </a:t>
            </a:r>
            <a:r>
              <a:rPr lang="it-IT" sz="2800" dirty="0">
                <a:latin typeface="+mn-lt"/>
              </a:rPr>
              <a:t>delle prime strategie utilizzate per motivare e favorire maggiormente la partecipazione </a:t>
            </a:r>
            <a:r>
              <a:rPr lang="it-IT" sz="2800" dirty="0" smtClean="0">
                <a:latin typeface="+mn-lt"/>
              </a:rPr>
              <a:t>degli studenti da </a:t>
            </a:r>
            <a:r>
              <a:rPr lang="it-IT" sz="2800" dirty="0">
                <a:latin typeface="+mn-lt"/>
              </a:rPr>
              <a:t>casa nella didattica </a:t>
            </a:r>
            <a:r>
              <a:rPr lang="it-IT" sz="2800" dirty="0" smtClean="0">
                <a:latin typeface="+mn-lt"/>
              </a:rPr>
              <a:t>sono </a:t>
            </a:r>
            <a:r>
              <a:rPr lang="it-IT" sz="2800" dirty="0">
                <a:latin typeface="+mn-lt"/>
              </a:rPr>
              <a:t>le attività sincrone. </a:t>
            </a:r>
          </a:p>
          <a:p>
            <a:pPr algn="just"/>
            <a:r>
              <a:rPr lang="it-IT" sz="2800" dirty="0">
                <a:latin typeface="+mn-lt"/>
              </a:rPr>
              <a:t> </a:t>
            </a:r>
          </a:p>
          <a:p>
            <a:pPr algn="just"/>
            <a:r>
              <a:rPr lang="it-IT" sz="2800" dirty="0" smtClean="0">
                <a:latin typeface="+mn-lt"/>
              </a:rPr>
              <a:t>Con attività sincrona si intende un momento didattico nel quale gli studenti a casa partecipano attivamente alla lezione.</a:t>
            </a:r>
          </a:p>
          <a:p>
            <a:pPr algn="just"/>
            <a:r>
              <a:rPr lang="it-IT" sz="2800" dirty="0" smtClean="0">
                <a:latin typeface="+mn-lt"/>
              </a:rPr>
              <a:t>Sicuramente </a:t>
            </a:r>
            <a:r>
              <a:rPr lang="it-IT" sz="2800" dirty="0">
                <a:latin typeface="+mn-lt"/>
              </a:rPr>
              <a:t>la </a:t>
            </a:r>
            <a:r>
              <a:rPr lang="it-IT" sz="2800" b="1" dirty="0">
                <a:latin typeface="+mn-lt"/>
              </a:rPr>
              <a:t>Videoconferenza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smtClean="0">
                <a:latin typeface="+mn-lt"/>
              </a:rPr>
              <a:t>è la </a:t>
            </a:r>
            <a:r>
              <a:rPr lang="it-IT" sz="2800" dirty="0">
                <a:latin typeface="+mn-lt"/>
              </a:rPr>
              <a:t>modalità di collegamento che permette </a:t>
            </a:r>
            <a:r>
              <a:rPr lang="it-IT" sz="2800" dirty="0" smtClean="0">
                <a:latin typeface="+mn-lt"/>
              </a:rPr>
              <a:t>il contatto immediato tra la classe remota e può essere anche utilizzato per una </a:t>
            </a:r>
            <a:r>
              <a:rPr lang="it-IT" sz="2800" b="1" dirty="0">
                <a:latin typeface="+mn-lt"/>
              </a:rPr>
              <a:t>discussione collettiva </a:t>
            </a:r>
            <a:r>
              <a:rPr lang="it-IT" sz="2800" dirty="0">
                <a:latin typeface="+mn-lt"/>
              </a:rPr>
              <a:t>su un argomento, oppure un'attività domanda-risposta nella quale il docente </a:t>
            </a:r>
            <a:r>
              <a:rPr lang="it-IT" sz="2800" dirty="0" smtClean="0">
                <a:latin typeface="+mn-lt"/>
              </a:rPr>
              <a:t>chiede </a:t>
            </a:r>
            <a:r>
              <a:rPr lang="it-IT" sz="2800" dirty="0">
                <a:latin typeface="+mn-lt"/>
              </a:rPr>
              <a:t>a turno agli studenti di rispondere ai quesiti. </a:t>
            </a:r>
          </a:p>
          <a:p>
            <a:pPr algn="just"/>
            <a:r>
              <a:rPr lang="it-IT" sz="2800" dirty="0">
                <a:latin typeface="+mn-lt"/>
              </a:rPr>
              <a:t> </a:t>
            </a:r>
            <a:endParaRPr lang="it-IT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658431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C76E3A-5E87-494A-A92B-3F5BDC3BB32C}"/>
              </a:ext>
            </a:extLst>
          </p:cNvPr>
          <p:cNvSpPr txBox="1"/>
          <p:nvPr/>
        </p:nvSpPr>
        <p:spPr>
          <a:xfrm>
            <a:off x="2750826" y="0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dimensione  organizzativa 3/4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3345" y="650304"/>
            <a:ext cx="8257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+mn-lt"/>
              </a:rPr>
              <a:t>Attività sincrone </a:t>
            </a:r>
            <a:endParaRPr lang="it-IT" sz="2800" b="1" dirty="0" smtClean="0"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447814"/>
            <a:ext cx="4027837" cy="22656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46167A2-C266-4BB5-87FC-C2EC049E7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4121916"/>
            <a:ext cx="3957247" cy="222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99" y="3873390"/>
            <a:ext cx="3357195" cy="251789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599" y="676787"/>
            <a:ext cx="2908610" cy="29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117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C76E3A-5E87-494A-A92B-3F5BDC3BB32C}"/>
              </a:ext>
            </a:extLst>
          </p:cNvPr>
          <p:cNvSpPr txBox="1"/>
          <p:nvPr/>
        </p:nvSpPr>
        <p:spPr>
          <a:xfrm>
            <a:off x="2750826" y="0"/>
            <a:ext cx="4144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La dimensione  organizzativa 4/4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3345" y="1010522"/>
            <a:ext cx="82573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+mn-lt"/>
              </a:rPr>
              <a:t>Attività </a:t>
            </a:r>
            <a:r>
              <a:rPr lang="it-IT" sz="2800" b="1" dirty="0" smtClean="0">
                <a:latin typeface="+mn-lt"/>
              </a:rPr>
              <a:t>asincrone </a:t>
            </a:r>
          </a:p>
          <a:p>
            <a:pPr algn="just"/>
            <a:endParaRPr lang="it-IT" sz="2800" b="1" dirty="0" smtClean="0">
              <a:latin typeface="+mn-lt"/>
            </a:endParaRPr>
          </a:p>
          <a:p>
            <a:pPr algn="just"/>
            <a:r>
              <a:rPr lang="it-IT" sz="2800" dirty="0">
                <a:latin typeface="+mn-lt"/>
              </a:rPr>
              <a:t>Le azioni </a:t>
            </a:r>
            <a:r>
              <a:rPr lang="it-IT" sz="2800" dirty="0" smtClean="0">
                <a:latin typeface="+mn-lt"/>
              </a:rPr>
              <a:t>didattiche sincrone possono essere alternate da momenti di attività in cui gli studenti possono essere coinvolti in azioni </a:t>
            </a:r>
            <a:r>
              <a:rPr lang="it-IT" sz="2800" b="1" dirty="0" smtClean="0">
                <a:latin typeface="+mn-lt"/>
              </a:rPr>
              <a:t>che possono svolgere in modalità individuale o anche in piccoli gruppi </a:t>
            </a:r>
            <a:r>
              <a:rPr lang="it-IT" sz="2800" dirty="0" smtClean="0">
                <a:latin typeface="+mn-lt"/>
              </a:rPr>
              <a:t>permettendo </a:t>
            </a:r>
            <a:r>
              <a:rPr lang="it-IT" sz="2800" dirty="0">
                <a:latin typeface="+mn-lt"/>
              </a:rPr>
              <a:t>agli studenti di </a:t>
            </a:r>
            <a:r>
              <a:rPr lang="it-IT" sz="2800" dirty="0" smtClean="0">
                <a:latin typeface="+mn-lt"/>
              </a:rPr>
              <a:t>interagire, </a:t>
            </a:r>
            <a:r>
              <a:rPr lang="it-IT" sz="2800" dirty="0">
                <a:latin typeface="+mn-lt"/>
              </a:rPr>
              <a:t>per realizzare artefatti collaborativi, appoggiandosi a risorse tecnologiche e piattaforme usate durante la lezione d’aula  </a:t>
            </a:r>
          </a:p>
        </p:txBody>
      </p:sp>
    </p:spTree>
    <p:extLst>
      <p:ext uri="{BB962C8B-B14F-4D97-AF65-F5344CB8AC3E}">
        <p14:creationId xmlns:p14="http://schemas.microsoft.com/office/powerpoint/2010/main" val="316001989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769682" y="2710237"/>
            <a:ext cx="37866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metodologico-didattico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0F4BB4E-CA18-432D-95AA-B8CCD31D2CCE}"/>
              </a:ext>
            </a:extLst>
          </p:cNvPr>
          <p:cNvSpPr txBox="1">
            <a:spLocks/>
          </p:cNvSpPr>
          <p:nvPr/>
        </p:nvSpPr>
        <p:spPr bwMode="auto">
          <a:xfrm>
            <a:off x="450272" y="1506630"/>
            <a:ext cx="8243455" cy="400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it-IT" sz="2800" dirty="0"/>
              <a:t>L’approccio della Classe Ibrida Inclusiva è di matrice costruttivista, ha l’obiettivo di promuovere la costruzione di ambienti di apprendimento reali o virtuali dove gli studenti sono i principali protagonisti del loro processo di apprendimento partecipando attivamente alla costruzione sociale della conoscenza, attraverso una molteplicità di strumenti e risorse anche tecnologiche</a:t>
            </a:r>
            <a:r>
              <a:rPr lang="it-IT" sz="2800" dirty="0" smtClean="0"/>
              <a:t>.</a:t>
            </a:r>
            <a:endParaRPr lang="it-IT" sz="28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49B9A56-5975-497A-9A3A-55572E7EC807}"/>
              </a:ext>
            </a:extLst>
          </p:cNvPr>
          <p:cNvSpPr/>
          <p:nvPr/>
        </p:nvSpPr>
        <p:spPr>
          <a:xfrm>
            <a:off x="2521528" y="-1"/>
            <a:ext cx="3879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 METODOLOGICA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592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769682" y="2710237"/>
            <a:ext cx="37866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L’asse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metodologico-didattico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6B8F8718-9652-4699-8769-9A3055CA47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829731"/>
              </p:ext>
            </p:extLst>
          </p:nvPr>
        </p:nvGraphicFramePr>
        <p:xfrm>
          <a:off x="1350236" y="3037179"/>
          <a:ext cx="5189536" cy="302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0F4BB4E-CA18-432D-95AA-B8CCD31D2CCE}"/>
              </a:ext>
            </a:extLst>
          </p:cNvPr>
          <p:cNvSpPr txBox="1">
            <a:spLocks/>
          </p:cNvSpPr>
          <p:nvPr/>
        </p:nvSpPr>
        <p:spPr bwMode="auto">
          <a:xfrm>
            <a:off x="2409914" y="517368"/>
            <a:ext cx="6819544" cy="235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it-IT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Per gli studenti non frequentanti non solo è importante poter “stare al passo” con i loro compagni, ma considerato l’isolamento sociale, che potrebbe protrarsi anche per un lungo periodo di tempo è opportuno garantirgli una partecipazione attiva e dinamica anche se a distanza.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49B9A56-5975-497A-9A3A-55572E7EC807}"/>
              </a:ext>
            </a:extLst>
          </p:cNvPr>
          <p:cNvSpPr/>
          <p:nvPr/>
        </p:nvSpPr>
        <p:spPr>
          <a:xfrm>
            <a:off x="2298819" y="-17755"/>
            <a:ext cx="5418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DIDATTICHE INCLUSIVE</a:t>
            </a:r>
          </a:p>
        </p:txBody>
      </p:sp>
    </p:spTree>
    <p:extLst>
      <p:ext uri="{BB962C8B-B14F-4D97-AF65-F5344CB8AC3E}">
        <p14:creationId xmlns:p14="http://schemas.microsoft.com/office/powerpoint/2010/main" val="82591967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C76E3A-5E87-494A-A92B-3F5BDC3BB32C}"/>
              </a:ext>
            </a:extLst>
          </p:cNvPr>
          <p:cNvSpPr txBox="1"/>
          <p:nvPr/>
        </p:nvSpPr>
        <p:spPr>
          <a:xfrm>
            <a:off x="2750826" y="0"/>
            <a:ext cx="297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Attività di </a:t>
            </a:r>
            <a:r>
              <a:rPr lang="it-IT" sz="2000" b="1" dirty="0" err="1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peer</a:t>
            </a: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-tutoring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93" y="1322884"/>
            <a:ext cx="3877392" cy="25910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85" y="2050901"/>
            <a:ext cx="3754582" cy="2501132"/>
          </a:xfrm>
          <a:prstGeom prst="rect">
            <a:avLst/>
          </a:prstGeom>
          <a:effectLst>
            <a:reflection stA="45000" endPos="65000" dist="50800" dir="5400000" sy="-100000" algn="bl" rotWithShape="0"/>
            <a:softEdge rad="508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9" y="3789218"/>
            <a:ext cx="4451617" cy="250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76268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C5A9D22-5ABC-428A-95E8-361F18D8E966}"/>
              </a:ext>
            </a:extLst>
          </p:cNvPr>
          <p:cNvSpPr/>
          <p:nvPr/>
        </p:nvSpPr>
        <p:spPr>
          <a:xfrm>
            <a:off x="3323131" y="34117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>
                <a:solidFill>
                  <a:srgbClr val="FFFFFF"/>
                </a:solidFill>
                <a:latin typeface="Abadi" panose="020B0604020104020204" pitchFamily="34" charset="0"/>
              </a:rPr>
              <a:t>Una giornata in una classe ibrida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7" y="328854"/>
            <a:ext cx="6483927" cy="62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0" y="221014"/>
            <a:ext cx="5831449" cy="31478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40" y="3368883"/>
            <a:ext cx="4907041" cy="326884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84114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14" y="124690"/>
            <a:ext cx="7091386" cy="66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" y="2320863"/>
            <a:ext cx="3220666" cy="1884822"/>
          </a:xfrm>
          <a:prstGeom prst="rect">
            <a:avLst/>
          </a:prstGeom>
          <a:effectLst>
            <a:reflection blurRad="1270000" stA="45000" endPos="65000" dist="50800" dir="5400000" sy="-100000" algn="bl" rotWithShape="0"/>
            <a:softEdge rad="203200"/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8826B91-9581-4E85-A3FE-4C2342634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954" y="1287989"/>
            <a:ext cx="2461173" cy="197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D2C7662-9D63-4D73-8A24-85F18739B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56" y="4444846"/>
            <a:ext cx="3089344" cy="173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14" name="Picture 2" descr="https://encrypted-tbn0.gstatic.com/images?q=tbn:ANd9GcSHMedN2bw7mfoSwKp7H3pE2WWYArn5LwYM6uGipbTqNKp0NN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42" y="3730414"/>
            <a:ext cx="1148461" cy="82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982" y="3043567"/>
            <a:ext cx="2356407" cy="1476301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953891" y="2010842"/>
            <a:ext cx="4867497" cy="3161593"/>
            <a:chOff x="2882958" y="2001271"/>
            <a:chExt cx="6489999" cy="4215457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5507933" y="2001271"/>
              <a:ext cx="2925763" cy="2717800"/>
            </a:xfrm>
            <a:prstGeom prst="ellipse">
              <a:avLst/>
            </a:prstGeom>
            <a:gradFill rotWithShape="1">
              <a:gsLst>
                <a:gs pos="0">
                  <a:srgbClr val="D60093">
                    <a:alpha val="48000"/>
                  </a:srgbClr>
                </a:gs>
                <a:gs pos="100000">
                  <a:srgbClr val="D60093">
                    <a:gamma/>
                    <a:shade val="46275"/>
                    <a:invGamma/>
                    <a:alpha val="49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55321" y="2007621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rgbClr val="FAFD00">
                    <a:alpha val="50999"/>
                  </a:srgbClr>
                </a:gs>
                <a:gs pos="100000">
                  <a:srgbClr val="FAFD00">
                    <a:gamma/>
                    <a:shade val="46275"/>
                    <a:invGamma/>
                    <a:alpha val="5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2882958" y="2904856"/>
              <a:ext cx="1798783" cy="55399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b="1" dirty="0" smtClean="0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docente </a:t>
              </a:r>
              <a:endParaRPr lang="it-IT" altLang="it-IT" sz="2100" b="1" dirty="0">
                <a:solidFill>
                  <a:srgbClr val="44546A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7411392" y="2904856"/>
              <a:ext cx="1961565" cy="553997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dirty="0" smtClean="0">
                  <a:solidFill>
                    <a:srgbClr val="44546A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 studenti</a:t>
              </a:r>
              <a:endParaRPr lang="it-IT" altLang="it-IT" sz="2100" dirty="0">
                <a:solidFill>
                  <a:srgbClr val="44546A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2"/>
            <p:cNvSpPr>
              <a:spLocks noChangeArrowheads="1"/>
            </p:cNvSpPr>
            <p:nvPr/>
          </p:nvSpPr>
          <p:spPr bwMode="auto">
            <a:xfrm>
              <a:off x="4581628" y="3498928"/>
              <a:ext cx="2925762" cy="271780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599403" y="5462463"/>
              <a:ext cx="1060548" cy="553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tx2"/>
                  </a:solidFill>
                </a:defRPr>
              </a:lvl1pPr>
              <a:lvl2pPr marL="571500">
                <a:defRPr sz="2400"/>
              </a:lvl2pPr>
              <a:lvl3pPr marL="1143000">
                <a:defRPr sz="2400"/>
              </a:lvl3pPr>
              <a:lvl4pPr marL="1714500">
                <a:defRPr sz="2400"/>
              </a:lvl4pPr>
              <a:lvl5pPr marL="2286000">
                <a:defRPr sz="2400"/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altLang="it-IT" sz="2100" dirty="0" err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cloud</a:t>
              </a:r>
              <a:endParaRPr lang="it-IT" altLang="it-IT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189211" y="1695048"/>
            <a:ext cx="281940" cy="1848598"/>
            <a:chOff x="4332548" y="1193857"/>
            <a:chExt cx="375920" cy="2464798"/>
          </a:xfrm>
        </p:grpSpPr>
        <p:sp>
          <p:nvSpPr>
            <p:cNvPr id="27" name="Ovale 26"/>
            <p:cNvSpPr/>
            <p:nvPr/>
          </p:nvSpPr>
          <p:spPr bwMode="auto">
            <a:xfrm>
              <a:off x="4332548" y="3355700"/>
              <a:ext cx="375920" cy="3029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5715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05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cxnSp>
          <p:nvCxnSpPr>
            <p:cNvPr id="28" name="Connettore 2 27"/>
            <p:cNvCxnSpPr/>
            <p:nvPr/>
          </p:nvCxnSpPr>
          <p:spPr bwMode="auto">
            <a:xfrm flipH="1">
              <a:off x="4513911" y="1193857"/>
              <a:ext cx="2198" cy="2090968"/>
            </a:xfrm>
            <a:prstGeom prst="straightConnector1">
              <a:avLst/>
            </a:prstGeom>
            <a:noFill/>
            <a:ln w="76200" cap="flat" cmpd="sng" algn="ctr">
              <a:solidFill>
                <a:srgbClr val="FFC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546635" y="1081723"/>
            <a:ext cx="1556836" cy="41549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tx2"/>
                </a:solidFill>
              </a:defRPr>
            </a:lvl1pPr>
            <a:lvl2pPr marL="571500">
              <a:defRPr sz="2400"/>
            </a:lvl2pPr>
            <a:lvl3pPr marL="1143000">
              <a:defRPr sz="2400"/>
            </a:lvl3pPr>
            <a:lvl4pPr marL="1714500">
              <a:defRPr sz="2400"/>
            </a:lvl4pPr>
            <a:lvl5pPr marL="2286000">
              <a:defRPr sz="2400"/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2100" dirty="0">
                <a:solidFill>
                  <a:srgbClr val="44546A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 ibrida</a:t>
            </a:r>
            <a:endParaRPr lang="it-IT" altLang="it-IT" sz="1350" dirty="0">
              <a:solidFill>
                <a:srgbClr val="44546A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586737" y="4810781"/>
            <a:ext cx="2851013" cy="1739163"/>
            <a:chOff x="4668856" y="3259251"/>
            <a:chExt cx="3508483" cy="1846169"/>
          </a:xfrm>
        </p:grpSpPr>
        <p:sp>
          <p:nvSpPr>
            <p:cNvPr id="17" name="Fumetto 4 16"/>
            <p:cNvSpPr/>
            <p:nvPr/>
          </p:nvSpPr>
          <p:spPr>
            <a:xfrm>
              <a:off x="4668856" y="3259251"/>
              <a:ext cx="3508483" cy="1846169"/>
            </a:xfrm>
            <a:prstGeom prst="cloudCallout">
              <a:avLst>
                <a:gd name="adj1" fmla="val 48433"/>
                <a:gd name="adj2" fmla="val -129466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732481" y="3576028"/>
              <a:ext cx="3180275" cy="1274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b="1" dirty="0">
                  <a:solidFill>
                    <a:srgbClr val="E7E6E6">
                      <a:lumMod val="50000"/>
                    </a:srgbClr>
                  </a:solidFill>
                  <a:latin typeface="Calibri" panose="020F0502020204030204"/>
                </a:rPr>
                <a:t>Mix di tecnologia, processi didattici e organizzativi che le danno vita</a:t>
              </a:r>
              <a:endParaRPr lang="it-IT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809478" y="-3022"/>
            <a:ext cx="3693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….alla classe </a:t>
            </a: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ibrida </a:t>
            </a: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a distanza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05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2" y="1844544"/>
            <a:ext cx="6529268" cy="367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122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0836" y="28312"/>
            <a:ext cx="8728364" cy="59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 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rivolta a studenti della scuola primaria, secondaria di primo e </a:t>
            </a:r>
            <a:endParaRPr lang="it-IT" altLang="it-IT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secondo 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grado.</a:t>
            </a:r>
          </a:p>
          <a:p>
            <a:r>
              <a:rPr lang="it-IT" sz="1800" dirty="0">
                <a:latin typeface="+mn-lt"/>
              </a:rPr>
              <a:t>Favorire l’interdipendenza positiva anche per gli studenti che non possono frequentare è un obiettivo </a:t>
            </a:r>
            <a:endParaRPr lang="it-IT" sz="1800" dirty="0" smtClean="0">
              <a:latin typeface="+mn-lt"/>
            </a:endParaRPr>
          </a:p>
          <a:p>
            <a:r>
              <a:rPr lang="it-IT" sz="1800" dirty="0" smtClean="0">
                <a:latin typeface="+mn-lt"/>
              </a:rPr>
              <a:t>importante </a:t>
            </a:r>
            <a:r>
              <a:rPr lang="it-IT" sz="1800" dirty="0">
                <a:latin typeface="+mn-lt"/>
              </a:rPr>
              <a:t>in quanto consente loro di avere un ancora dove tutto non si esaurisce con la malattia </a:t>
            </a:r>
            <a:r>
              <a:rPr lang="it-IT" sz="1800" dirty="0" smtClean="0">
                <a:latin typeface="+mn-lt"/>
              </a:rPr>
              <a:t>ma</a:t>
            </a:r>
          </a:p>
          <a:p>
            <a:r>
              <a:rPr lang="it-IT" sz="1800" dirty="0" smtClean="0">
                <a:latin typeface="+mn-lt"/>
              </a:rPr>
              <a:t> </a:t>
            </a:r>
            <a:r>
              <a:rPr lang="it-IT" sz="1800" dirty="0">
                <a:latin typeface="+mn-lt"/>
              </a:rPr>
              <a:t>è orientato a privilegiare anche la parte sana di </a:t>
            </a:r>
            <a:r>
              <a:rPr lang="it-IT" sz="1800" dirty="0" err="1">
                <a:latin typeface="+mn-lt"/>
              </a:rPr>
              <a:t>sè</a:t>
            </a:r>
            <a:r>
              <a:rPr lang="it-IT" sz="1800" dirty="0">
                <a:latin typeface="+mn-lt"/>
              </a:rPr>
              <a:t> come studente, come compagno.</a:t>
            </a:r>
          </a:p>
          <a:p>
            <a:r>
              <a:rPr lang="it-IT" sz="1800" dirty="0">
                <a:latin typeface="+mn-lt"/>
              </a:rPr>
              <a:t>Gli ambienti di archiviazione e documentazione online possono essere  uno strumento di supporto </a:t>
            </a:r>
            <a:r>
              <a:rPr lang="it-IT" sz="1800" dirty="0" smtClean="0">
                <a:latin typeface="+mn-lt"/>
              </a:rPr>
              <a:t>alla</a:t>
            </a:r>
          </a:p>
          <a:p>
            <a:r>
              <a:rPr lang="it-IT" sz="1800" dirty="0" smtClean="0">
                <a:latin typeface="+mn-lt"/>
              </a:rPr>
              <a:t> </a:t>
            </a:r>
            <a:r>
              <a:rPr lang="it-IT" sz="1800" dirty="0">
                <a:latin typeface="+mn-lt"/>
              </a:rPr>
              <a:t>realizzazione di attività didattiche anche di tipo collaborativo, come l'esperienza che segue. </a:t>
            </a:r>
          </a:p>
          <a:p>
            <a:endParaRPr lang="it-IT" sz="1800" b="1" i="1" dirty="0" smtClean="0">
              <a:latin typeface="+mn-lt"/>
            </a:endParaRPr>
          </a:p>
          <a:p>
            <a:r>
              <a:rPr lang="it-IT" sz="1800" b="1" i="1" dirty="0" smtClean="0">
                <a:latin typeface="+mn-lt"/>
              </a:rPr>
              <a:t>Attività</a:t>
            </a:r>
            <a:r>
              <a:rPr lang="it-IT" sz="1800" b="1" i="1" dirty="0">
                <a:latin typeface="+mn-lt"/>
              </a:rPr>
              <a:t>: Lo studio dell'Afghanistan</a:t>
            </a:r>
            <a:endParaRPr lang="it-IT" sz="1800" dirty="0">
              <a:latin typeface="+mn-lt"/>
            </a:endParaRPr>
          </a:p>
          <a:p>
            <a:r>
              <a:rPr lang="it-IT" sz="1800" dirty="0">
                <a:latin typeface="+mn-lt"/>
              </a:rPr>
              <a:t> </a:t>
            </a:r>
            <a:endParaRPr lang="it-IT" sz="1800" b="1" i="1" dirty="0" smtClean="0">
              <a:latin typeface="+mn-lt"/>
            </a:endParaRPr>
          </a:p>
          <a:p>
            <a:r>
              <a:rPr lang="it-IT" sz="1800" b="1" i="1" dirty="0" smtClean="0">
                <a:latin typeface="+mn-lt"/>
              </a:rPr>
              <a:t>Metodo</a:t>
            </a:r>
            <a:r>
              <a:rPr lang="it-IT" sz="1800" dirty="0">
                <a:latin typeface="+mn-lt"/>
              </a:rPr>
              <a:t>: gruppo di studio collaborativo composto da </a:t>
            </a:r>
            <a:r>
              <a:rPr lang="it-IT" sz="1800" dirty="0" smtClean="0">
                <a:latin typeface="+mn-lt"/>
              </a:rPr>
              <a:t>due </a:t>
            </a:r>
            <a:r>
              <a:rPr lang="it-IT" sz="1800" dirty="0">
                <a:latin typeface="+mn-lt"/>
              </a:rPr>
              <a:t>studenti, che collaborano </a:t>
            </a:r>
            <a:endParaRPr lang="it-IT" sz="1800" dirty="0" smtClean="0">
              <a:latin typeface="+mn-lt"/>
            </a:endParaRPr>
          </a:p>
          <a:p>
            <a:r>
              <a:rPr lang="it-IT" sz="1800" dirty="0" smtClean="0">
                <a:latin typeface="+mn-lt"/>
              </a:rPr>
              <a:t>a </a:t>
            </a:r>
            <a:r>
              <a:rPr lang="it-IT" sz="1800" dirty="0">
                <a:latin typeface="+mn-lt"/>
              </a:rPr>
              <a:t>distanza per la realizzazione di una presentazione multimediale. </a:t>
            </a:r>
          </a:p>
          <a:p>
            <a:endParaRPr lang="it-IT" sz="1800" b="1" i="1" dirty="0" smtClean="0">
              <a:latin typeface="+mn-lt"/>
            </a:endParaRPr>
          </a:p>
          <a:p>
            <a:r>
              <a:rPr lang="it-IT" sz="1800" b="1" i="1" dirty="0" smtClean="0">
                <a:latin typeface="+mn-lt"/>
              </a:rPr>
              <a:t>Strumento </a:t>
            </a:r>
            <a:r>
              <a:rPr lang="it-IT" sz="1800" b="1" i="1" dirty="0">
                <a:latin typeface="+mn-lt"/>
              </a:rPr>
              <a:t>utilizzato</a:t>
            </a:r>
            <a:r>
              <a:rPr lang="it-IT" sz="1800" dirty="0">
                <a:latin typeface="+mn-lt"/>
              </a:rPr>
              <a:t>: </a:t>
            </a:r>
            <a:r>
              <a:rPr lang="it-IT" sz="1800" dirty="0" err="1">
                <a:latin typeface="+mn-lt"/>
              </a:rPr>
              <a:t>repository</a:t>
            </a:r>
            <a:r>
              <a:rPr lang="it-IT" sz="1800" dirty="0">
                <a:latin typeface="+mn-lt"/>
              </a:rPr>
              <a:t> online (Google drive) e risorsa online per editing </a:t>
            </a:r>
            <a:endParaRPr lang="it-IT" sz="1800" dirty="0" smtClean="0">
              <a:latin typeface="+mn-lt"/>
            </a:endParaRPr>
          </a:p>
          <a:p>
            <a:r>
              <a:rPr lang="it-IT" sz="1800" dirty="0" smtClean="0">
                <a:latin typeface="+mn-lt"/>
              </a:rPr>
              <a:t>condiviso </a:t>
            </a:r>
            <a:r>
              <a:rPr lang="it-IT" sz="1800" dirty="0">
                <a:latin typeface="+mn-lt"/>
              </a:rPr>
              <a:t>di documenti (Google </a:t>
            </a:r>
            <a:r>
              <a:rPr lang="it-IT" sz="1800" dirty="0" err="1">
                <a:latin typeface="+mn-lt"/>
              </a:rPr>
              <a:t>Docs</a:t>
            </a:r>
            <a:r>
              <a:rPr lang="it-IT" sz="1600" dirty="0">
                <a:latin typeface="+mn-lt"/>
              </a:rPr>
              <a:t>).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it-IT" altLang="it-IT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GOOGLE DRIVE PER CONDIVIDERE E REVISIONARE</a:t>
            </a:r>
          </a:p>
        </p:txBody>
      </p:sp>
    </p:spTree>
    <p:extLst>
      <p:ext uri="{BB962C8B-B14F-4D97-AF65-F5344CB8AC3E}">
        <p14:creationId xmlns:p14="http://schemas.microsoft.com/office/powerpoint/2010/main" val="2454416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952215"/>
              </p:ext>
            </p:extLst>
          </p:nvPr>
        </p:nvGraphicFramePr>
        <p:xfrm>
          <a:off x="363967" y="527856"/>
          <a:ext cx="7924799" cy="6147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325">
                  <a:extLst>
                    <a:ext uri="{9D8B030D-6E8A-4147-A177-3AD203B41FA5}">
                      <a16:colId xmlns:a16="http://schemas.microsoft.com/office/drawing/2014/main" val="490116462"/>
                    </a:ext>
                  </a:extLst>
                </a:gridCol>
                <a:gridCol w="2641325">
                  <a:extLst>
                    <a:ext uri="{9D8B030D-6E8A-4147-A177-3AD203B41FA5}">
                      <a16:colId xmlns:a16="http://schemas.microsoft.com/office/drawing/2014/main" val="3298734603"/>
                    </a:ext>
                  </a:extLst>
                </a:gridCol>
                <a:gridCol w="2642149">
                  <a:extLst>
                    <a:ext uri="{9D8B030D-6E8A-4147-A177-3AD203B41FA5}">
                      <a16:colId xmlns:a16="http://schemas.microsoft.com/office/drawing/2014/main" val="1209772352"/>
                    </a:ext>
                  </a:extLst>
                </a:gridCol>
              </a:tblGrid>
              <a:tr h="831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Ruolo del Docente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Ruolo degli studenti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1273591"/>
                  </a:ext>
                </a:extLst>
              </a:tr>
              <a:tr h="1537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</a:t>
                      </a:r>
                      <a:r>
                        <a:rPr lang="it-IT" sz="1800" dirty="0" smtClean="0">
                          <a:effectLst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Sincrona</a:t>
                      </a:r>
                      <a:r>
                        <a:rPr lang="it-IT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 Breve </a:t>
                      </a:r>
                      <a:r>
                        <a:rPr lang="it-IT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videocall</a:t>
                      </a:r>
                      <a:r>
                        <a:rPr lang="it-IT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 indicare agli studenti l’attività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Il docente attribuisce </a:t>
                      </a:r>
                      <a:r>
                        <a:rPr lang="it-IT" sz="1400" dirty="0" smtClean="0">
                          <a:effectLst/>
                          <a:latin typeface="+mn-lt"/>
                        </a:rPr>
                        <a:t>a</a:t>
                      </a:r>
                      <a:r>
                        <a:rPr lang="it-IT" sz="1400" baseline="0" dirty="0" smtClean="0">
                          <a:effectLst/>
                          <a:latin typeface="+mn-lt"/>
                        </a:rPr>
                        <a:t>d una coppia uno Stato Europeo da studiare. Il docente crea nel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repository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online  una cartella condivisa (“Afghanistan”) con delle sottocartelle che indica i compiti e i capitoli della ricerca (“Aspetti del territorio”, “Aspetti della popolazione”, “Aspetti storici”; “La guerra”;  “Il  traffico di droga”);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Ogni studente ricerca</a:t>
                      </a:r>
                      <a:r>
                        <a:rPr lang="it-IT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autonomamente sul web materiali significativi (testi, immagini, video)  inserisce nelle sottocartelle corrispondenti;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581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</a:t>
                      </a:r>
                      <a:r>
                        <a:rPr lang="it-IT" sz="1800" dirty="0" smtClean="0">
                          <a:effectLst/>
                        </a:rPr>
                        <a:t>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Asincrona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Invio</a:t>
                      </a:r>
                      <a:r>
                        <a:rPr lang="it-IT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attraverso canali di messaggistica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Il docente </a:t>
                      </a:r>
                      <a:r>
                        <a:rPr lang="it-IT" sz="1400" dirty="0" smtClean="0">
                          <a:effectLst/>
                          <a:latin typeface="+mn-lt"/>
                        </a:rPr>
                        <a:t>chiede</a:t>
                      </a:r>
                      <a:r>
                        <a:rPr lang="it-IT" sz="1400" baseline="0" dirty="0" smtClean="0">
                          <a:effectLst/>
                          <a:latin typeface="+mn-lt"/>
                        </a:rPr>
                        <a:t> agli studenti di preparare una presentazione del materiale sviluppato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Gli studenti a coppia preparano una presentazione condivisa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032678"/>
                  </a:ext>
                </a:extLst>
              </a:tr>
              <a:tr h="1658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3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Il docente ha a disposizione tutto il lavoro fatto dagli studenti su Google Drive a cui potrà dare una valutazione sia per la produzione di ciascuno che per il lavoro di revisione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+mn-lt"/>
                        </a:rPr>
                        <a:t> 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944039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17650" y="2173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517650" y="220079"/>
            <a:ext cx="5866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GOOGLE DRIVE PER CONDIVIDERE E REVISIONARE</a:t>
            </a:r>
          </a:p>
        </p:txBody>
      </p:sp>
    </p:spTree>
    <p:extLst>
      <p:ext uri="{BB962C8B-B14F-4D97-AF65-F5344CB8AC3E}">
        <p14:creationId xmlns:p14="http://schemas.microsoft.com/office/powerpoint/2010/main" val="4015887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564" y="947219"/>
            <a:ext cx="9070753" cy="528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 </a:t>
            </a:r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rivolta a studenti della scuola primaria, secondaria di primo e </a:t>
            </a:r>
            <a:endParaRPr lang="it-IT" altLang="it-IT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secondo </a:t>
            </a:r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grado.</a:t>
            </a:r>
          </a:p>
          <a:p>
            <a:pPr lvl="0" algn="just" eaLnBrk="0" hangingPunct="0"/>
            <a:endParaRPr lang="it-IT" alt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Si può pensare alla costruzione di un’attività che </a:t>
            </a:r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consiste nella </a:t>
            </a:r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condivisione da parte </a:t>
            </a:r>
            <a:endParaRPr lang="it-IT" altLang="it-IT" sz="1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degli </a:t>
            </a:r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studenti del proprio elaborato </a:t>
            </a:r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storia, geografia, scienze, letteratura, </a:t>
            </a:r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</a:p>
          <a:p>
            <a:pPr lvl="0" algn="just" eaLnBrk="0" hangingPunct="0"/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 di una revisione </a:t>
            </a:r>
            <a:r>
              <a:rPr lang="it-IT" altLang="it-IT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dello stesso </a:t>
            </a:r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 parte di uno o più compagni seguendo determinati </a:t>
            </a:r>
          </a:p>
          <a:p>
            <a:pPr lvl="0" algn="just" eaLnBrk="0" hangingPunct="0"/>
            <a:r>
              <a:rPr lang="it-IT" altLang="it-IT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criteri forniti dal docente.</a:t>
            </a:r>
          </a:p>
          <a:p>
            <a:endParaRPr lang="it-IT" sz="1800" b="1" i="1" dirty="0" smtClean="0">
              <a:latin typeface="+mn-lt"/>
            </a:endParaRPr>
          </a:p>
          <a:p>
            <a:r>
              <a:rPr lang="it-IT" sz="1800" b="1" i="1" dirty="0" smtClean="0">
                <a:latin typeface="+mn-lt"/>
              </a:rPr>
              <a:t>Metodo</a:t>
            </a:r>
            <a:r>
              <a:rPr lang="it-IT" sz="1800" dirty="0">
                <a:latin typeface="+mn-lt"/>
              </a:rPr>
              <a:t>: </a:t>
            </a:r>
            <a:r>
              <a:rPr lang="it-IT" sz="1800" dirty="0" smtClean="0">
                <a:latin typeface="+mn-lt"/>
              </a:rPr>
              <a:t>studio individuale alternato a momenti di condivisione e </a:t>
            </a:r>
          </a:p>
          <a:p>
            <a:r>
              <a:rPr lang="it-IT" sz="1800" dirty="0" smtClean="0">
                <a:latin typeface="+mn-lt"/>
              </a:rPr>
              <a:t>comunicazione tra studenti</a:t>
            </a:r>
            <a:endParaRPr lang="it-IT" sz="1800" dirty="0">
              <a:latin typeface="+mn-lt"/>
            </a:endParaRPr>
          </a:p>
          <a:p>
            <a:endParaRPr lang="it-IT" sz="1800" b="1" i="1" dirty="0">
              <a:latin typeface="+mn-lt"/>
            </a:endParaRPr>
          </a:p>
          <a:p>
            <a:r>
              <a:rPr lang="it-IT" sz="1800" b="1" i="1" dirty="0">
                <a:latin typeface="+mn-lt"/>
              </a:rPr>
              <a:t>Strumento utilizzato</a:t>
            </a:r>
            <a:r>
              <a:rPr lang="it-IT" sz="1800" dirty="0">
                <a:latin typeface="+mn-lt"/>
              </a:rPr>
              <a:t>: </a:t>
            </a:r>
            <a:r>
              <a:rPr lang="it-IT" sz="1800" dirty="0" err="1">
                <a:latin typeface="+mn-lt"/>
              </a:rPr>
              <a:t>repository</a:t>
            </a:r>
            <a:r>
              <a:rPr lang="it-IT" sz="1800" dirty="0">
                <a:latin typeface="+mn-lt"/>
              </a:rPr>
              <a:t> online (Google drive) e risorsa </a:t>
            </a:r>
            <a:r>
              <a:rPr lang="it-IT" sz="1800" dirty="0" smtClean="0">
                <a:latin typeface="+mn-lt"/>
              </a:rPr>
              <a:t>online</a:t>
            </a:r>
          </a:p>
          <a:p>
            <a:r>
              <a:rPr lang="it-IT" sz="1800" dirty="0" smtClean="0">
                <a:latin typeface="+mn-lt"/>
              </a:rPr>
              <a:t> </a:t>
            </a:r>
            <a:r>
              <a:rPr lang="it-IT" sz="1800" dirty="0">
                <a:latin typeface="+mn-lt"/>
              </a:rPr>
              <a:t>per editing </a:t>
            </a:r>
            <a:r>
              <a:rPr lang="it-IT" sz="1800" dirty="0" smtClean="0">
                <a:latin typeface="+mn-lt"/>
              </a:rPr>
              <a:t> condiviso </a:t>
            </a:r>
            <a:r>
              <a:rPr lang="it-IT" sz="1800" dirty="0">
                <a:latin typeface="+mn-lt"/>
              </a:rPr>
              <a:t>di documenti (Google </a:t>
            </a:r>
            <a:r>
              <a:rPr lang="it-IT" sz="1800" dirty="0" err="1">
                <a:latin typeface="+mn-lt"/>
              </a:rPr>
              <a:t>Docs</a:t>
            </a:r>
            <a:r>
              <a:rPr lang="it-IT" sz="1800" dirty="0">
                <a:latin typeface="+mn-lt"/>
              </a:rPr>
              <a:t>).</a:t>
            </a:r>
          </a:p>
          <a:p>
            <a:pPr lvl="0" algn="just" eaLnBrk="0" hangingPunct="0"/>
            <a:endParaRPr lang="it-IT" altLang="it-IT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hangingPunct="0"/>
            <a:endParaRPr lang="it-IT" altLang="it-IT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it-IT" altLang="it-IT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GOOGLE DRIVE PER CONDIVIDERE E REVISIONARE</a:t>
            </a:r>
          </a:p>
        </p:txBody>
      </p:sp>
    </p:spTree>
    <p:extLst>
      <p:ext uri="{BB962C8B-B14F-4D97-AF65-F5344CB8AC3E}">
        <p14:creationId xmlns:p14="http://schemas.microsoft.com/office/powerpoint/2010/main" val="1645359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498764" y="1036771"/>
          <a:ext cx="7924799" cy="5307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325">
                  <a:extLst>
                    <a:ext uri="{9D8B030D-6E8A-4147-A177-3AD203B41FA5}">
                      <a16:colId xmlns:a16="http://schemas.microsoft.com/office/drawing/2014/main" val="490116462"/>
                    </a:ext>
                  </a:extLst>
                </a:gridCol>
                <a:gridCol w="2641325">
                  <a:extLst>
                    <a:ext uri="{9D8B030D-6E8A-4147-A177-3AD203B41FA5}">
                      <a16:colId xmlns:a16="http://schemas.microsoft.com/office/drawing/2014/main" val="3298734603"/>
                    </a:ext>
                  </a:extLst>
                </a:gridCol>
                <a:gridCol w="2642149">
                  <a:extLst>
                    <a:ext uri="{9D8B030D-6E8A-4147-A177-3AD203B41FA5}">
                      <a16:colId xmlns:a16="http://schemas.microsoft.com/office/drawing/2014/main" val="1209772352"/>
                    </a:ext>
                  </a:extLst>
                </a:gridCol>
              </a:tblGrid>
              <a:tr h="831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FASI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Ruolo del Docente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Ruolo degli studenti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1273591"/>
                  </a:ext>
                </a:extLst>
              </a:tr>
              <a:tr h="1537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1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Il docente attribuisce agli studenti il compito di produrre un elaborato, una sintesi su uno specifico argomento e di caricarlo sulla cartella condivisa di classe di Google Drive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Gli studenti in modo individuale realizzano</a:t>
                      </a:r>
                      <a:r>
                        <a:rPr lang="it-IT" sz="1400" baseline="0" dirty="0" smtClean="0">
                          <a:effectLst/>
                        </a:rPr>
                        <a:t> l’elaborato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581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2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Il docente affida a ciascun studente il compito di revisionare l’elaborato di un altro compagno sempre lavorando su Google Drive (con la funzione specifica di commento)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Agli</a:t>
                      </a:r>
                      <a:r>
                        <a:rPr lang="it-IT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studenti viene dato un ruolo attivo che consolida gli apprendimenti disciplinari e sviluppa un senso critico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032678"/>
                  </a:ext>
                </a:extLst>
              </a:tr>
              <a:tr h="1658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Fase 3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Il docente ha a disposizione tutto il lavoro fatto dagli studenti su Google Drive a cui potrà dare una valutazione sia per la produzione di ciascuno che per il lavoro di revisione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944039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17650" y="2173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517649" y="319587"/>
            <a:ext cx="5866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GOOGLE DRIVE PER CONDIVIDERE E REVISIONARE</a:t>
            </a:r>
          </a:p>
        </p:txBody>
      </p:sp>
    </p:spTree>
    <p:extLst>
      <p:ext uri="{BB962C8B-B14F-4D97-AF65-F5344CB8AC3E}">
        <p14:creationId xmlns:p14="http://schemas.microsoft.com/office/powerpoint/2010/main" val="3657818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6" y="309016"/>
            <a:ext cx="7079673" cy="62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94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6" y="1419618"/>
            <a:ext cx="7032793" cy="395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043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90109"/>
            <a:ext cx="8771672" cy="473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 rivolta a studenti della scuola primaria, secondaria di primo e </a:t>
            </a:r>
            <a:r>
              <a:rPr lang="it-IT" alt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secondo </a:t>
            </a:r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grado.</a:t>
            </a:r>
          </a:p>
          <a:p>
            <a:pPr lvl="0" algn="just" eaLnBrk="0" hangingPunct="0"/>
            <a:endParaRPr lang="it-IT" alt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 prevede una lezione di due ore su una specifica disciplina</a:t>
            </a:r>
            <a:r>
              <a:rPr kumimoji="0" lang="it-IT" altLang="it-IT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(storia, geografia, scienze, letteratura, …)</a:t>
            </a:r>
            <a:r>
              <a:rPr kumimoji="0" lang="it-IT" altLang="it-IT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articolata con l’esplicitazione da parte del docente di un argomento specifico alla classe a cui seguirà </a:t>
            </a:r>
            <a:r>
              <a:rPr kumimoji="0" lang="it-IT" altLang="it-IT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 lavoro in piccoli gruppi per la ricerca di informazioni 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per la co-costruzione di una mappa mentale </a:t>
            </a:r>
            <a:r>
              <a:rPr kumimoji="0" lang="it-IT" altLang="it-IT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kumimoji="0" lang="it-IT" altLang="it-IT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Coggle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(vedi descrizione utilizzo applicativo) sull’argomento.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800" dirty="0">
              <a:latin typeface="+mn-lt"/>
              <a:cs typeface="Times New Roman" panose="02020603050405020304" pitchFamily="18" charset="0"/>
            </a:endParaRPr>
          </a:p>
          <a:p>
            <a:r>
              <a:rPr lang="it-IT" sz="1800" b="1" i="1" dirty="0">
                <a:latin typeface="+mn-lt"/>
              </a:rPr>
              <a:t>Metodo</a:t>
            </a:r>
            <a:r>
              <a:rPr lang="it-IT" sz="1800" dirty="0">
                <a:latin typeface="+mn-lt"/>
              </a:rPr>
              <a:t>: studio individuale alternato a momenti di condivisione e </a:t>
            </a:r>
            <a:r>
              <a:rPr lang="it-IT" sz="1800" dirty="0" smtClean="0">
                <a:latin typeface="+mn-lt"/>
              </a:rPr>
              <a:t> comunicazione </a:t>
            </a:r>
            <a:r>
              <a:rPr lang="it-IT" sz="1800" dirty="0">
                <a:latin typeface="+mn-lt"/>
              </a:rPr>
              <a:t>tra studenti</a:t>
            </a:r>
          </a:p>
          <a:p>
            <a:endParaRPr lang="it-IT" sz="1800" b="1" i="1" dirty="0">
              <a:latin typeface="+mn-lt"/>
            </a:endParaRPr>
          </a:p>
          <a:p>
            <a:r>
              <a:rPr lang="it-IT" sz="1800" b="1" i="1" dirty="0">
                <a:latin typeface="+mn-lt"/>
              </a:rPr>
              <a:t>Strumento utilizzato</a:t>
            </a:r>
            <a:r>
              <a:rPr lang="it-IT" sz="1800" dirty="0">
                <a:latin typeface="+mn-lt"/>
              </a:rPr>
              <a:t>: </a:t>
            </a:r>
            <a:r>
              <a:rPr lang="it-IT" sz="1800" dirty="0" smtClean="0">
                <a:latin typeface="+mn-lt"/>
              </a:rPr>
              <a:t>video-conferenza, COGGLE</a:t>
            </a:r>
            <a:endParaRPr lang="it-IT" sz="1800" dirty="0"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it-IT" altLang="it-IT" b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COGGLE PER CO-COSTRUIRE UNA MAPPA MENTALE</a:t>
            </a:r>
            <a:endParaRPr lang="it-IT" altLang="it-IT" b="1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49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526472" y="548640"/>
          <a:ext cx="7910945" cy="6066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6235">
                  <a:extLst>
                    <a:ext uri="{9D8B030D-6E8A-4147-A177-3AD203B41FA5}">
                      <a16:colId xmlns:a16="http://schemas.microsoft.com/office/drawing/2014/main" val="695039811"/>
                    </a:ext>
                  </a:extLst>
                </a:gridCol>
                <a:gridCol w="2674123">
                  <a:extLst>
                    <a:ext uri="{9D8B030D-6E8A-4147-A177-3AD203B41FA5}">
                      <a16:colId xmlns:a16="http://schemas.microsoft.com/office/drawing/2014/main" val="2835006366"/>
                    </a:ext>
                  </a:extLst>
                </a:gridCol>
                <a:gridCol w="3740587">
                  <a:extLst>
                    <a:ext uri="{9D8B030D-6E8A-4147-A177-3AD203B41FA5}">
                      <a16:colId xmlns:a16="http://schemas.microsoft.com/office/drawing/2014/main" val="877083076"/>
                    </a:ext>
                  </a:extLst>
                </a:gridCol>
              </a:tblGrid>
              <a:tr h="13771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Fase </a:t>
                      </a:r>
                      <a:r>
                        <a:rPr lang="it-IT" sz="1600" dirty="0" smtClean="0">
                          <a:effectLst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Sincrona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Uso</a:t>
                      </a:r>
                      <a:r>
                        <a:rPr lang="it-IT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della Video-conferenza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Il docente fornisce indicazioni generali rispetto all’argomento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Il docente </a:t>
                      </a:r>
                      <a:r>
                        <a:rPr lang="it-IT" sz="1600" dirty="0" smtClean="0">
                          <a:effectLst/>
                        </a:rPr>
                        <a:t>introduce </a:t>
                      </a:r>
                      <a:r>
                        <a:rPr lang="it-IT" sz="1600" dirty="0">
                          <a:effectLst/>
                        </a:rPr>
                        <a:t>l’argomento </a:t>
                      </a:r>
                      <a:r>
                        <a:rPr lang="it-IT" sz="1600" dirty="0" smtClean="0">
                          <a:effectLst/>
                        </a:rPr>
                        <a:t>agli studenti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811407225"/>
                  </a:ext>
                </a:extLst>
              </a:tr>
              <a:tr h="1042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Fase </a:t>
                      </a:r>
                      <a:r>
                        <a:rPr lang="it-IT" sz="1600" dirty="0" smtClean="0">
                          <a:effectLst/>
                        </a:rPr>
                        <a:t>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Asincrona e individuale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Il docente suddivide gli studenti in piccoli gruppi e li invita a cercare informazioni rispetto all’argomento (citando la fonte)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In una prima fase gli studenti</a:t>
                      </a:r>
                      <a:r>
                        <a:rPr lang="it-IT" sz="1400" baseline="0" dirty="0" smtClean="0">
                          <a:effectLst/>
                        </a:rPr>
                        <a:t> possono lavorare in modalità singola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920226995"/>
                  </a:ext>
                </a:extLst>
              </a:tr>
              <a:tr h="1823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Fase </a:t>
                      </a:r>
                      <a:r>
                        <a:rPr lang="it-IT" sz="1600" dirty="0" smtClean="0">
                          <a:effectLst/>
                        </a:rPr>
                        <a:t>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Sincrona</a:t>
                      </a:r>
                      <a:r>
                        <a:rPr lang="it-IT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l’uso di strumenti integrati: video, chat,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Il docente indica agli studenti di utilizzare COGGLE per costruire una mappa mentale rispetto all’argomento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40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smtClean="0">
                          <a:effectLst/>
                        </a:rPr>
                        <a:t>Gli studenti lavorano a coppia in </a:t>
                      </a:r>
                      <a:r>
                        <a:rPr lang="it-IT" sz="1400" dirty="0">
                          <a:effectLst/>
                        </a:rPr>
                        <a:t>modo sincrono o asincrono (affidandogli una parte specifica dell’argomento o col compito di revisionare e aggiungere elementi alla mappa mentale condivisa)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3668720797"/>
                  </a:ext>
                </a:extLst>
              </a:tr>
              <a:tr h="1823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Fase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Sincrona</a:t>
                      </a:r>
                      <a:r>
                        <a:rPr lang="it-IT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docente può chiedere alle coppie di lavoro di esporre il proprio lavoro e dare una valutazione sull’attività realizzata</a:t>
                      </a:r>
                      <a:endParaRPr lang="it-IT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Gli studenti a coppia</a:t>
                      </a:r>
                      <a:r>
                        <a:rPr lang="it-IT" sz="1400" baseline="0" dirty="0" smtClean="0">
                          <a:effectLst/>
                        </a:rPr>
                        <a:t> espongono il lavoro realizzato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4090167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21564" y="0"/>
            <a:ext cx="6263766" cy="2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 smtClean="0">
                <a:ln>
                  <a:noFill/>
                </a:ln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LESSON PLAN: L’USO DI COGGLE PER CO-COSTRUIRE UNA MAPPA MENTALE</a:t>
            </a:r>
          </a:p>
        </p:txBody>
      </p:sp>
    </p:spTree>
    <p:extLst>
      <p:ext uri="{BB962C8B-B14F-4D97-AF65-F5344CB8AC3E}">
        <p14:creationId xmlns:p14="http://schemas.microsoft.com/office/powerpoint/2010/main" val="3538024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00" y="220765"/>
            <a:ext cx="7487300" cy="63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7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36252" y="-24096"/>
            <a:ext cx="3768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L’uso delle Tecnologie di Rete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10888" y="1390672"/>
            <a:ext cx="69222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latin typeface="+mn-lt"/>
              </a:rPr>
              <a:t>L'utilizzo delle tecnologie di rete </a:t>
            </a:r>
            <a:r>
              <a:rPr lang="it-IT" sz="2400" dirty="0">
                <a:latin typeface="+mn-lt"/>
              </a:rPr>
              <a:t>può essere estremamente efficace per favorire la partecipazione </a:t>
            </a:r>
            <a:r>
              <a:rPr lang="it-IT" sz="2400" dirty="0" smtClean="0">
                <a:latin typeface="+mn-lt"/>
              </a:rPr>
              <a:t>di alunni </a:t>
            </a:r>
            <a:r>
              <a:rPr lang="it-IT" sz="2400" dirty="0">
                <a:latin typeface="+mn-lt"/>
              </a:rPr>
              <a:t>che devono trascorrere </a:t>
            </a:r>
            <a:r>
              <a:rPr lang="it-IT" sz="2400" dirty="0" smtClean="0">
                <a:latin typeface="+mn-lt"/>
              </a:rPr>
              <a:t>periodi </a:t>
            </a:r>
            <a:r>
              <a:rPr lang="it-IT" sz="2400" dirty="0">
                <a:latin typeface="+mn-lt"/>
              </a:rPr>
              <a:t>lontano da scuola: </a:t>
            </a:r>
            <a:r>
              <a:rPr lang="it-IT" sz="2400" b="1" i="1" dirty="0">
                <a:latin typeface="+mn-lt"/>
              </a:rPr>
              <a:t>lo spazio virtuale </a:t>
            </a:r>
            <a:r>
              <a:rPr lang="it-IT" sz="2400" dirty="0">
                <a:latin typeface="+mn-lt"/>
              </a:rPr>
              <a:t>può diventare non solo un luogo “di trasmissione dei materiali didattici ma anche e soprattutto un “luogo” dove dar vita a un processo di insegnamento/apprendimento connotato da un elevato livello di interattività fra tutti gli attori coinvolti</a:t>
            </a:r>
            <a:r>
              <a:rPr lang="it-IT" sz="2400" dirty="0" smtClean="0">
                <a:latin typeface="+mn-lt"/>
              </a:rPr>
              <a:t>"</a:t>
            </a:r>
            <a:endParaRPr lang="it-IT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842632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54" y="241935"/>
            <a:ext cx="6539474" cy="66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78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0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9650" y="796868"/>
            <a:ext cx="8409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+mn-lt"/>
                <a:ea typeface="Calibri" panose="020F0502020204030204" pitchFamily="34" charset="0"/>
              </a:rPr>
              <a:t>CLIPSO (</a:t>
            </a:r>
            <a:r>
              <a:rPr lang="it-IT" sz="1800" dirty="0" err="1">
                <a:latin typeface="+mn-lt"/>
                <a:ea typeface="Calibri" panose="020F0502020204030204" pitchFamily="34" charset="0"/>
              </a:rPr>
              <a:t>CLassi</a:t>
            </a:r>
            <a:r>
              <a:rPr lang="it-IT" sz="1800" dirty="0">
                <a:latin typeface="+mn-lt"/>
                <a:ea typeface="Calibri" panose="020F0502020204030204" pitchFamily="34" charset="0"/>
              </a:rPr>
              <a:t> Ibride Per la Scuola in Ospedale) </a:t>
            </a:r>
            <a:r>
              <a:rPr lang="it-IT" sz="18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2"/>
              </a:rPr>
              <a:t>https://www.progetto-clipso.it/</a:t>
            </a:r>
            <a:r>
              <a:rPr lang="it-IT" sz="1800" dirty="0">
                <a:latin typeface="+mn-lt"/>
                <a:ea typeface="Calibri" panose="020F0502020204030204" pitchFamily="34" charset="0"/>
              </a:rPr>
              <a:t>, il progetto del CNR-ITD, che mira a contrastare l’isolamento degli Studenti Ospedalizzati e in Istruzione Domiciliare attraverso l’uso di tecnologie didattiche e di metodologie orientate all'inclusione</a:t>
            </a:r>
            <a:r>
              <a:rPr lang="it-IT" sz="1800" dirty="0" smtClean="0">
                <a:latin typeface="+mn-lt"/>
                <a:ea typeface="Calibri" panose="020F0502020204030204" pitchFamily="34" charset="0"/>
              </a:rPr>
              <a:t>.</a:t>
            </a:r>
            <a:endParaRPr lang="it-IT" sz="18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9" y="2209290"/>
            <a:ext cx="8507620" cy="421911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C5A9D22-5ABC-428A-95E8-361F18D8E966}"/>
              </a:ext>
            </a:extLst>
          </p:cNvPr>
          <p:cNvSpPr/>
          <p:nvPr/>
        </p:nvSpPr>
        <p:spPr>
          <a:xfrm>
            <a:off x="3085055" y="-48736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FFFFFF"/>
                </a:solidFill>
                <a:latin typeface="Abadi" panose="020B0604020104020204" pitchFamily="34" charset="0"/>
              </a:rPr>
              <a:t>Progetto CLIPSO</a:t>
            </a:r>
            <a:endParaRPr lang="it-IT" sz="1600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err="1">
                <a:ln>
                  <a:noFill/>
                </a:ln>
                <a:solidFill>
                  <a:srgbClr val="1E62CB"/>
                </a:solidFill>
                <a:effectLst/>
                <a:latin typeface="Times New Roman" pitchFamily="18" charset="0"/>
              </a:rPr>
              <a:t>PerPer</a:t>
            </a:r>
            <a:r>
              <a:rPr kumimoji="0" lang="it-IT" sz="1400" b="0" i="0" u="none" strike="noStrike" cap="none" normalizeH="0" baseline="0" dirty="0">
                <a:ln>
                  <a:noFill/>
                </a:ln>
                <a:solidFill>
                  <a:srgbClr val="1E62CB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931E33D-4166-491A-84F7-13648BA7441D}"/>
              </a:ext>
            </a:extLst>
          </p:cNvPr>
          <p:cNvSpPr/>
          <p:nvPr/>
        </p:nvSpPr>
        <p:spPr>
          <a:xfrm>
            <a:off x="1992259" y="4835402"/>
            <a:ext cx="4277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hlinkClick r:id="rId3"/>
              </a:rPr>
              <a:t>https://www.progetto-tris.it/</a:t>
            </a:r>
            <a:r>
              <a:rPr lang="it-IT" sz="2800" dirty="0"/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A59B315-EAFD-4698-A050-C4F9913272C4}"/>
              </a:ext>
            </a:extLst>
          </p:cNvPr>
          <p:cNvSpPr/>
          <p:nvPr/>
        </p:nvSpPr>
        <p:spPr>
          <a:xfrm>
            <a:off x="748145" y="1212367"/>
            <a:ext cx="743108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800" b="1" i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I-MOOC SUL MODELLO TRIS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Interactive Massive Online Open Course</a:t>
            </a: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- IN CORSO DI VALIDAZIONE -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L’I-MOOC di TRIS è una piattaforma dove convergono l’Interactive Digital Storytelling e il Massive Online Open Course per condividere il modello TRIS con chiunque si trovi a gestire uno studente che non possa frequentare fisicamente la scuola: docenti, genitori, dirigenti, ecc.</a:t>
            </a:r>
          </a:p>
          <a:p>
            <a:endParaRPr lang="it-IT" dirty="0">
              <a:latin typeface="Abadi" panose="020B0604020104020204" pitchFamily="34" charset="0"/>
            </a:endParaRPr>
          </a:p>
          <a:p>
            <a:r>
              <a:rPr lang="it-IT" dirty="0">
                <a:latin typeface="Abadi" panose="020B0604020104020204" pitchFamily="34" charset="0"/>
              </a:rPr>
              <a:t>L’obiettivo è quello di condurre un’azione su larga scala finalizzata al trasferimento di conoscenze e competenze sulle modalità di applicazione del modello TRIS, utilizzando un approccio alla formazione massiva online integrata da attività di counseling specialistico su casi specifici.</a:t>
            </a:r>
          </a:p>
          <a:p>
            <a:endParaRPr lang="it-IT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25" y="402757"/>
            <a:ext cx="8381148" cy="51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F1281E4-C5CD-4479-9F78-2B61D427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86" y="2448312"/>
            <a:ext cx="7886700" cy="2393957"/>
          </a:xfrm>
        </p:spPr>
        <p:txBody>
          <a:bodyPr>
            <a:normAutofit fontScale="90000"/>
          </a:bodyPr>
          <a:lstStyle/>
          <a:p>
            <a:r>
              <a:rPr lang="it-IT" sz="3100" dirty="0" smtClean="0"/>
              <a:t>Esempi di Attività a Distanza</a:t>
            </a:r>
            <a:br>
              <a:rPr lang="it-IT" sz="3100" dirty="0" smtClean="0"/>
            </a:b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2200" dirty="0" smtClean="0"/>
              <a:t>Studente 1: </a:t>
            </a:r>
            <a:r>
              <a:rPr lang="it-IT" sz="2200" u="sng" dirty="0">
                <a:hlinkClick r:id="rId3"/>
              </a:rPr>
              <a:t>https://youtu.be/8XXkpH0BruA</a:t>
            </a:r>
            <a:r>
              <a:rPr lang="it-IT" sz="2200" dirty="0"/>
              <a:t/>
            </a:r>
            <a:br>
              <a:rPr lang="it-IT" sz="2200" dirty="0"/>
            </a:br>
            <a:r>
              <a:rPr lang="it-IT" sz="2200" dirty="0"/>
              <a:t> </a:t>
            </a:r>
            <a:br>
              <a:rPr lang="it-IT" sz="2200" dirty="0"/>
            </a:br>
            <a:r>
              <a:rPr lang="it-IT" sz="2200" dirty="0" smtClean="0"/>
              <a:t>Studente 2: </a:t>
            </a:r>
            <a:r>
              <a:rPr lang="it-IT" sz="2200" u="sng" dirty="0">
                <a:hlinkClick r:id="rId4"/>
              </a:rPr>
              <a:t>https://youtu.be/nco93Fpj12c</a:t>
            </a:r>
            <a:r>
              <a:rPr lang="it-IT" dirty="0"/>
              <a:t/>
            </a:r>
            <a:br>
              <a:rPr lang="it-IT" dirty="0"/>
            </a:br>
            <a:r>
              <a:rPr lang="it-IT" sz="3100" dirty="0"/>
              <a:t/>
            </a:r>
            <a:br>
              <a:rPr lang="it-IT" sz="3100" dirty="0"/>
            </a:br>
            <a:r>
              <a:rPr lang="it-IT" sz="3100" dirty="0" smtClean="0"/>
              <a:t>Intervista ad una studentessa </a:t>
            </a:r>
            <a:r>
              <a:rPr lang="it-IT" sz="3100" dirty="0"/>
              <a:t/>
            </a:r>
            <a:br>
              <a:rPr lang="it-IT" sz="3100" dirty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 </a:t>
            </a:r>
            <a:r>
              <a:rPr lang="it-IT" sz="1600" dirty="0">
                <a:hlinkClick r:id="rId5"/>
              </a:rPr>
              <a:t>https://www.youtube.com/watch?v=GArsWuy3aAs&amp;feature=youtu.be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b="1" dirty="0">
                <a:latin typeface="Abadi" panose="020B0604020104020204" pitchFamily="34" charset="0"/>
              </a:rPr>
              <a:t/>
            </a:r>
            <a:br>
              <a:rPr lang="it-IT" sz="1600" b="1" dirty="0">
                <a:latin typeface="Abadi" panose="020B0604020104020204" pitchFamily="34" charset="0"/>
              </a:rPr>
            </a:br>
            <a:r>
              <a:rPr lang="it-IT" dirty="0"/>
              <a:t/>
            </a:r>
            <a:br>
              <a:rPr lang="it-IT" dirty="0"/>
            </a:br>
            <a:r>
              <a:rPr lang="it-IT" sz="1600" dirty="0" smtClean="0"/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51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F1281E4-C5CD-4479-9F78-2B61D427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2591"/>
            <a:ext cx="7886700" cy="2393957"/>
          </a:xfrm>
        </p:spPr>
        <p:txBody>
          <a:bodyPr>
            <a:normAutofit fontScale="90000"/>
          </a:bodyPr>
          <a:lstStyle/>
          <a:p>
            <a:r>
              <a:rPr lang="it-IT" sz="3600" b="1" dirty="0"/>
              <a:t>GRAZIE PER L’ATTENZIONE</a:t>
            </a:r>
            <a:br>
              <a:rPr lang="it-IT" sz="3600" b="1" dirty="0"/>
            </a:b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Buon Lavoro</a:t>
            </a:r>
            <a:br>
              <a:rPr lang="it-IT" sz="3600" b="1" dirty="0" smtClean="0"/>
            </a:br>
            <a:r>
              <a:rPr lang="it-IT" sz="3600" b="1" dirty="0"/>
              <a:t/>
            </a:r>
            <a:br>
              <a:rPr lang="it-IT" sz="3600" b="1" dirty="0"/>
            </a:br>
            <a:r>
              <a:rPr lang="it-IT" sz="3600" b="1" dirty="0" smtClean="0"/>
              <a:t>Contatti</a:t>
            </a:r>
            <a:br>
              <a:rPr lang="it-IT" sz="3600" b="1" dirty="0" smtClean="0"/>
            </a:br>
            <a:r>
              <a:rPr lang="it-IT" sz="3100" dirty="0" smtClean="0">
                <a:hlinkClick r:id="rId3"/>
              </a:rPr>
              <a:t>Benigno@itd.cnr.it</a:t>
            </a: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3100" dirty="0" smtClean="0">
                <a:hlinkClick r:id="rId4"/>
              </a:rPr>
              <a:t>Caruso@itd.cnr.it</a:t>
            </a:r>
            <a:r>
              <a:rPr lang="it-IT" sz="3100" dirty="0" smtClean="0"/>
              <a:t> 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800" b="1" dirty="0">
                <a:latin typeface="Abadi" panose="020B0604020104020204" pitchFamily="34" charset="0"/>
              </a:rPr>
              <a:t/>
            </a:r>
            <a:br>
              <a:rPr lang="it-IT" sz="2800" b="1" dirty="0">
                <a:latin typeface="Abadi" panose="020B0604020104020204" pitchFamily="34" charset="0"/>
              </a:rPr>
            </a:br>
            <a:r>
              <a:rPr lang="it-IT" sz="6600" dirty="0"/>
              <a:t/>
            </a:r>
            <a:br>
              <a:rPr lang="it-IT" sz="6600" dirty="0"/>
            </a:br>
            <a:r>
              <a:rPr lang="it-IT" sz="2800" dirty="0" smtClean="0"/>
              <a:t>  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35311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36252" y="-24096"/>
            <a:ext cx="3768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L’uso delle Tecnologie di Rete</a:t>
            </a:r>
            <a:endParaRPr lang="it-IT" sz="2000" b="1" dirty="0">
              <a:solidFill>
                <a:srgbClr val="FFFFFF"/>
              </a:solidFill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89709" y="1671140"/>
            <a:ext cx="75645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b="1" dirty="0" smtClean="0">
                <a:latin typeface="+mn-lt"/>
              </a:rPr>
              <a:t>Valorizzazione </a:t>
            </a:r>
            <a:r>
              <a:rPr lang="it-IT" sz="1800" b="1" dirty="0">
                <a:latin typeface="+mn-lt"/>
              </a:rPr>
              <a:t>della dimensione personale </a:t>
            </a:r>
            <a:r>
              <a:rPr lang="it-IT" sz="1800" b="1" dirty="0" smtClean="0">
                <a:latin typeface="+mn-lt"/>
              </a:rPr>
              <a:t>dell'apprendimento </a:t>
            </a:r>
          </a:p>
          <a:p>
            <a:pPr algn="just"/>
            <a:endParaRPr lang="it-IT" sz="1800" b="1" dirty="0">
              <a:latin typeface="+mn-lt"/>
            </a:endParaRPr>
          </a:p>
          <a:p>
            <a:pPr algn="just"/>
            <a:r>
              <a:rPr lang="it-IT" sz="1800" dirty="0">
                <a:latin typeface="+mn-lt"/>
              </a:rPr>
              <a:t>L</a:t>
            </a:r>
            <a:r>
              <a:rPr lang="it-IT" sz="1800" dirty="0" smtClean="0">
                <a:latin typeface="+mn-lt"/>
              </a:rPr>
              <a:t>o </a:t>
            </a:r>
            <a:r>
              <a:rPr lang="it-IT" sz="1800" dirty="0">
                <a:latin typeface="+mn-lt"/>
              </a:rPr>
              <a:t>studente può interagire attivamente con i contenuti </a:t>
            </a:r>
            <a:r>
              <a:rPr lang="it-IT" sz="1800" dirty="0" smtClean="0">
                <a:latin typeface="+mn-lt"/>
              </a:rPr>
              <a:t>mediati dai docenti seguendo </a:t>
            </a:r>
            <a:r>
              <a:rPr lang="it-IT" sz="1800" dirty="0">
                <a:latin typeface="+mn-lt"/>
              </a:rPr>
              <a:t>le proprie necessità e il proprio ritmo (i contenuti sono disponibili on </a:t>
            </a:r>
            <a:r>
              <a:rPr lang="it-IT" sz="1800" dirty="0" err="1">
                <a:latin typeface="+mn-lt"/>
              </a:rPr>
              <a:t>demand</a:t>
            </a:r>
            <a:r>
              <a:rPr lang="it-IT" sz="1800" dirty="0">
                <a:latin typeface="+mn-lt"/>
              </a:rPr>
              <a:t> ed </a:t>
            </a:r>
            <a:r>
              <a:rPr lang="it-IT" sz="1800" dirty="0" err="1">
                <a:latin typeface="+mn-lt"/>
              </a:rPr>
              <a:t>é</a:t>
            </a:r>
            <a:r>
              <a:rPr lang="it-IT" sz="1800" dirty="0">
                <a:latin typeface="+mn-lt"/>
              </a:rPr>
              <a:t> possibile rivederli più e più volte). </a:t>
            </a:r>
            <a:endParaRPr lang="it-IT" sz="1800" dirty="0" smtClean="0">
              <a:latin typeface="+mn-lt"/>
            </a:endParaRPr>
          </a:p>
          <a:p>
            <a:pPr algn="just"/>
            <a:endParaRPr lang="it-IT" sz="1800" b="1" dirty="0">
              <a:latin typeface="+mn-lt"/>
            </a:endParaRPr>
          </a:p>
          <a:p>
            <a:pPr algn="just"/>
            <a:endParaRPr lang="it-IT" sz="1800" b="1" dirty="0">
              <a:latin typeface="+mn-lt"/>
            </a:endParaRPr>
          </a:p>
          <a:p>
            <a:pPr algn="just"/>
            <a:r>
              <a:rPr lang="it-IT" sz="1800" b="1" dirty="0">
                <a:latin typeface="+mn-lt"/>
              </a:rPr>
              <a:t>Valorizzazione della dimensione sociale </a:t>
            </a:r>
            <a:r>
              <a:rPr lang="it-IT" sz="1800" b="1" dirty="0" smtClean="0">
                <a:latin typeface="+mn-lt"/>
              </a:rPr>
              <a:t>dell'apprendimento</a:t>
            </a:r>
          </a:p>
          <a:p>
            <a:pPr algn="just"/>
            <a:endParaRPr lang="it-IT" sz="1800" b="1" dirty="0">
              <a:latin typeface="+mn-lt"/>
            </a:endParaRPr>
          </a:p>
          <a:p>
            <a:pPr algn="just"/>
            <a:r>
              <a:rPr lang="it-IT" sz="1800" dirty="0">
                <a:latin typeface="+mn-lt"/>
              </a:rPr>
              <a:t>Gli strumenti “social” come forum</a:t>
            </a:r>
            <a:r>
              <a:rPr lang="it-IT" sz="1800" dirty="0" smtClean="0">
                <a:latin typeface="+mn-lt"/>
              </a:rPr>
              <a:t>,, </a:t>
            </a:r>
            <a:r>
              <a:rPr lang="it-IT" sz="1800" dirty="0">
                <a:latin typeface="+mn-lt"/>
              </a:rPr>
              <a:t>chat, </a:t>
            </a:r>
            <a:r>
              <a:rPr lang="it-IT" sz="1800" dirty="0" err="1">
                <a:latin typeface="+mn-lt"/>
              </a:rPr>
              <a:t>wiki</a:t>
            </a:r>
            <a:r>
              <a:rPr lang="it-IT" sz="1800" dirty="0">
                <a:latin typeface="+mn-lt"/>
              </a:rPr>
              <a:t>, ecc..., consentono al docente di creare spazi di collaborazione tra studenti, veri e propri gruppi di studio virtuali dove </a:t>
            </a:r>
            <a:r>
              <a:rPr lang="it-IT" sz="1800" dirty="0" err="1">
                <a:latin typeface="+mn-lt"/>
              </a:rPr>
              <a:t>é</a:t>
            </a:r>
            <a:r>
              <a:rPr lang="it-IT" sz="1800" dirty="0">
                <a:latin typeface="+mn-lt"/>
              </a:rPr>
              <a:t> possibile discutere, costruire attività, condividere/segnalare materiali ai “compagni di classe” (video, appunti, mappe...), scrivere riassunti delle lezioni per i compagni assenti. Si tratta di contesti educativi motivanti dove il confronto e la collaborazione tra pari, il senso di responsabilità e l'impegno nel mutuo aiuto divengono elementi portanti nella costruzione di nuovi </a:t>
            </a:r>
            <a:r>
              <a:rPr lang="it-IT" sz="1800" dirty="0" err="1">
                <a:latin typeface="+mn-lt"/>
              </a:rPr>
              <a:t>saperi</a:t>
            </a:r>
            <a:r>
              <a:rPr lang="it-IT" sz="18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81647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5D721B-BE96-4362-B8D6-A208DA79F1DC}"/>
              </a:ext>
            </a:extLst>
          </p:cNvPr>
          <p:cNvSpPr txBox="1"/>
          <p:nvPr/>
        </p:nvSpPr>
        <p:spPr>
          <a:xfrm rot="21091209">
            <a:off x="2406808" y="4275103"/>
            <a:ext cx="1227900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25" dirty="0">
                <a:solidFill>
                  <a:srgbClr val="0070C0"/>
                </a:solidFill>
                <a:latin typeface="Calibri" panose="020F0502020204030204"/>
              </a:rPr>
              <a:t>breve periodo</a:t>
            </a:r>
          </a:p>
        </p:txBody>
      </p:sp>
      <p:cxnSp>
        <p:nvCxnSpPr>
          <p:cNvPr id="8" name="Connettore 1 40">
            <a:extLst>
              <a:ext uri="{FF2B5EF4-FFF2-40B4-BE49-F238E27FC236}">
                <a16:creationId xmlns:a16="http://schemas.microsoft.com/office/drawing/2014/main" id="{C4517F0A-FDA7-45F6-8C58-FD2E3C81DD5B}"/>
              </a:ext>
            </a:extLst>
          </p:cNvPr>
          <p:cNvCxnSpPr/>
          <p:nvPr/>
        </p:nvCxnSpPr>
        <p:spPr>
          <a:xfrm>
            <a:off x="4261226" y="3030101"/>
            <a:ext cx="1452001" cy="228690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45">
            <a:extLst>
              <a:ext uri="{FF2B5EF4-FFF2-40B4-BE49-F238E27FC236}">
                <a16:creationId xmlns:a16="http://schemas.microsoft.com/office/drawing/2014/main" id="{6ABBCCD4-39F3-45B2-B0C0-A5B3EBC15B5C}"/>
              </a:ext>
            </a:extLst>
          </p:cNvPr>
          <p:cNvCxnSpPr/>
          <p:nvPr/>
        </p:nvCxnSpPr>
        <p:spPr>
          <a:xfrm>
            <a:off x="4067767" y="3672525"/>
            <a:ext cx="1670205" cy="163841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66">
            <a:extLst>
              <a:ext uri="{FF2B5EF4-FFF2-40B4-BE49-F238E27FC236}">
                <a16:creationId xmlns:a16="http://schemas.microsoft.com/office/drawing/2014/main" id="{D5179989-9868-43D8-A5B7-BF12DC40D415}"/>
              </a:ext>
            </a:extLst>
          </p:cNvPr>
          <p:cNvCxnSpPr/>
          <p:nvPr/>
        </p:nvCxnSpPr>
        <p:spPr>
          <a:xfrm>
            <a:off x="4680698" y="2541493"/>
            <a:ext cx="997942" cy="276900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9">
            <a:extLst>
              <a:ext uri="{FF2B5EF4-FFF2-40B4-BE49-F238E27FC236}">
                <a16:creationId xmlns:a16="http://schemas.microsoft.com/office/drawing/2014/main" id="{6963B7D4-6AD6-4CE6-AFF2-29CB74620481}"/>
              </a:ext>
            </a:extLst>
          </p:cNvPr>
          <p:cNvCxnSpPr/>
          <p:nvPr/>
        </p:nvCxnSpPr>
        <p:spPr>
          <a:xfrm>
            <a:off x="5312158" y="2494145"/>
            <a:ext cx="417998" cy="282163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51DB8E4-C2C1-4EB4-970B-E4497C153062}"/>
              </a:ext>
            </a:extLst>
          </p:cNvPr>
          <p:cNvGrpSpPr/>
          <p:nvPr/>
        </p:nvGrpSpPr>
        <p:grpSpPr>
          <a:xfrm>
            <a:off x="3652559" y="2603436"/>
            <a:ext cx="2576490" cy="2442695"/>
            <a:chOff x="5425492" y="1691554"/>
            <a:chExt cx="3435321" cy="325692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683587D-5C03-420F-AE07-C84773706DDB}"/>
                </a:ext>
              </a:extLst>
            </p:cNvPr>
            <p:cNvSpPr txBox="1"/>
            <p:nvPr/>
          </p:nvSpPr>
          <p:spPr>
            <a:xfrm>
              <a:off x="5425492" y="4209817"/>
              <a:ext cx="164369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dimensione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organizzativa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67487A9-094F-4549-8161-4AA01B37638B}"/>
                </a:ext>
              </a:extLst>
            </p:cNvPr>
            <p:cNvSpPr txBox="1"/>
            <p:nvPr/>
          </p:nvSpPr>
          <p:spPr>
            <a:xfrm>
              <a:off x="5974111" y="2908829"/>
              <a:ext cx="246315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dimensione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didattico-pedagogica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C67BA3B-A25C-4CB1-AED0-E0C1BF867A05}"/>
                </a:ext>
              </a:extLst>
            </p:cNvPr>
            <p:cNvSpPr txBox="1"/>
            <p:nvPr/>
          </p:nvSpPr>
          <p:spPr>
            <a:xfrm>
              <a:off x="6397659" y="1691554"/>
              <a:ext cx="2463154" cy="10464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dimensione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didattico-pedagogica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inclusiva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DB7693-62F2-46D8-B13D-DED0FA291BFC}"/>
              </a:ext>
            </a:extLst>
          </p:cNvPr>
          <p:cNvSpPr txBox="1"/>
          <p:nvPr/>
        </p:nvSpPr>
        <p:spPr>
          <a:xfrm rot="21071837">
            <a:off x="4499956" y="2110808"/>
            <a:ext cx="1223797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25" dirty="0">
                <a:solidFill>
                  <a:srgbClr val="FF0000"/>
                </a:solidFill>
                <a:latin typeface="Calibri" panose="020F0502020204030204"/>
              </a:rPr>
              <a:t>lungo periodo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243B104-3D07-4277-ADA1-9FE090C78323}"/>
              </a:ext>
            </a:extLst>
          </p:cNvPr>
          <p:cNvGrpSpPr/>
          <p:nvPr/>
        </p:nvGrpSpPr>
        <p:grpSpPr>
          <a:xfrm>
            <a:off x="1142724" y="3474655"/>
            <a:ext cx="2469262" cy="1912042"/>
            <a:chOff x="2079044" y="2853179"/>
            <a:chExt cx="3292350" cy="2549390"/>
          </a:xfrm>
        </p:grpSpPr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2FAADBA-E400-4196-A84C-D5485A8A847D}"/>
                </a:ext>
              </a:extLst>
            </p:cNvPr>
            <p:cNvCxnSpPr>
              <a:cxnSpLocks/>
            </p:cNvCxnSpPr>
            <p:nvPr/>
          </p:nvCxnSpPr>
          <p:spPr>
            <a:xfrm>
              <a:off x="3001738" y="3349563"/>
              <a:ext cx="563223" cy="7314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80739A4-2546-4ACC-BE7F-942FBC559279}"/>
                </a:ext>
              </a:extLst>
            </p:cNvPr>
            <p:cNvSpPr txBox="1"/>
            <p:nvPr/>
          </p:nvSpPr>
          <p:spPr>
            <a:xfrm>
              <a:off x="2079044" y="2853179"/>
              <a:ext cx="17963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comunicazione</a:t>
              </a:r>
              <a:endParaRPr lang="it-IT" sz="1350" i="1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5CA26D2-08A0-4DE6-971D-E6B8F4A4136B}"/>
                </a:ext>
              </a:extLst>
            </p:cNvPr>
            <p:cNvSpPr txBox="1"/>
            <p:nvPr/>
          </p:nvSpPr>
          <p:spPr>
            <a:xfrm>
              <a:off x="2265415" y="4910126"/>
              <a:ext cx="3105979" cy="4924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 panose="020F0502020204030204"/>
                </a:rPr>
                <a:t>ciò di cui già si dispone</a:t>
              </a: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D4F4FE64-B68E-42A2-9857-D01E28FCB72A}"/>
                </a:ext>
              </a:extLst>
            </p:cNvPr>
            <p:cNvCxnSpPr/>
            <p:nvPr/>
          </p:nvCxnSpPr>
          <p:spPr>
            <a:xfrm flipV="1">
              <a:off x="3814494" y="4570214"/>
              <a:ext cx="0" cy="3308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356235F-D6B1-483F-A2A3-CC9FE1E77127}"/>
              </a:ext>
            </a:extLst>
          </p:cNvPr>
          <p:cNvGrpSpPr/>
          <p:nvPr/>
        </p:nvGrpSpPr>
        <p:grpSpPr>
          <a:xfrm>
            <a:off x="2330982" y="2302705"/>
            <a:ext cx="6133559" cy="2007836"/>
            <a:chOff x="3663389" y="1290579"/>
            <a:chExt cx="8178077" cy="2677115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F7A9172-6B42-4784-9540-4BFD36C17D2E}"/>
                </a:ext>
              </a:extLst>
            </p:cNvPr>
            <p:cNvSpPr txBox="1"/>
            <p:nvPr/>
          </p:nvSpPr>
          <p:spPr>
            <a:xfrm>
              <a:off x="3663389" y="1290579"/>
              <a:ext cx="15286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condivisione</a:t>
              </a:r>
              <a:endParaRPr lang="it-IT" sz="1350" i="1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42A4880D-798C-4B45-AFDB-76F4C13F1E09}"/>
                </a:ext>
              </a:extLst>
            </p:cNvPr>
            <p:cNvCxnSpPr/>
            <p:nvPr/>
          </p:nvCxnSpPr>
          <p:spPr>
            <a:xfrm>
              <a:off x="4424579" y="1674368"/>
              <a:ext cx="868262" cy="21283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9EBA917-EEA4-4248-AB15-F4A06D1179CE}"/>
                </a:ext>
              </a:extLst>
            </p:cNvPr>
            <p:cNvSpPr txBox="1"/>
            <p:nvPr/>
          </p:nvSpPr>
          <p:spPr>
            <a:xfrm>
              <a:off x="8608103" y="3105919"/>
              <a:ext cx="3233363" cy="861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 panose="020F0502020204030204"/>
                </a:rPr>
                <a:t>spazi online di supporto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 panose="020F0502020204030204"/>
                </a:rPr>
                <a:t>alla didattica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47C84F0A-CA8D-4DE8-B2E0-9E9CB812B380}"/>
                </a:ext>
              </a:extLst>
            </p:cNvPr>
            <p:cNvCxnSpPr/>
            <p:nvPr/>
          </p:nvCxnSpPr>
          <p:spPr>
            <a:xfrm flipH="1" flipV="1">
              <a:off x="6094486" y="2615340"/>
              <a:ext cx="2503793" cy="501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E941191-62E3-407B-8A75-DEE6CCDF7CB5}"/>
              </a:ext>
            </a:extLst>
          </p:cNvPr>
          <p:cNvGrpSpPr/>
          <p:nvPr/>
        </p:nvGrpSpPr>
        <p:grpSpPr>
          <a:xfrm>
            <a:off x="2225421" y="1423754"/>
            <a:ext cx="4625128" cy="1076741"/>
            <a:chOff x="3522642" y="118645"/>
            <a:chExt cx="6166837" cy="1435655"/>
          </a:xfrm>
        </p:grpSpPr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35C747E1-BFF8-4629-B284-15FF517AE112}"/>
                </a:ext>
              </a:extLst>
            </p:cNvPr>
            <p:cNvCxnSpPr/>
            <p:nvPr/>
          </p:nvCxnSpPr>
          <p:spPr>
            <a:xfrm>
              <a:off x="5039595" y="594218"/>
              <a:ext cx="1215446" cy="960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B203F0C3-30A4-4F9D-8001-1AC30182C40C}"/>
                </a:ext>
              </a:extLst>
            </p:cNvPr>
            <p:cNvSpPr txBox="1"/>
            <p:nvPr/>
          </p:nvSpPr>
          <p:spPr>
            <a:xfrm>
              <a:off x="3522642" y="118645"/>
              <a:ext cx="17680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collaborazione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500" i="1" dirty="0">
                  <a:solidFill>
                    <a:srgbClr val="0070C0"/>
                  </a:solidFill>
                  <a:latin typeface="Calibri" panose="020F0502020204030204"/>
                </a:rPr>
                <a:t>inclusiva</a:t>
              </a:r>
              <a:endParaRPr lang="it-IT" sz="2100" i="1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3983F6C-93C4-46BA-A6BA-725C51FC8728}"/>
                </a:ext>
              </a:extLst>
            </p:cNvPr>
            <p:cNvSpPr txBox="1"/>
            <p:nvPr/>
          </p:nvSpPr>
          <p:spPr>
            <a:xfrm>
              <a:off x="5574762" y="137194"/>
              <a:ext cx="4114717" cy="4924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 panose="020F0502020204030204"/>
                </a:rPr>
                <a:t>spazi ibridi + progetto inclusivo</a:t>
              </a: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A8C3D158-A194-4271-81E2-40939C140EE2}"/>
                </a:ext>
              </a:extLst>
            </p:cNvPr>
            <p:cNvCxnSpPr/>
            <p:nvPr/>
          </p:nvCxnSpPr>
          <p:spPr>
            <a:xfrm>
              <a:off x="7149829" y="616745"/>
              <a:ext cx="155519" cy="4481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A3C4721-59E2-4661-8FB6-A5802EE34167}"/>
              </a:ext>
            </a:extLst>
          </p:cNvPr>
          <p:cNvSpPr txBox="1"/>
          <p:nvPr/>
        </p:nvSpPr>
        <p:spPr>
          <a:xfrm rot="17245796">
            <a:off x="2981600" y="3269336"/>
            <a:ext cx="1850891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25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medio periodo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EC4DF04-6E2E-4F43-84EA-5C2BF2202DFF}"/>
              </a:ext>
            </a:extLst>
          </p:cNvPr>
          <p:cNvSpPr txBox="1"/>
          <p:nvPr/>
        </p:nvSpPr>
        <p:spPr>
          <a:xfrm>
            <a:off x="2149840" y="-33968"/>
            <a:ext cx="469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modello TRIS e la sua modulazione nel tempo</a:t>
            </a:r>
          </a:p>
        </p:txBody>
      </p:sp>
      <p:cxnSp>
        <p:nvCxnSpPr>
          <p:cNvPr id="34" name="Connettore 1 23">
            <a:extLst>
              <a:ext uri="{FF2B5EF4-FFF2-40B4-BE49-F238E27FC236}">
                <a16:creationId xmlns:a16="http://schemas.microsoft.com/office/drawing/2014/main" id="{821C24B9-B385-47DD-A27F-CFBE6DFB2A34}"/>
              </a:ext>
            </a:extLst>
          </p:cNvPr>
          <p:cNvCxnSpPr/>
          <p:nvPr/>
        </p:nvCxnSpPr>
        <p:spPr>
          <a:xfrm>
            <a:off x="3540155" y="4534920"/>
            <a:ext cx="2169692" cy="75438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16">
            <a:extLst>
              <a:ext uri="{FF2B5EF4-FFF2-40B4-BE49-F238E27FC236}">
                <a16:creationId xmlns:a16="http://schemas.microsoft.com/office/drawing/2014/main" id="{E2913C13-0787-4EFC-93FC-54A48FB869B9}"/>
              </a:ext>
            </a:extLst>
          </p:cNvPr>
          <p:cNvCxnSpPr/>
          <p:nvPr/>
        </p:nvCxnSpPr>
        <p:spPr>
          <a:xfrm>
            <a:off x="2522721" y="4686047"/>
            <a:ext cx="3215252" cy="6272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E2C23250-15E2-4A28-910E-5181E067EF4C}"/>
              </a:ext>
            </a:extLst>
          </p:cNvPr>
          <p:cNvCxnSpPr/>
          <p:nvPr/>
        </p:nvCxnSpPr>
        <p:spPr>
          <a:xfrm>
            <a:off x="2734035" y="4644179"/>
            <a:ext cx="3003938" cy="6690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19">
            <a:extLst>
              <a:ext uri="{FF2B5EF4-FFF2-40B4-BE49-F238E27FC236}">
                <a16:creationId xmlns:a16="http://schemas.microsoft.com/office/drawing/2014/main" id="{31895A64-BE2D-46A6-A817-6FD248F99514}"/>
              </a:ext>
            </a:extLst>
          </p:cNvPr>
          <p:cNvCxnSpPr/>
          <p:nvPr/>
        </p:nvCxnSpPr>
        <p:spPr>
          <a:xfrm>
            <a:off x="3017158" y="4602312"/>
            <a:ext cx="2720815" cy="71095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21">
            <a:extLst>
              <a:ext uri="{FF2B5EF4-FFF2-40B4-BE49-F238E27FC236}">
                <a16:creationId xmlns:a16="http://schemas.microsoft.com/office/drawing/2014/main" id="{33AA9A56-3636-4D2D-BD86-C386F7828595}"/>
              </a:ext>
            </a:extLst>
          </p:cNvPr>
          <p:cNvCxnSpPr/>
          <p:nvPr/>
        </p:nvCxnSpPr>
        <p:spPr>
          <a:xfrm>
            <a:off x="3269507" y="4562625"/>
            <a:ext cx="2409133" cy="7266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23">
            <a:extLst>
              <a:ext uri="{FF2B5EF4-FFF2-40B4-BE49-F238E27FC236}">
                <a16:creationId xmlns:a16="http://schemas.microsoft.com/office/drawing/2014/main" id="{BFBDFB99-4B5C-4E0C-9952-2236125AA2DA}"/>
              </a:ext>
            </a:extLst>
          </p:cNvPr>
          <p:cNvCxnSpPr/>
          <p:nvPr/>
        </p:nvCxnSpPr>
        <p:spPr>
          <a:xfrm>
            <a:off x="3540155" y="4534920"/>
            <a:ext cx="2169692" cy="75438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27">
            <a:extLst>
              <a:ext uri="{FF2B5EF4-FFF2-40B4-BE49-F238E27FC236}">
                <a16:creationId xmlns:a16="http://schemas.microsoft.com/office/drawing/2014/main" id="{F0E85E02-485E-459B-9E26-49DA345A4CEF}"/>
              </a:ext>
            </a:extLst>
          </p:cNvPr>
          <p:cNvCxnSpPr/>
          <p:nvPr/>
        </p:nvCxnSpPr>
        <p:spPr>
          <a:xfrm>
            <a:off x="3822583" y="4397184"/>
            <a:ext cx="1902734" cy="8921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29">
            <a:extLst>
              <a:ext uri="{FF2B5EF4-FFF2-40B4-BE49-F238E27FC236}">
                <a16:creationId xmlns:a16="http://schemas.microsoft.com/office/drawing/2014/main" id="{10E878F3-D078-4F35-9461-CA91FCB71C83}"/>
              </a:ext>
            </a:extLst>
          </p:cNvPr>
          <p:cNvCxnSpPr/>
          <p:nvPr/>
        </p:nvCxnSpPr>
        <p:spPr>
          <a:xfrm>
            <a:off x="3850843" y="4284270"/>
            <a:ext cx="1874474" cy="10050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31">
            <a:extLst>
              <a:ext uri="{FF2B5EF4-FFF2-40B4-BE49-F238E27FC236}">
                <a16:creationId xmlns:a16="http://schemas.microsoft.com/office/drawing/2014/main" id="{2147DD24-FD86-40E5-B74D-6DA12A9625D7}"/>
              </a:ext>
            </a:extLst>
          </p:cNvPr>
          <p:cNvCxnSpPr/>
          <p:nvPr/>
        </p:nvCxnSpPr>
        <p:spPr>
          <a:xfrm>
            <a:off x="3857170" y="4169076"/>
            <a:ext cx="1849728" cy="11202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33">
            <a:extLst>
              <a:ext uri="{FF2B5EF4-FFF2-40B4-BE49-F238E27FC236}">
                <a16:creationId xmlns:a16="http://schemas.microsoft.com/office/drawing/2014/main" id="{48C1088E-8260-497A-AA4A-D7AF4CD283C5}"/>
              </a:ext>
            </a:extLst>
          </p:cNvPr>
          <p:cNvCxnSpPr/>
          <p:nvPr/>
        </p:nvCxnSpPr>
        <p:spPr>
          <a:xfrm>
            <a:off x="3968898" y="3924233"/>
            <a:ext cx="1738001" cy="13703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34">
            <a:extLst>
              <a:ext uri="{FF2B5EF4-FFF2-40B4-BE49-F238E27FC236}">
                <a16:creationId xmlns:a16="http://schemas.microsoft.com/office/drawing/2014/main" id="{D5F7E31F-BDFB-4B61-9E5B-6D31ADD34366}"/>
              </a:ext>
            </a:extLst>
          </p:cNvPr>
          <p:cNvCxnSpPr/>
          <p:nvPr/>
        </p:nvCxnSpPr>
        <p:spPr>
          <a:xfrm>
            <a:off x="4016083" y="3805737"/>
            <a:ext cx="1690815" cy="150520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36">
            <a:extLst>
              <a:ext uri="{FF2B5EF4-FFF2-40B4-BE49-F238E27FC236}">
                <a16:creationId xmlns:a16="http://schemas.microsoft.com/office/drawing/2014/main" id="{6BD4CBEA-B999-467C-8FB2-7EFB0D19AE0C}"/>
              </a:ext>
            </a:extLst>
          </p:cNvPr>
          <p:cNvCxnSpPr/>
          <p:nvPr/>
        </p:nvCxnSpPr>
        <p:spPr>
          <a:xfrm>
            <a:off x="3903849" y="4042199"/>
            <a:ext cx="1803050" cy="1247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igura a mano libera 5">
            <a:extLst>
              <a:ext uri="{FF2B5EF4-FFF2-40B4-BE49-F238E27FC236}">
                <a16:creationId xmlns:a16="http://schemas.microsoft.com/office/drawing/2014/main" id="{858DBBE1-9964-466C-ACB3-49AE3C95D9E7}"/>
              </a:ext>
            </a:extLst>
          </p:cNvPr>
          <p:cNvSpPr/>
          <p:nvPr/>
        </p:nvSpPr>
        <p:spPr>
          <a:xfrm>
            <a:off x="2443275" y="2324322"/>
            <a:ext cx="3351848" cy="2314575"/>
          </a:xfrm>
          <a:custGeom>
            <a:avLst/>
            <a:gdLst>
              <a:gd name="connsiteX0" fmla="*/ 0 w 4469130"/>
              <a:gd name="connsiteY0" fmla="*/ 3086100 h 3086100"/>
              <a:gd name="connsiteX1" fmla="*/ 1737360 w 4469130"/>
              <a:gd name="connsiteY1" fmla="*/ 2834640 h 3086100"/>
              <a:gd name="connsiteX2" fmla="*/ 2537460 w 4469130"/>
              <a:gd name="connsiteY2" fmla="*/ 297180 h 3086100"/>
              <a:gd name="connsiteX3" fmla="*/ 4469130 w 4469130"/>
              <a:gd name="connsiteY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130" h="3086100">
                <a:moveTo>
                  <a:pt x="0" y="3086100"/>
                </a:moveTo>
                <a:lnTo>
                  <a:pt x="1737360" y="2834640"/>
                </a:lnTo>
                <a:lnTo>
                  <a:pt x="2537460" y="297180"/>
                </a:lnTo>
                <a:lnTo>
                  <a:pt x="446913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7" name="Connettore 1 2">
            <a:extLst>
              <a:ext uri="{FF2B5EF4-FFF2-40B4-BE49-F238E27FC236}">
                <a16:creationId xmlns:a16="http://schemas.microsoft.com/office/drawing/2014/main" id="{A6E30FA4-B734-4565-BD6A-44F58E44A82E}"/>
              </a:ext>
            </a:extLst>
          </p:cNvPr>
          <p:cNvCxnSpPr/>
          <p:nvPr/>
        </p:nvCxnSpPr>
        <p:spPr>
          <a:xfrm flipV="1">
            <a:off x="5791063" y="2222976"/>
            <a:ext cx="718203" cy="101346"/>
          </a:xfrm>
          <a:prstGeom prst="line">
            <a:avLst/>
          </a:prstGeom>
          <a:ln w="38100">
            <a:solidFill>
              <a:srgbClr val="41719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35">
            <a:extLst>
              <a:ext uri="{FF2B5EF4-FFF2-40B4-BE49-F238E27FC236}">
                <a16:creationId xmlns:a16="http://schemas.microsoft.com/office/drawing/2014/main" id="{54AEC2F4-E291-4D51-9D42-AE5690495FD6}"/>
              </a:ext>
            </a:extLst>
          </p:cNvPr>
          <p:cNvCxnSpPr/>
          <p:nvPr/>
        </p:nvCxnSpPr>
        <p:spPr>
          <a:xfrm>
            <a:off x="4313232" y="2908588"/>
            <a:ext cx="1399994" cy="240235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0">
            <a:extLst>
              <a:ext uri="{FF2B5EF4-FFF2-40B4-BE49-F238E27FC236}">
                <a16:creationId xmlns:a16="http://schemas.microsoft.com/office/drawing/2014/main" id="{865FD9AE-5A67-449B-965F-E3059E30087B}"/>
              </a:ext>
            </a:extLst>
          </p:cNvPr>
          <p:cNvCxnSpPr/>
          <p:nvPr/>
        </p:nvCxnSpPr>
        <p:spPr>
          <a:xfrm>
            <a:off x="4261226" y="3030101"/>
            <a:ext cx="1452001" cy="228690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1">
            <a:extLst>
              <a:ext uri="{FF2B5EF4-FFF2-40B4-BE49-F238E27FC236}">
                <a16:creationId xmlns:a16="http://schemas.microsoft.com/office/drawing/2014/main" id="{2039C05E-D999-4868-B6E1-0A5C7A4346A8}"/>
              </a:ext>
            </a:extLst>
          </p:cNvPr>
          <p:cNvCxnSpPr/>
          <p:nvPr/>
        </p:nvCxnSpPr>
        <p:spPr>
          <a:xfrm>
            <a:off x="4226727" y="3189546"/>
            <a:ext cx="1522274" cy="215103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44">
            <a:extLst>
              <a:ext uri="{FF2B5EF4-FFF2-40B4-BE49-F238E27FC236}">
                <a16:creationId xmlns:a16="http://schemas.microsoft.com/office/drawing/2014/main" id="{4FA82E81-BABD-4B49-813B-3D473D5E6F6D}"/>
              </a:ext>
            </a:extLst>
          </p:cNvPr>
          <p:cNvCxnSpPr/>
          <p:nvPr/>
        </p:nvCxnSpPr>
        <p:spPr>
          <a:xfrm>
            <a:off x="4119198" y="3573197"/>
            <a:ext cx="1611125" cy="175579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45">
            <a:extLst>
              <a:ext uri="{FF2B5EF4-FFF2-40B4-BE49-F238E27FC236}">
                <a16:creationId xmlns:a16="http://schemas.microsoft.com/office/drawing/2014/main" id="{12086316-272B-4509-9C6B-CC5E14C59D1E}"/>
              </a:ext>
            </a:extLst>
          </p:cNvPr>
          <p:cNvCxnSpPr/>
          <p:nvPr/>
        </p:nvCxnSpPr>
        <p:spPr>
          <a:xfrm>
            <a:off x="4067767" y="3672525"/>
            <a:ext cx="1670205" cy="163841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71">
            <a:extLst>
              <a:ext uri="{FF2B5EF4-FFF2-40B4-BE49-F238E27FC236}">
                <a16:creationId xmlns:a16="http://schemas.microsoft.com/office/drawing/2014/main" id="{1147F07C-7398-435F-AB82-C0385E113374}"/>
              </a:ext>
            </a:extLst>
          </p:cNvPr>
          <p:cNvCxnSpPr/>
          <p:nvPr/>
        </p:nvCxnSpPr>
        <p:spPr>
          <a:xfrm>
            <a:off x="4801935" y="2512415"/>
            <a:ext cx="916210" cy="279280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71">
            <a:extLst>
              <a:ext uri="{FF2B5EF4-FFF2-40B4-BE49-F238E27FC236}">
                <a16:creationId xmlns:a16="http://schemas.microsoft.com/office/drawing/2014/main" id="{57555054-300F-4697-8507-E64302256161}"/>
              </a:ext>
            </a:extLst>
          </p:cNvPr>
          <p:cNvCxnSpPr/>
          <p:nvPr/>
        </p:nvCxnSpPr>
        <p:spPr>
          <a:xfrm>
            <a:off x="4801935" y="2512415"/>
            <a:ext cx="916210" cy="279280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73">
            <a:extLst>
              <a:ext uri="{FF2B5EF4-FFF2-40B4-BE49-F238E27FC236}">
                <a16:creationId xmlns:a16="http://schemas.microsoft.com/office/drawing/2014/main" id="{FFD0D7E1-968A-4237-B019-C949533AE587}"/>
              </a:ext>
            </a:extLst>
          </p:cNvPr>
          <p:cNvCxnSpPr/>
          <p:nvPr/>
        </p:nvCxnSpPr>
        <p:spPr>
          <a:xfrm>
            <a:off x="4931049" y="2506325"/>
            <a:ext cx="794268" cy="280945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75">
            <a:extLst>
              <a:ext uri="{FF2B5EF4-FFF2-40B4-BE49-F238E27FC236}">
                <a16:creationId xmlns:a16="http://schemas.microsoft.com/office/drawing/2014/main" id="{415F5CA1-6AE1-4D36-8AA0-AEB749FB888B}"/>
              </a:ext>
            </a:extLst>
          </p:cNvPr>
          <p:cNvCxnSpPr/>
          <p:nvPr/>
        </p:nvCxnSpPr>
        <p:spPr>
          <a:xfrm>
            <a:off x="5060163" y="2500235"/>
            <a:ext cx="669993" cy="27890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77">
            <a:extLst>
              <a:ext uri="{FF2B5EF4-FFF2-40B4-BE49-F238E27FC236}">
                <a16:creationId xmlns:a16="http://schemas.microsoft.com/office/drawing/2014/main" id="{0BC2E2ED-BD4B-4621-BD55-B80904EB817E}"/>
              </a:ext>
            </a:extLst>
          </p:cNvPr>
          <p:cNvCxnSpPr/>
          <p:nvPr/>
        </p:nvCxnSpPr>
        <p:spPr>
          <a:xfrm>
            <a:off x="5189277" y="2494145"/>
            <a:ext cx="546017" cy="280572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79">
            <a:extLst>
              <a:ext uri="{FF2B5EF4-FFF2-40B4-BE49-F238E27FC236}">
                <a16:creationId xmlns:a16="http://schemas.microsoft.com/office/drawing/2014/main" id="{047AAFDA-FF7E-4B45-935B-7A8212FF17E9}"/>
              </a:ext>
            </a:extLst>
          </p:cNvPr>
          <p:cNvCxnSpPr/>
          <p:nvPr/>
        </p:nvCxnSpPr>
        <p:spPr>
          <a:xfrm>
            <a:off x="5312158" y="2494145"/>
            <a:ext cx="417998" cy="282163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81">
            <a:extLst>
              <a:ext uri="{FF2B5EF4-FFF2-40B4-BE49-F238E27FC236}">
                <a16:creationId xmlns:a16="http://schemas.microsoft.com/office/drawing/2014/main" id="{1899631C-7A4F-401F-AF1E-D365198185D6}"/>
              </a:ext>
            </a:extLst>
          </p:cNvPr>
          <p:cNvCxnSpPr/>
          <p:nvPr/>
        </p:nvCxnSpPr>
        <p:spPr>
          <a:xfrm>
            <a:off x="5414863" y="2474845"/>
            <a:ext cx="328080" cy="28303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85">
            <a:extLst>
              <a:ext uri="{FF2B5EF4-FFF2-40B4-BE49-F238E27FC236}">
                <a16:creationId xmlns:a16="http://schemas.microsoft.com/office/drawing/2014/main" id="{12D4C820-B596-420E-92A7-A48C52355038}"/>
              </a:ext>
            </a:extLst>
          </p:cNvPr>
          <p:cNvCxnSpPr/>
          <p:nvPr/>
        </p:nvCxnSpPr>
        <p:spPr>
          <a:xfrm>
            <a:off x="5521156" y="2459124"/>
            <a:ext cx="216816" cy="284602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105">
            <a:extLst>
              <a:ext uri="{FF2B5EF4-FFF2-40B4-BE49-F238E27FC236}">
                <a16:creationId xmlns:a16="http://schemas.microsoft.com/office/drawing/2014/main" id="{F0EAEFE6-3624-485F-B7DF-81B014ED5975}"/>
              </a:ext>
            </a:extLst>
          </p:cNvPr>
          <p:cNvCxnSpPr/>
          <p:nvPr/>
        </p:nvCxnSpPr>
        <p:spPr>
          <a:xfrm>
            <a:off x="5656306" y="2429757"/>
            <a:ext cx="81667" cy="285954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107">
            <a:extLst>
              <a:ext uri="{FF2B5EF4-FFF2-40B4-BE49-F238E27FC236}">
                <a16:creationId xmlns:a16="http://schemas.microsoft.com/office/drawing/2014/main" id="{CFF293B1-9C1E-4D19-B6C9-36C9C68F7D70}"/>
              </a:ext>
            </a:extLst>
          </p:cNvPr>
          <p:cNvCxnSpPr/>
          <p:nvPr/>
        </p:nvCxnSpPr>
        <p:spPr>
          <a:xfrm flipH="1">
            <a:off x="5746404" y="2402309"/>
            <a:ext cx="9799" cy="290283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8CD1C70F-91DE-4282-9FE1-C0B65718CCA5}"/>
              </a:ext>
            </a:extLst>
          </p:cNvPr>
          <p:cNvSpPr txBox="1"/>
          <p:nvPr/>
        </p:nvSpPr>
        <p:spPr>
          <a:xfrm>
            <a:off x="2083075" y="4395541"/>
            <a:ext cx="348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100" b="1" dirty="0">
                <a:solidFill>
                  <a:srgbClr val="0070C0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E43DE9D6-E0E3-42D1-9E57-3213589E0D19}"/>
              </a:ext>
            </a:extLst>
          </p:cNvPr>
          <p:cNvSpPr txBox="1"/>
          <p:nvPr/>
        </p:nvSpPr>
        <p:spPr>
          <a:xfrm>
            <a:off x="3483958" y="4073582"/>
            <a:ext cx="335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1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0F33C4E-6511-4F43-88AE-D5787B7CD842}"/>
              </a:ext>
            </a:extLst>
          </p:cNvPr>
          <p:cNvSpPr txBox="1"/>
          <p:nvPr/>
        </p:nvSpPr>
        <p:spPr>
          <a:xfrm>
            <a:off x="4197851" y="2125137"/>
            <a:ext cx="327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100" b="1" dirty="0">
                <a:solidFill>
                  <a:srgbClr val="0070C0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48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0449B47-9F36-4E1E-86EE-B90A625370A5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420BFD-0BD4-4B42-99F7-DDCB8D5BB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2"/>
            <a:ext cx="2337452" cy="545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D57F033-A48C-4FCD-92E6-52696376B4F0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C5A9D22-5ABC-428A-95E8-361F18D8E966}"/>
              </a:ext>
            </a:extLst>
          </p:cNvPr>
          <p:cNvSpPr/>
          <p:nvPr/>
        </p:nvSpPr>
        <p:spPr>
          <a:xfrm>
            <a:off x="3323131" y="34117"/>
            <a:ext cx="329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FFFFFF"/>
                </a:solidFill>
                <a:latin typeface="Abadi" panose="020B0604020104020204" pitchFamily="34" charset="0"/>
              </a:rPr>
              <a:t>La  Modulazione del modello </a:t>
            </a:r>
            <a:endParaRPr lang="it-IT" sz="1800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85A58EA-01DD-4E40-8924-3B3C1771DC37}"/>
              </a:ext>
            </a:extLst>
          </p:cNvPr>
          <p:cNvSpPr/>
          <p:nvPr/>
        </p:nvSpPr>
        <p:spPr>
          <a:xfrm>
            <a:off x="748145" y="1502924"/>
            <a:ext cx="73618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atin typeface="+mn-lt"/>
              </a:rPr>
              <a:t>Stadio A</a:t>
            </a:r>
            <a:r>
              <a:rPr lang="it-IT" sz="2000" dirty="0">
                <a:latin typeface="+mn-lt"/>
              </a:rPr>
              <a:t> </a:t>
            </a:r>
          </a:p>
          <a:p>
            <a:pPr algn="just"/>
            <a:r>
              <a:rPr lang="it-IT" sz="2000" dirty="0" smtClean="0">
                <a:latin typeface="+mn-lt"/>
              </a:rPr>
              <a:t>Ha </a:t>
            </a:r>
            <a:r>
              <a:rPr lang="it-IT" sz="2000" dirty="0">
                <a:latin typeface="+mn-lt"/>
              </a:rPr>
              <a:t>come obiettivo quello di creare, in tempi rapidi, un canale di comunicazione stabile </a:t>
            </a:r>
            <a:r>
              <a:rPr lang="it-IT" sz="2000" dirty="0" smtClean="0">
                <a:latin typeface="+mn-lt"/>
              </a:rPr>
              <a:t>fra i docenti e gli studenti </a:t>
            </a:r>
            <a:r>
              <a:rPr lang="it-IT" sz="2000" dirty="0">
                <a:latin typeface="+mn-lt"/>
              </a:rPr>
              <a:t>a casa, teso, almeno inizialmente, a favorire l’interazione 1:1 </a:t>
            </a:r>
            <a:r>
              <a:rPr lang="it-IT" sz="2000" dirty="0" smtClean="0">
                <a:latin typeface="+mn-lt"/>
              </a:rPr>
              <a:t>studente/i-docente/i </a:t>
            </a:r>
            <a:r>
              <a:rPr lang="it-IT" sz="2000" dirty="0">
                <a:latin typeface="+mn-lt"/>
              </a:rPr>
              <a:t>in modo da </a:t>
            </a:r>
            <a:r>
              <a:rPr lang="it-IT" sz="2000" dirty="0" smtClean="0">
                <a:latin typeface="+mn-lt"/>
              </a:rPr>
              <a:t>tenerli, </a:t>
            </a:r>
            <a:r>
              <a:rPr lang="it-IT" sz="2000" dirty="0">
                <a:latin typeface="+mn-lt"/>
              </a:rPr>
              <a:t>per quanto indirettamente, </a:t>
            </a:r>
            <a:r>
              <a:rPr lang="it-IT" sz="2000" dirty="0" smtClean="0">
                <a:latin typeface="+mn-lt"/>
              </a:rPr>
              <a:t>agganciati </a:t>
            </a:r>
            <a:r>
              <a:rPr lang="it-IT" sz="2000" dirty="0">
                <a:latin typeface="+mn-lt"/>
              </a:rPr>
              <a:t>alle attività </a:t>
            </a:r>
            <a:r>
              <a:rPr lang="it-IT" sz="2000" dirty="0" smtClean="0">
                <a:latin typeface="+mn-lt"/>
              </a:rPr>
              <a:t>didattiche</a:t>
            </a:r>
          </a:p>
          <a:p>
            <a:pPr algn="just"/>
            <a:r>
              <a:rPr lang="it-IT" sz="2000" b="1" dirty="0" smtClean="0">
                <a:latin typeface="+mn-lt"/>
              </a:rPr>
              <a:t>Stadio B</a:t>
            </a:r>
            <a:endParaRPr lang="it-IT" sz="2000" dirty="0">
              <a:latin typeface="+mn-lt"/>
            </a:endParaRPr>
          </a:p>
          <a:p>
            <a:pPr algn="just"/>
            <a:r>
              <a:rPr lang="it-IT" sz="2000" dirty="0" smtClean="0">
                <a:latin typeface="+mn-lt"/>
              </a:rPr>
              <a:t>Corrisponde </a:t>
            </a:r>
            <a:r>
              <a:rPr lang="it-IT" sz="2000" dirty="0">
                <a:latin typeface="+mn-lt"/>
              </a:rPr>
              <a:t>ad assenze medie/medio-lunghe/ripetute nel tempo; qui ci si preoccupa non solo di mantenere un canale stabile di comunicazione </a:t>
            </a:r>
            <a:r>
              <a:rPr lang="it-IT" sz="2000" dirty="0" smtClean="0">
                <a:latin typeface="+mn-lt"/>
              </a:rPr>
              <a:t>docente/i-studente/i </a:t>
            </a:r>
            <a:r>
              <a:rPr lang="it-IT" sz="2000" dirty="0">
                <a:latin typeface="+mn-lt"/>
              </a:rPr>
              <a:t>(stadio A), ma anche di costruire un ambiente virtuale in grado di favorire la comunicazione e la condivisione </a:t>
            </a:r>
            <a:r>
              <a:rPr lang="it-IT" sz="2000" dirty="0" smtClean="0">
                <a:latin typeface="+mn-lt"/>
              </a:rPr>
              <a:t>tra </a:t>
            </a:r>
            <a:r>
              <a:rPr lang="it-IT" sz="2000" dirty="0">
                <a:latin typeface="+mn-lt"/>
              </a:rPr>
              <a:t>i compagni di classe, </a:t>
            </a:r>
            <a:endParaRPr lang="it-IT" sz="2000" dirty="0" smtClean="0">
              <a:latin typeface="+mn-lt"/>
            </a:endParaRPr>
          </a:p>
          <a:p>
            <a:pPr algn="just"/>
            <a:r>
              <a:rPr lang="it-IT" sz="2000" b="1" dirty="0">
                <a:latin typeface="+mn-lt"/>
              </a:rPr>
              <a:t>Stadio </a:t>
            </a:r>
            <a:r>
              <a:rPr lang="it-IT" sz="2000" b="1" dirty="0" smtClean="0">
                <a:latin typeface="+mn-lt"/>
              </a:rPr>
              <a:t>C</a:t>
            </a:r>
            <a:endParaRPr lang="it-IT" sz="2000" dirty="0">
              <a:latin typeface="+mn-lt"/>
            </a:endParaRPr>
          </a:p>
          <a:p>
            <a:pPr algn="just"/>
            <a:r>
              <a:rPr lang="it-IT" sz="2000" dirty="0" smtClean="0">
                <a:latin typeface="+mn-lt"/>
              </a:rPr>
              <a:t>Corrisponde </a:t>
            </a:r>
            <a:r>
              <a:rPr lang="it-IT" sz="2000" dirty="0">
                <a:latin typeface="+mn-lt"/>
              </a:rPr>
              <a:t>alla situazione più complessa, ossia quella di uno studente lontano dalle aule per periodi molto lunghi, se non addirittura in modo permanente</a:t>
            </a:r>
            <a:endParaRPr lang="it-IT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81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7A7E1965-C51B-4AAB-BCC6-C4FE1E3DA49A}"/>
              </a:ext>
            </a:extLst>
          </p:cNvPr>
          <p:cNvSpPr/>
          <p:nvPr/>
        </p:nvSpPr>
        <p:spPr bwMode="auto">
          <a:xfrm>
            <a:off x="0" y="-1"/>
            <a:ext cx="9144000" cy="376015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1E62C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CEF70C8-EEAC-4C89-96E9-704E1857B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" y="666573"/>
            <a:ext cx="1856702" cy="43354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6F9D64-0598-4B28-9E1F-C6ADCBE8431E}"/>
              </a:ext>
            </a:extLst>
          </p:cNvPr>
          <p:cNvSpPr/>
          <p:nvPr/>
        </p:nvSpPr>
        <p:spPr bwMode="auto">
          <a:xfrm>
            <a:off x="1" y="6642556"/>
            <a:ext cx="9143999" cy="215444"/>
          </a:xfrm>
          <a:prstGeom prst="rect">
            <a:avLst/>
          </a:prstGeom>
          <a:solidFill>
            <a:srgbClr val="184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it-IT" b="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E65050-A252-44C9-A6A8-3BCA488DB801}"/>
              </a:ext>
            </a:extLst>
          </p:cNvPr>
          <p:cNvSpPr txBox="1"/>
          <p:nvPr/>
        </p:nvSpPr>
        <p:spPr>
          <a:xfrm>
            <a:off x="2436252" y="-24096"/>
            <a:ext cx="4814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Le DIMENSIONI della classe ibrida inclusiva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A6738B16-6A8D-42E4-AB50-D6A1A09AD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9112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646455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8049</TotalTime>
  <Pages>47</Pages>
  <Words>2868</Words>
  <Application>Microsoft Office PowerPoint</Application>
  <PresentationFormat>Presentazione su schermo (4:3)</PresentationFormat>
  <Paragraphs>351</Paragraphs>
  <Slides>55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5" baseType="lpstr">
      <vt:lpstr>ＭＳ Ｐゴシック</vt:lpstr>
      <vt:lpstr>Abadi</vt:lpstr>
      <vt:lpstr>Arial</vt:lpstr>
      <vt:lpstr>Calibri</vt:lpstr>
      <vt:lpstr>Calibri Light</vt:lpstr>
      <vt:lpstr>Century Gothic</vt:lpstr>
      <vt:lpstr>Comic Sans MS</vt:lpstr>
      <vt:lpstr>Times New Roman</vt:lpstr>
      <vt:lpstr>Tema di Office</vt:lpstr>
      <vt:lpstr>ClipArt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Possibili alternative</vt:lpstr>
      <vt:lpstr>Presentazione standard di PowerPoint</vt:lpstr>
      <vt:lpstr>Esempi di setting a casa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 di Attività a Distanza  Studente 1: https://youtu.be/8XXkpH0BruA   Studente 2: https://youtu.be/nco93Fpj12c  Intervista ad una studentessa    https://www.youtube.com/watch?v=GArsWuy3aAs&amp;feature=youtu.be     </vt:lpstr>
      <vt:lpstr>GRAZIE PER L’ATTENZIONE  Buon Lavoro  Contatti Benigno@itd.cnr.it Caruso@itd.cnr.it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Telecomunicando</dc:title>
  <dc:creator>GUGLIELMO TRENTIN</dc:creator>
  <cp:lastModifiedBy>Enza Benigno</cp:lastModifiedBy>
  <cp:revision>1620</cp:revision>
  <cp:lastPrinted>2002-04-17T13:11:28Z</cp:lastPrinted>
  <dcterms:created xsi:type="dcterms:W3CDTF">1995-09-12T01:52:20Z</dcterms:created>
  <dcterms:modified xsi:type="dcterms:W3CDTF">2020-03-03T11:17:05Z</dcterms:modified>
</cp:coreProperties>
</file>