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hartEx2.xml" ContentType="application/vnd.ms-office.chartex+xml"/>
  <Override PartName="/ppt/charts/chartEx1.xml" ContentType="application/vnd.ms-office.chartex+xml"/>
  <Override PartName="/ppt/charts/chartEx3.xml" ContentType="application/vnd.ms-office.chartex+xml"/>
  <Override PartName="/ppt/charts/chartEx4.xml" ContentType="application/vnd.ms-office.chartex+xml"/>
  <Override PartName="/ppt/revisionInfo.xml" ContentType="application/vnd.ms-powerpoint.revisioninfo+xml"/>
  <Override PartName="/ppt/charts/colors2.xml" ContentType="application/vnd.ms-office.chartcolorstyle+xml"/>
  <Override PartName="/ppt/charts/style2.xml" ContentType="application/vnd.ms-office.chartstyle+xml"/>
  <Override PartName="/ppt/charts/colors1.xml" ContentType="application/vnd.ms-office.chartcolorstyle+xml"/>
  <Override PartName="/ppt/charts/style1.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6"/>
  </p:notesMasterIdLst>
  <p:sldIdLst>
    <p:sldId id="256" r:id="rId2"/>
    <p:sldId id="257" r:id="rId3"/>
    <p:sldId id="258" r:id="rId4"/>
    <p:sldId id="289" r:id="rId5"/>
    <p:sldId id="283" r:id="rId6"/>
    <p:sldId id="281" r:id="rId7"/>
    <p:sldId id="285" r:id="rId8"/>
    <p:sldId id="286" r:id="rId9"/>
    <p:sldId id="295" r:id="rId10"/>
    <p:sldId id="297" r:id="rId11"/>
    <p:sldId id="298" r:id="rId12"/>
    <p:sldId id="299" r:id="rId13"/>
    <p:sldId id="259" r:id="rId14"/>
    <p:sldId id="260" r:id="rId15"/>
    <p:sldId id="261" r:id="rId16"/>
    <p:sldId id="262" r:id="rId17"/>
    <p:sldId id="263" r:id="rId18"/>
    <p:sldId id="264" r:id="rId19"/>
    <p:sldId id="265" r:id="rId20"/>
    <p:sldId id="266" r:id="rId21"/>
    <p:sldId id="300" r:id="rId22"/>
    <p:sldId id="301" r:id="rId23"/>
    <p:sldId id="306" r:id="rId24"/>
    <p:sldId id="302" r:id="rId25"/>
    <p:sldId id="303" r:id="rId26"/>
    <p:sldId id="304" r:id="rId27"/>
    <p:sldId id="305" r:id="rId28"/>
    <p:sldId id="293" r:id="rId29"/>
    <p:sldId id="268" r:id="rId30"/>
    <p:sldId id="269" r:id="rId31"/>
    <p:sldId id="271" r:id="rId32"/>
    <p:sldId id="270" r:id="rId33"/>
    <p:sldId id="291" r:id="rId34"/>
    <p:sldId id="27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25" autoAdjust="0"/>
    <p:restoredTop sz="94660"/>
  </p:normalViewPr>
  <p:slideViewPr>
    <p:cSldViewPr snapToGrid="0">
      <p:cViewPr varScale="1">
        <p:scale>
          <a:sx n="49" d="100"/>
          <a:sy n="49" d="100"/>
        </p:scale>
        <p:origin x="-108" y="-9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Microsoft_Excel_Worksheet10.xlsx"/></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Microsoft_Excel_Worksheet2.xlsx"/></Relationships>
</file>

<file path=ppt/charts/_rels/chartEx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package" Target="../embeddings/Microsoft_Excel_Worksheet3.xlsx"/></Relationships>
</file>

<file path=ppt/charts/_rels/chartEx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baseline="0">
                <a:solidFill>
                  <a:schemeClr val="tx1">
                    <a:lumMod val="65000"/>
                    <a:lumOff val="35000"/>
                  </a:schemeClr>
                </a:solidFill>
                <a:latin typeface="+mn-lt"/>
                <a:ea typeface="+mn-ea"/>
                <a:cs typeface="+mn-cs"/>
              </a:defRPr>
            </a:pPr>
            <a:r>
              <a:rPr lang="en-US" sz="1862" b="0" i="0" u="none" strike="noStrike" baseline="0" dirty="0" err="1">
                <a:solidFill>
                  <a:prstClr val="black">
                    <a:lumMod val="65000"/>
                    <a:lumOff val="35000"/>
                  </a:prstClr>
                </a:solidFill>
                <a:latin typeface="Century Gothic" panose="020B0502020202020204"/>
              </a:rPr>
              <a:t>Capacità</a:t>
            </a:r>
            <a:r>
              <a:rPr lang="en-US" sz="1862" b="0" i="0" u="none" strike="noStrike" baseline="0" dirty="0">
                <a:solidFill>
                  <a:prstClr val="black">
                    <a:lumMod val="65000"/>
                    <a:lumOff val="35000"/>
                  </a:prstClr>
                </a:solidFill>
                <a:latin typeface="Century Gothic" panose="020B0502020202020204"/>
              </a:rPr>
              <a:t> coordinative</a:t>
            </a:r>
          </a:p>
        </c:rich>
      </c:tx>
      <c:layout/>
      <c:overlay val="0"/>
      <c:spPr>
        <a:noFill/>
        <a:ln>
          <a:noFill/>
        </a:ln>
        <a:effectLst/>
      </c:spPr>
    </c:title>
    <c:autoTitleDeleted val="0"/>
    <c:plotArea>
      <c:layout/>
      <c:barChart>
        <c:barDir val="col"/>
        <c:grouping val="clustered"/>
        <c:varyColors val="0"/>
        <c:ser>
          <c:idx val="0"/>
          <c:order val="0"/>
          <c:spPr>
            <a:solidFill>
              <a:schemeClr val="accent1"/>
            </a:solidFill>
            <a:ln>
              <a:solidFill>
                <a:schemeClr val="bg1"/>
              </a:solidFill>
            </a:ln>
            <a:effectLst/>
          </c:spPr>
          <c:invertIfNegative val="0"/>
          <c:cat>
            <c:strRef>
              <c:f>Foglio1!$E$7:$E$11</c:f>
              <c:strCache>
                <c:ptCount val="5"/>
                <c:pt idx="0">
                  <c:v>6\10</c:v>
                </c:pt>
                <c:pt idx="1">
                  <c:v>11\13</c:v>
                </c:pt>
                <c:pt idx="2">
                  <c:v>14\17</c:v>
                </c:pt>
                <c:pt idx="3">
                  <c:v>18\20</c:v>
                </c:pt>
                <c:pt idx="4">
                  <c:v>oltre</c:v>
                </c:pt>
              </c:strCache>
            </c:strRef>
          </c:cat>
          <c:val>
            <c:numRef>
              <c:f>Foglio1!$F$7:$F$11</c:f>
              <c:numCache>
                <c:formatCode>General</c:formatCode>
                <c:ptCount val="5"/>
                <c:pt idx="0">
                  <c:v>5</c:v>
                </c:pt>
                <c:pt idx="1">
                  <c:v>2</c:v>
                </c:pt>
                <c:pt idx="2">
                  <c:v>2</c:v>
                </c:pt>
                <c:pt idx="3">
                  <c:v>1</c:v>
                </c:pt>
                <c:pt idx="4">
                  <c:v>1</c:v>
                </c:pt>
              </c:numCache>
            </c:numRef>
          </c:val>
          <c:extLst xmlns:c16r2="http://schemas.microsoft.com/office/drawing/2015/06/chart">
            <c:ext xmlns:c16="http://schemas.microsoft.com/office/drawing/2014/chart" uri="{C3380CC4-5D6E-409C-BE32-E72D297353CC}">
              <c16:uniqueId val="{00000000-410F-4433-883D-BF44BF547CBC}"/>
            </c:ext>
          </c:extLst>
        </c:ser>
        <c:dLbls>
          <c:showLegendKey val="0"/>
          <c:showVal val="0"/>
          <c:showCatName val="0"/>
          <c:showSerName val="0"/>
          <c:showPercent val="0"/>
          <c:showBubbleSize val="0"/>
        </c:dLbls>
        <c:gapWidth val="0"/>
        <c:axId val="126116224"/>
        <c:axId val="126118144"/>
      </c:barChart>
      <c:catAx>
        <c:axId val="126116224"/>
        <c:scaling>
          <c:orientation val="minMax"/>
        </c:scaling>
        <c:delete val="0"/>
        <c:axPos val="b"/>
        <c:title>
          <c:tx>
            <c:rich>
              <a:bodyPr rot="0" spcFirstLastPara="1" vertOverflow="ellipsis" vert="horz" wrap="square" anchor="ctr" anchorCtr="1"/>
              <a:lstStyle/>
              <a:p>
                <a:pPr>
                  <a:defRPr sz="1197" b="0" i="0" u="none" strike="noStrike" baseline="0">
                    <a:solidFill>
                      <a:schemeClr val="tx1">
                        <a:lumMod val="65000"/>
                        <a:lumOff val="35000"/>
                      </a:schemeClr>
                    </a:solidFill>
                    <a:latin typeface="+mn-lt"/>
                    <a:ea typeface="+mn-ea"/>
                    <a:cs typeface="+mn-cs"/>
                  </a:defRPr>
                </a:pPr>
                <a:r>
                  <a:rPr lang="it-IT" sz="1600" b="1" dirty="0"/>
                  <a:t>Fascia</a:t>
                </a:r>
                <a:r>
                  <a:rPr lang="it-IT" sz="1600" b="1" baseline="0" dirty="0"/>
                  <a:t> </a:t>
                </a:r>
                <a:r>
                  <a:rPr lang="it-IT" sz="1600" b="1" dirty="0"/>
                  <a:t>Età</a:t>
                </a:r>
              </a:p>
            </c:rich>
          </c:tx>
          <c:layout/>
          <c:overlay val="0"/>
          <c:spPr>
            <a:noFill/>
            <a:ln>
              <a:noFill/>
            </a:ln>
            <a:effectLst/>
          </c:spPr>
        </c:title>
        <c:numFmt formatCode="@" sourceLinked="0"/>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baseline="0">
                <a:solidFill>
                  <a:schemeClr val="tx1">
                    <a:lumMod val="65000"/>
                    <a:lumOff val="35000"/>
                  </a:schemeClr>
                </a:solidFill>
                <a:latin typeface="+mn-lt"/>
                <a:ea typeface="+mn-ea"/>
                <a:cs typeface="+mn-cs"/>
              </a:defRPr>
            </a:pPr>
            <a:endParaRPr lang="it-IT"/>
          </a:p>
        </c:txPr>
        <c:crossAx val="126118144"/>
        <c:crosses val="autoZero"/>
        <c:auto val="0"/>
        <c:lblAlgn val="ctr"/>
        <c:lblOffset val="100"/>
        <c:noMultiLvlLbl val="0"/>
      </c:catAx>
      <c:valAx>
        <c:axId val="1261181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97" b="0" i="0" u="none" strike="noStrike" baseline="0">
                    <a:solidFill>
                      <a:schemeClr val="tx1">
                        <a:lumMod val="65000"/>
                        <a:lumOff val="35000"/>
                      </a:schemeClr>
                    </a:solidFill>
                    <a:latin typeface="+mn-lt"/>
                    <a:ea typeface="+mn-ea"/>
                    <a:cs typeface="+mn-cs"/>
                  </a:defRPr>
                </a:pPr>
                <a:r>
                  <a:rPr lang="it-IT" sz="1600" b="1" dirty="0"/>
                  <a:t>Valore coordinazione</a:t>
                </a:r>
                <a:endParaRPr lang="it-IT" b="1" dirty="0"/>
              </a:p>
            </c:rich>
          </c:tx>
          <c:layout>
            <c:manualLayout>
              <c:xMode val="edge"/>
              <c:yMode val="edge"/>
              <c:x val="8.6293166287882885E-3"/>
              <c:y val="0.21970551015282397"/>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baseline="0">
                <a:solidFill>
                  <a:schemeClr val="tx1">
                    <a:lumMod val="65000"/>
                    <a:lumOff val="35000"/>
                  </a:schemeClr>
                </a:solidFill>
                <a:latin typeface="+mn-lt"/>
                <a:ea typeface="+mn-ea"/>
                <a:cs typeface="+mn-cs"/>
              </a:defRPr>
            </a:pPr>
            <a:endParaRPr lang="it-IT"/>
          </a:p>
        </c:txPr>
        <c:crossAx val="126116224"/>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it-IT"/>
    </a:p>
  </c:txPr>
  <c:externalData r:id="rId1">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Foglio1!$G$3:$G$11</cx:f>
        <cx:lvl ptCount="9">
          <cx:pt idx="0">6/10</cx:pt>
          <cx:pt idx="1">11/13</cx:pt>
          <cx:pt idx="2">14/18</cx:pt>
          <cx:pt idx="3">19/30</cx:pt>
          <cx:pt idx="4">31/40</cx:pt>
          <cx:pt idx="5">41/50</cx:pt>
          <cx:pt idx="6">51/60</cx:pt>
          <cx:pt idx="7">61/70</cx:pt>
          <cx:pt idx="8">71/80</cx:pt>
        </cx:lvl>
      </cx:strDim>
      <cx:numDim type="val">
        <cx:f>Foglio1!$H$3:$H$11</cx:f>
        <cx:lvl ptCount="9" formatCode="Standard">
          <cx:pt idx="0">0.5</cx:pt>
          <cx:pt idx="1">1</cx:pt>
          <cx:pt idx="2">5</cx:pt>
          <cx:pt idx="3">4</cx:pt>
          <cx:pt idx="4">2</cx:pt>
          <cx:pt idx="5">1</cx:pt>
          <cx:pt idx="6">0.5</cx:pt>
          <cx:pt idx="7">0.25</cx:pt>
          <cx:pt idx="8">0.25</cx:pt>
        </cx:lvl>
      </cx:numDim>
    </cx:data>
  </cx:chartData>
  <cx:chart>
    <cx:title pos="t" align="ctr" overlay="0">
      <cx:tx>
        <cx:txData>
          <cx:v>Forza</cx:v>
        </cx:txData>
      </cx:tx>
      <cx:txPr>
        <a:bodyPr spcFirstLastPara="1" vertOverflow="ellipsis" horzOverflow="overflow" wrap="square" lIns="0" tIns="0" rIns="0" bIns="0" anchor="ctr" anchorCtr="1"/>
        <a:lstStyle/>
        <a:p>
          <a:pPr algn="ctr" rtl="0">
            <a:defRPr/>
          </a:pPr>
          <a:r>
            <a:rPr lang="it-IT" sz="1862" b="0" i="0" u="none" strike="noStrike" baseline="0" dirty="0">
              <a:solidFill>
                <a:prstClr val="black">
                  <a:lumMod val="65000"/>
                  <a:lumOff val="35000"/>
                </a:prstClr>
              </a:solidFill>
              <a:latin typeface="Century Gothic" panose="020B0502020202020204"/>
            </a:rPr>
            <a:t>Forza</a:t>
          </a:r>
        </a:p>
      </cx:txPr>
    </cx:title>
    <cx:plotArea>
      <cx:plotAreaRegion>
        <cx:series layoutId="clusteredColumn" uniqueId="{2D8815F1-2E3E-40AF-AF37-142A5C597D59}">
          <cx:dataId val="0"/>
          <cx:layoutPr>
            <cx:aggregation/>
          </cx:layoutPr>
        </cx:series>
      </cx:plotAreaRegion>
      <cx:axis id="0">
        <cx:catScaling gapWidth="0"/>
        <cx:title>
          <cx:tx>
            <cx:txData>
              <cx:v>Fascia età</cx:v>
            </cx:txData>
          </cx:tx>
          <cx:txPr>
            <a:bodyPr spcFirstLastPara="1" vertOverflow="ellipsis" horzOverflow="overflow" wrap="square" lIns="0" tIns="0" rIns="0" bIns="0" anchor="ctr" anchorCtr="1"/>
            <a:lstStyle/>
            <a:p>
              <a:pPr algn="ctr" rtl="0">
                <a:defRPr/>
              </a:pPr>
              <a:r>
                <a:rPr lang="it-IT" sz="1197" b="0" i="0" u="none" strike="noStrike" baseline="0" dirty="0">
                  <a:solidFill>
                    <a:prstClr val="black">
                      <a:lumMod val="65000"/>
                      <a:lumOff val="35000"/>
                    </a:prstClr>
                  </a:solidFill>
                  <a:latin typeface="Century Gothic" panose="020B0502020202020204"/>
                </a:rPr>
                <a:t>Fascia età</a:t>
              </a:r>
            </a:p>
          </cx:txPr>
        </cx:title>
        <cx:tickLabels/>
        <cx:txPr>
          <a:bodyPr spcFirstLastPara="1" vertOverflow="ellipsis" horzOverflow="overflow" wrap="square" lIns="0" tIns="0" rIns="0" bIns="0" anchor="ctr" anchorCtr="1"/>
          <a:lstStyle/>
          <a:p>
            <a:pPr algn="ctr" rtl="0">
              <a:defRPr/>
            </a:pPr>
            <a:endParaRPr lang="it-IT" sz="1197" b="0" i="0" u="none" strike="noStrike" baseline="0">
              <a:solidFill>
                <a:prstClr val="black">
                  <a:lumMod val="65000"/>
                  <a:lumOff val="35000"/>
                </a:prstClr>
              </a:solidFill>
              <a:latin typeface="Century Gothic" panose="020B0502020202020204"/>
            </a:endParaRPr>
          </a:p>
        </cx:txPr>
      </cx:axis>
      <cx:axis id="1">
        <cx:valScaling/>
        <cx:title>
          <cx:tx>
            <cx:txData>
              <cx:v>Valore forza</cx:v>
            </cx:txData>
          </cx:tx>
          <cx:txPr>
            <a:bodyPr spcFirstLastPara="1" vertOverflow="ellipsis" horzOverflow="overflow" wrap="square" lIns="0" tIns="0" rIns="0" bIns="0" anchor="ctr" anchorCtr="1"/>
            <a:lstStyle/>
            <a:p>
              <a:pPr algn="ctr" rtl="0">
                <a:defRPr/>
              </a:pPr>
              <a:r>
                <a:rPr lang="it-IT" sz="1197" b="0" i="0" u="none" strike="noStrike" baseline="0" dirty="0">
                  <a:solidFill>
                    <a:prstClr val="black">
                      <a:lumMod val="65000"/>
                      <a:lumOff val="35000"/>
                    </a:prstClr>
                  </a:solidFill>
                  <a:latin typeface="Century Gothic" panose="020B0502020202020204"/>
                </a:rPr>
                <a:t>Valore forza</a:t>
              </a:r>
            </a:p>
          </cx:txPr>
        </cx:title>
        <cx:majorGridlines/>
        <cx:tickLabels/>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Foglio1!$F$6:$F$11</cx:f>
        <cx:lvl ptCount="6">
          <cx:pt idx="0">6/10</cx:pt>
          <cx:pt idx="1">11/13</cx:pt>
          <cx:pt idx="2">14/18</cx:pt>
          <cx:pt idx="3">19/30</cx:pt>
          <cx:pt idx="4">31/50</cx:pt>
          <cx:pt idx="5">oltre</cx:pt>
        </cx:lvl>
      </cx:strDim>
      <cx:numDim type="val">
        <cx:f>Foglio1!$G$6:$G$11</cx:f>
        <cx:lvl ptCount="6" formatCode="Standard">
          <cx:pt idx="0">5</cx:pt>
          <cx:pt idx="1">4</cx:pt>
          <cx:pt idx="2">3</cx:pt>
          <cx:pt idx="3">2</cx:pt>
          <cx:pt idx="4">1</cx:pt>
          <cx:pt idx="5">0.25</cx:pt>
        </cx:lvl>
      </cx:numDim>
    </cx:data>
  </cx:chartData>
  <cx:chart>
    <cx:title pos="t" align="ctr" overlay="0">
      <cx:tx>
        <cx:txData>
          <cx:v>Velocità</cx:v>
        </cx:txData>
      </cx:tx>
      <cx:txPr>
        <a:bodyPr spcFirstLastPara="1" vertOverflow="ellipsis" horzOverflow="overflow" wrap="square" lIns="0" tIns="0" rIns="0" bIns="0" anchor="ctr" anchorCtr="1"/>
        <a:lstStyle/>
        <a:p>
          <a:pPr algn="ctr" rtl="0">
            <a:defRPr/>
          </a:pPr>
          <a:r>
            <a:rPr lang="it-IT" sz="1862" b="0" i="0" u="none" strike="noStrike" baseline="0" dirty="0">
              <a:solidFill>
                <a:prstClr val="black">
                  <a:lumMod val="65000"/>
                  <a:lumOff val="35000"/>
                </a:prstClr>
              </a:solidFill>
              <a:latin typeface="Century Gothic" panose="020B0502020202020204"/>
            </a:rPr>
            <a:t>Velocità</a:t>
          </a:r>
        </a:p>
      </cx:txPr>
    </cx:title>
    <cx:plotArea>
      <cx:plotAreaRegion>
        <cx:series layoutId="clusteredColumn" uniqueId="{092FCE7F-F2D4-4ABC-A5ED-B259BF128D2C}">
          <cx:dataId val="0"/>
          <cx:layoutPr>
            <cx:aggregation/>
          </cx:layoutPr>
        </cx:series>
      </cx:plotAreaRegion>
      <cx:axis id="0">
        <cx:catScaling gapWidth="0"/>
        <cx:title>
          <cx:tx>
            <cx:txData>
              <cx:v>Fascia età</cx:v>
            </cx:txData>
          </cx:tx>
          <cx:txPr>
            <a:bodyPr spcFirstLastPara="1" vertOverflow="ellipsis" horzOverflow="overflow" wrap="square" lIns="0" tIns="0" rIns="0" bIns="0" anchor="ctr" anchorCtr="1"/>
            <a:lstStyle/>
            <a:p>
              <a:pPr algn="ctr" rtl="0">
                <a:defRPr/>
              </a:pPr>
              <a:r>
                <a:rPr lang="it-IT" sz="1600" b="1" i="0" u="none" strike="noStrike" baseline="0" dirty="0">
                  <a:solidFill>
                    <a:prstClr val="black">
                      <a:lumMod val="65000"/>
                      <a:lumOff val="35000"/>
                    </a:prstClr>
                  </a:solidFill>
                  <a:latin typeface="Century Gothic" panose="020B0502020202020204"/>
                </a:rPr>
                <a:t>Fascia età</a:t>
              </a:r>
            </a:p>
          </cx:txPr>
        </cx:title>
        <cx:tickLabels/>
        <cx:txPr>
          <a:bodyPr spcFirstLastPara="1" vertOverflow="ellipsis" horzOverflow="overflow" wrap="square" lIns="0" tIns="0" rIns="0" bIns="0" anchor="ctr" anchorCtr="1"/>
          <a:lstStyle/>
          <a:p>
            <a:pPr algn="ctr" rtl="0">
              <a:defRPr/>
            </a:pPr>
            <a:endParaRPr lang="it-IT" sz="1197" b="0" i="0" u="none" strike="noStrike" baseline="0">
              <a:solidFill>
                <a:prstClr val="black">
                  <a:lumMod val="65000"/>
                  <a:lumOff val="35000"/>
                </a:prstClr>
              </a:solidFill>
              <a:latin typeface="Century Gothic" panose="020B0502020202020204"/>
            </a:endParaRPr>
          </a:p>
        </cx:txPr>
      </cx:axis>
      <cx:axis id="1">
        <cx:valScaling/>
        <cx:title>
          <cx:tx>
            <cx:txData>
              <cx:v>Valore velocità</cx:v>
            </cx:txData>
          </cx:tx>
          <cx:txPr>
            <a:bodyPr spcFirstLastPara="1" vertOverflow="ellipsis" horzOverflow="overflow" wrap="square" lIns="0" tIns="0" rIns="0" bIns="0" anchor="ctr" anchorCtr="1"/>
            <a:lstStyle/>
            <a:p>
              <a:pPr algn="ctr" rtl="0">
                <a:defRPr/>
              </a:pPr>
              <a:r>
                <a:rPr lang="it-IT" sz="1600" b="1" i="0" u="none" strike="noStrike" baseline="0" dirty="0">
                  <a:solidFill>
                    <a:prstClr val="black">
                      <a:lumMod val="65000"/>
                      <a:lumOff val="35000"/>
                    </a:prstClr>
                  </a:solidFill>
                  <a:latin typeface="Century Gothic" panose="020B0502020202020204"/>
                </a:rPr>
                <a:t>Valore velocità</a:t>
              </a:r>
            </a:p>
          </cx:txPr>
        </cx:title>
        <cx:majorGridlines/>
        <cx:tickLabels/>
      </cx:axis>
    </cx:plotArea>
  </cx:chart>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Foglio1!$E$6:$E$13</cx:f>
        <cx:lvl ptCount="8">
          <cx:pt idx="0">6/10</cx:pt>
          <cx:pt idx="1">11/13</cx:pt>
          <cx:pt idx="2">14/18</cx:pt>
          <cx:pt idx="3">19/30</cx:pt>
          <cx:pt idx="4">31/40</cx:pt>
          <cx:pt idx="5">41/50</cx:pt>
          <cx:pt idx="6">51/60</cx:pt>
          <cx:pt idx="7">61/70</cx:pt>
        </cx:lvl>
      </cx:strDim>
      <cx:numDim type="val">
        <cx:f>Foglio1!$F$6:$F$13</cx:f>
        <cx:lvl ptCount="8" formatCode="Standard">
          <cx:pt idx="0">0.5</cx:pt>
          <cx:pt idx="1">1</cx:pt>
          <cx:pt idx="2">3</cx:pt>
          <cx:pt idx="3">5</cx:pt>
          <cx:pt idx="4">3</cx:pt>
          <cx:pt idx="5">1</cx:pt>
          <cx:pt idx="6">0.5</cx:pt>
          <cx:pt idx="7">0.25</cx:pt>
        </cx:lvl>
      </cx:numDim>
    </cx:data>
  </cx:chartData>
  <cx:chart>
    <cx:title pos="t" align="ctr" overlay="0">
      <cx:tx>
        <cx:txData>
          <cx:v>Resistenza</cx:v>
        </cx:txData>
      </cx:tx>
      <cx:txPr>
        <a:bodyPr spcFirstLastPara="1" vertOverflow="ellipsis" horzOverflow="overflow" wrap="square" lIns="0" tIns="0" rIns="0" bIns="0" anchor="ctr" anchorCtr="1"/>
        <a:lstStyle/>
        <a:p>
          <a:pPr algn="ctr" rtl="0">
            <a:defRPr/>
          </a:pPr>
          <a:r>
            <a:rPr lang="it-IT" sz="1862" b="0" i="0" u="none" strike="noStrike" baseline="0" dirty="0">
              <a:solidFill>
                <a:prstClr val="black">
                  <a:lumMod val="65000"/>
                  <a:lumOff val="35000"/>
                </a:prstClr>
              </a:solidFill>
              <a:latin typeface="Century Gothic" panose="020B0502020202020204"/>
            </a:rPr>
            <a:t>Resistenza</a:t>
          </a:r>
        </a:p>
      </cx:txPr>
    </cx:title>
    <cx:plotArea>
      <cx:plotAreaRegion>
        <cx:series layoutId="clusteredColumn" uniqueId="{281482FA-6159-4F28-807A-98EFEE5C17C2}">
          <cx:dataId val="0"/>
          <cx:layoutPr>
            <cx:aggregation/>
          </cx:layoutPr>
        </cx:series>
      </cx:plotAreaRegion>
      <cx:axis id="0">
        <cx:catScaling gapWidth="0"/>
        <cx:title>
          <cx:tx>
            <cx:txData>
              <cx:v>Fascia età</cx:v>
            </cx:txData>
          </cx:tx>
          <cx:txPr>
            <a:bodyPr spcFirstLastPara="1" vertOverflow="ellipsis" horzOverflow="overflow" wrap="square" lIns="0" tIns="0" rIns="0" bIns="0" anchor="ctr" anchorCtr="1"/>
            <a:lstStyle/>
            <a:p>
              <a:pPr algn="ctr" rtl="0">
                <a:defRPr/>
              </a:pPr>
              <a:r>
                <a:rPr lang="it-IT" sz="1600" b="1" i="0" u="none" strike="noStrike" baseline="0" dirty="0">
                  <a:solidFill>
                    <a:prstClr val="black">
                      <a:lumMod val="65000"/>
                      <a:lumOff val="35000"/>
                    </a:prstClr>
                  </a:solidFill>
                  <a:latin typeface="Century Gothic" panose="020B0502020202020204"/>
                </a:rPr>
                <a:t>Fascia età</a:t>
              </a:r>
            </a:p>
          </cx:txPr>
        </cx:title>
        <cx:tickLabels/>
        <cx:txPr>
          <a:bodyPr spcFirstLastPara="1" vertOverflow="ellipsis" horzOverflow="overflow" wrap="square" lIns="0" tIns="0" rIns="0" bIns="0" anchor="ctr" anchorCtr="1"/>
          <a:lstStyle/>
          <a:p>
            <a:pPr algn="ctr" rtl="0">
              <a:defRPr/>
            </a:pPr>
            <a:endParaRPr lang="it-IT" sz="1197" b="0" i="0" u="none" strike="noStrike" baseline="0">
              <a:solidFill>
                <a:prstClr val="black">
                  <a:lumMod val="65000"/>
                  <a:lumOff val="35000"/>
                </a:prstClr>
              </a:solidFill>
              <a:latin typeface="Century Gothic" panose="020B0502020202020204"/>
            </a:endParaRPr>
          </a:p>
        </cx:txPr>
      </cx:axis>
      <cx:axis id="1">
        <cx:valScaling/>
        <cx:title>
          <cx:tx>
            <cx:txData>
              <cx:v>Valore resistenza</cx:v>
            </cx:txData>
          </cx:tx>
          <cx:txPr>
            <a:bodyPr spcFirstLastPara="1" vertOverflow="ellipsis" horzOverflow="overflow" wrap="square" lIns="0" tIns="0" rIns="0" bIns="0" anchor="ctr" anchorCtr="1"/>
            <a:lstStyle/>
            <a:p>
              <a:pPr algn="ctr" rtl="0">
                <a:defRPr/>
              </a:pPr>
              <a:r>
                <a:rPr lang="it-IT" sz="1600" b="1" i="0" u="none" strike="noStrike" baseline="0" dirty="0">
                  <a:solidFill>
                    <a:prstClr val="black">
                      <a:lumMod val="65000"/>
                      <a:lumOff val="35000"/>
                    </a:prstClr>
                  </a:solidFill>
                  <a:latin typeface="Century Gothic" panose="020B0502020202020204"/>
                </a:rPr>
                <a:t>Valore resistenza</a:t>
              </a:r>
            </a:p>
          </cx:txPr>
        </cx:title>
        <cx:majorGridlines/>
        <cx:tickLabels/>
      </cx:axis>
    </cx:plotArea>
  </cx:chart>
</cx:chartSpace>
</file>

<file path=ppt/charts/chartEx4.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Foglio1!$F$6:$F$14</cx:f>
        <cx:lvl ptCount="9">
          <cx:pt idx="0">6/10</cx:pt>
          <cx:pt idx="1">11/13</cx:pt>
          <cx:pt idx="2">14/18</cx:pt>
          <cx:pt idx="3">19/30</cx:pt>
          <cx:pt idx="4">31/40</cx:pt>
          <cx:pt idx="5">41/50</cx:pt>
          <cx:pt idx="6">51/60</cx:pt>
          <cx:pt idx="7">61/70</cx:pt>
          <cx:pt idx="8">71/80</cx:pt>
        </cx:lvl>
      </cx:strDim>
      <cx:numDim type="val">
        <cx:f>Foglio1!$G$6:$G$14</cx:f>
        <cx:lvl ptCount="9" formatCode="Standard">
          <cx:pt idx="0">5</cx:pt>
          <cx:pt idx="1">4</cx:pt>
          <cx:pt idx="2">4</cx:pt>
          <cx:pt idx="3">3</cx:pt>
          <cx:pt idx="4">2.5</cx:pt>
          <cx:pt idx="5">2</cx:pt>
          <cx:pt idx="6">2</cx:pt>
          <cx:pt idx="7">1.5</cx:pt>
          <cx:pt idx="8">1</cx:pt>
        </cx:lvl>
      </cx:numDim>
    </cx:data>
  </cx:chartData>
  <cx:chart>
    <cx:title pos="t" align="ctr" overlay="0">
      <cx:tx>
        <cx:txData>
          <cx:v>Mobilità articolare</cx:v>
        </cx:txData>
      </cx:tx>
      <cx:txPr>
        <a:bodyPr spcFirstLastPara="1" vertOverflow="ellipsis" horzOverflow="overflow" wrap="square" lIns="0" tIns="0" rIns="0" bIns="0" anchor="ctr" anchorCtr="1"/>
        <a:lstStyle/>
        <a:p>
          <a:pPr algn="ctr" rtl="0">
            <a:defRPr/>
          </a:pPr>
          <a:r>
            <a:rPr lang="it-IT" sz="1862" b="0" i="0" u="none" strike="noStrike" baseline="0" dirty="0">
              <a:solidFill>
                <a:prstClr val="black">
                  <a:lumMod val="65000"/>
                  <a:lumOff val="35000"/>
                </a:prstClr>
              </a:solidFill>
              <a:latin typeface="Century Gothic" panose="020B0502020202020204"/>
            </a:rPr>
            <a:t>Mobilità articolare</a:t>
          </a:r>
        </a:p>
      </cx:txPr>
    </cx:title>
    <cx:plotArea>
      <cx:plotAreaRegion>
        <cx:series layoutId="clusteredColumn" uniqueId="{9EA8243F-5CEC-4492-9F35-A2B5BD3E9B5D}">
          <cx:dataId val="0"/>
          <cx:layoutPr>
            <cx:aggregation/>
          </cx:layoutPr>
        </cx:series>
      </cx:plotAreaRegion>
      <cx:axis id="0">
        <cx:catScaling gapWidth="0"/>
        <cx:title>
          <cx:tx>
            <cx:txData>
              <cx:v>Fascia età</cx:v>
            </cx:txData>
          </cx:tx>
          <cx:txPr>
            <a:bodyPr spcFirstLastPara="1" vertOverflow="ellipsis" horzOverflow="overflow" wrap="square" lIns="0" tIns="0" rIns="0" bIns="0" anchor="ctr" anchorCtr="1"/>
            <a:lstStyle/>
            <a:p>
              <a:pPr algn="ctr" rtl="0">
                <a:defRPr/>
              </a:pPr>
              <a:r>
                <a:rPr lang="it-IT" sz="1600" b="1" i="0" u="none" strike="noStrike" baseline="0" dirty="0">
                  <a:solidFill>
                    <a:prstClr val="black">
                      <a:lumMod val="65000"/>
                      <a:lumOff val="35000"/>
                    </a:prstClr>
                  </a:solidFill>
                  <a:latin typeface="Century Gothic" panose="020B0502020202020204"/>
                </a:rPr>
                <a:t>Fascia età</a:t>
              </a:r>
            </a:p>
          </cx:txPr>
        </cx:title>
        <cx:tickLabels/>
        <cx:txPr>
          <a:bodyPr spcFirstLastPara="1" vertOverflow="ellipsis" horzOverflow="overflow" wrap="square" lIns="0" tIns="0" rIns="0" bIns="0" anchor="ctr" anchorCtr="1"/>
          <a:lstStyle/>
          <a:p>
            <a:pPr algn="ctr" rtl="0">
              <a:defRPr/>
            </a:pPr>
            <a:endParaRPr lang="it-IT" sz="1197" b="0" i="0" u="none" strike="noStrike" baseline="0">
              <a:solidFill>
                <a:prstClr val="black">
                  <a:lumMod val="65000"/>
                  <a:lumOff val="35000"/>
                </a:prstClr>
              </a:solidFill>
              <a:latin typeface="Century Gothic" panose="020B0502020202020204"/>
            </a:endParaRPr>
          </a:p>
        </cx:txPr>
      </cx:axis>
      <cx:axis id="1">
        <cx:valScaling/>
        <cx:title>
          <cx:tx>
            <cx:txData>
              <cx:v>Valore mobilità articolare</cx:v>
            </cx:txData>
          </cx:tx>
          <cx:txPr>
            <a:bodyPr spcFirstLastPara="1" vertOverflow="ellipsis" horzOverflow="overflow" wrap="square" lIns="0" tIns="0" rIns="0" bIns="0" anchor="ctr" anchorCtr="1"/>
            <a:lstStyle/>
            <a:p>
              <a:pPr algn="ctr" rtl="0">
                <a:defRPr/>
              </a:pPr>
              <a:r>
                <a:rPr lang="it-IT" sz="1600" b="1" i="0" u="none" strike="noStrike" baseline="0" dirty="0">
                  <a:solidFill>
                    <a:prstClr val="black">
                      <a:lumMod val="65000"/>
                      <a:lumOff val="35000"/>
                    </a:prstClr>
                  </a:solidFill>
                  <a:latin typeface="Century Gothic" panose="020B0502020202020204"/>
                </a:rPr>
                <a:t>Valore mobilità articolare</a:t>
              </a:r>
            </a:p>
          </cx:txPr>
        </cx:title>
        <cx:majorGridlines/>
        <cx:tickLabels/>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47A751-3A98-4459-AB3E-737A6C607FAC}" type="datetimeFigureOut">
              <a:rPr lang="it-IT" smtClean="0"/>
              <a:pPr/>
              <a:t>16/03/2020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3C58F1-32BE-4184-AA91-287FEB22E803}" type="slidenum">
              <a:rPr lang="it-IT" smtClean="0"/>
              <a:pPr/>
              <a:t>‹N›</a:t>
            </a:fld>
            <a:endParaRPr lang="it-IT"/>
          </a:p>
        </p:txBody>
      </p:sp>
    </p:spTree>
    <p:extLst>
      <p:ext uri="{BB962C8B-B14F-4D97-AF65-F5344CB8AC3E}">
        <p14:creationId xmlns:p14="http://schemas.microsoft.com/office/powerpoint/2010/main" val="1789990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7FFD7F7-D989-4CA0-8778-2E27A43A1DCE}" type="datetimeFigureOut">
              <a:rPr lang="it-IT" smtClean="0"/>
              <a:pPr/>
              <a:t>16/03/2020</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52E3677-C83D-4971-87E2-A53200A96D7F}" type="slidenum">
              <a:rPr lang="it-IT" smtClean="0"/>
              <a:pPr/>
              <a:t>‹N›</a:t>
            </a:fld>
            <a:endParaRPr lang="it-IT"/>
          </a:p>
        </p:txBody>
      </p:sp>
    </p:spTree>
    <p:extLst>
      <p:ext uri="{BB962C8B-B14F-4D97-AF65-F5344CB8AC3E}">
        <p14:creationId xmlns:p14="http://schemas.microsoft.com/office/powerpoint/2010/main" val="863427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77FFD7F7-D989-4CA0-8778-2E27A43A1DCE}" type="datetimeFigureOut">
              <a:rPr lang="it-IT" smtClean="0"/>
              <a:pPr/>
              <a:t>16/03/2020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2E3677-C83D-4971-87E2-A53200A96D7F}" type="slidenum">
              <a:rPr lang="it-IT" smtClean="0"/>
              <a:pPr/>
              <a:t>‹N›</a:t>
            </a:fld>
            <a:endParaRPr lang="it-IT"/>
          </a:p>
        </p:txBody>
      </p:sp>
    </p:spTree>
    <p:extLst>
      <p:ext uri="{BB962C8B-B14F-4D97-AF65-F5344CB8AC3E}">
        <p14:creationId xmlns:p14="http://schemas.microsoft.com/office/powerpoint/2010/main" val="1519727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77FFD7F7-D989-4CA0-8778-2E27A43A1DCE}" type="datetimeFigureOut">
              <a:rPr lang="it-IT" smtClean="0"/>
              <a:pPr/>
              <a:t>16/03/2020</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2E3677-C83D-4971-87E2-A53200A96D7F}" type="slidenum">
              <a:rPr lang="it-IT" smtClean="0"/>
              <a:pPr/>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27242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77FFD7F7-D989-4CA0-8778-2E27A43A1DCE}" type="datetimeFigureOut">
              <a:rPr lang="it-IT" smtClean="0"/>
              <a:pPr/>
              <a:t>16/03/2020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2E3677-C83D-4971-87E2-A53200A96D7F}" type="slidenum">
              <a:rPr lang="it-IT" smtClean="0"/>
              <a:pPr/>
              <a:t>‹N›</a:t>
            </a:fld>
            <a:endParaRPr lang="it-IT"/>
          </a:p>
        </p:txBody>
      </p:sp>
    </p:spTree>
    <p:extLst>
      <p:ext uri="{BB962C8B-B14F-4D97-AF65-F5344CB8AC3E}">
        <p14:creationId xmlns:p14="http://schemas.microsoft.com/office/powerpoint/2010/main" val="1452255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77FFD7F7-D989-4CA0-8778-2E27A43A1DCE}" type="datetimeFigureOut">
              <a:rPr lang="it-IT" smtClean="0"/>
              <a:pPr/>
              <a:t>16/03/2020</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2E3677-C83D-4971-87E2-A53200A96D7F}" type="slidenum">
              <a:rPr lang="it-IT" smtClean="0"/>
              <a:pPr/>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05545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77FFD7F7-D989-4CA0-8778-2E27A43A1DCE}" type="datetimeFigureOut">
              <a:rPr lang="it-IT" smtClean="0"/>
              <a:pPr/>
              <a:t>16/03/2020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2E3677-C83D-4971-87E2-A53200A96D7F}" type="slidenum">
              <a:rPr lang="it-IT" smtClean="0"/>
              <a:pPr/>
              <a:t>‹N›</a:t>
            </a:fld>
            <a:endParaRPr lang="it-IT"/>
          </a:p>
        </p:txBody>
      </p:sp>
    </p:spTree>
    <p:extLst>
      <p:ext uri="{BB962C8B-B14F-4D97-AF65-F5344CB8AC3E}">
        <p14:creationId xmlns:p14="http://schemas.microsoft.com/office/powerpoint/2010/main" val="28488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7FFD7F7-D989-4CA0-8778-2E27A43A1DCE}" type="datetimeFigureOut">
              <a:rPr lang="it-IT" smtClean="0"/>
              <a:pPr/>
              <a:t>16/03/2020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2E3677-C83D-4971-87E2-A53200A96D7F}" type="slidenum">
              <a:rPr lang="it-IT" smtClean="0"/>
              <a:pPr/>
              <a:t>‹N›</a:t>
            </a:fld>
            <a:endParaRPr lang="it-IT"/>
          </a:p>
        </p:txBody>
      </p:sp>
    </p:spTree>
    <p:extLst>
      <p:ext uri="{BB962C8B-B14F-4D97-AF65-F5344CB8AC3E}">
        <p14:creationId xmlns:p14="http://schemas.microsoft.com/office/powerpoint/2010/main" val="401128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7FFD7F7-D989-4CA0-8778-2E27A43A1DCE}" type="datetimeFigureOut">
              <a:rPr lang="it-IT" smtClean="0"/>
              <a:pPr/>
              <a:t>16/03/2020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2E3677-C83D-4971-87E2-A53200A96D7F}" type="slidenum">
              <a:rPr lang="it-IT" smtClean="0"/>
              <a:pPr/>
              <a:t>‹N›</a:t>
            </a:fld>
            <a:endParaRPr lang="it-IT"/>
          </a:p>
        </p:txBody>
      </p:sp>
    </p:spTree>
    <p:extLst>
      <p:ext uri="{BB962C8B-B14F-4D97-AF65-F5344CB8AC3E}">
        <p14:creationId xmlns:p14="http://schemas.microsoft.com/office/powerpoint/2010/main" val="1553209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7FFD7F7-D989-4CA0-8778-2E27A43A1DCE}" type="datetimeFigureOut">
              <a:rPr lang="it-IT" smtClean="0"/>
              <a:pPr/>
              <a:t>16/03/2020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2E3677-C83D-4971-87E2-A53200A96D7F}" type="slidenum">
              <a:rPr lang="it-IT" smtClean="0"/>
              <a:pPr/>
              <a:t>‹N›</a:t>
            </a:fld>
            <a:endParaRPr lang="it-IT"/>
          </a:p>
        </p:txBody>
      </p:sp>
    </p:spTree>
    <p:extLst>
      <p:ext uri="{BB962C8B-B14F-4D97-AF65-F5344CB8AC3E}">
        <p14:creationId xmlns:p14="http://schemas.microsoft.com/office/powerpoint/2010/main" val="2397839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77FFD7F7-D989-4CA0-8778-2E27A43A1DCE}" type="datetimeFigureOut">
              <a:rPr lang="it-IT" smtClean="0"/>
              <a:pPr/>
              <a:t>16/03/2020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2E3677-C83D-4971-87E2-A53200A96D7F}" type="slidenum">
              <a:rPr lang="it-IT" smtClean="0"/>
              <a:pPr/>
              <a:t>‹N›</a:t>
            </a:fld>
            <a:endParaRPr lang="it-IT"/>
          </a:p>
        </p:txBody>
      </p:sp>
    </p:spTree>
    <p:extLst>
      <p:ext uri="{BB962C8B-B14F-4D97-AF65-F5344CB8AC3E}">
        <p14:creationId xmlns:p14="http://schemas.microsoft.com/office/powerpoint/2010/main" val="2834449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7FFD7F7-D989-4CA0-8778-2E27A43A1DCE}" type="datetimeFigureOut">
              <a:rPr lang="it-IT" smtClean="0"/>
              <a:pPr/>
              <a:t>16/03/2020</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52E3677-C83D-4971-87E2-A53200A96D7F}" type="slidenum">
              <a:rPr lang="it-IT" smtClean="0"/>
              <a:pPr/>
              <a:t>‹N›</a:t>
            </a:fld>
            <a:endParaRPr lang="it-IT"/>
          </a:p>
        </p:txBody>
      </p:sp>
    </p:spTree>
    <p:extLst>
      <p:ext uri="{BB962C8B-B14F-4D97-AF65-F5344CB8AC3E}">
        <p14:creationId xmlns:p14="http://schemas.microsoft.com/office/powerpoint/2010/main" val="3925799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7FFD7F7-D989-4CA0-8778-2E27A43A1DCE}" type="datetimeFigureOut">
              <a:rPr lang="it-IT" smtClean="0"/>
              <a:pPr/>
              <a:t>16/03/2020</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52E3677-C83D-4971-87E2-A53200A96D7F}" type="slidenum">
              <a:rPr lang="it-IT" smtClean="0"/>
              <a:pPr/>
              <a:t>‹N›</a:t>
            </a:fld>
            <a:endParaRPr lang="it-IT"/>
          </a:p>
        </p:txBody>
      </p:sp>
    </p:spTree>
    <p:extLst>
      <p:ext uri="{BB962C8B-B14F-4D97-AF65-F5344CB8AC3E}">
        <p14:creationId xmlns:p14="http://schemas.microsoft.com/office/powerpoint/2010/main" val="4002288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7FFD7F7-D989-4CA0-8778-2E27A43A1DCE}" type="datetimeFigureOut">
              <a:rPr lang="it-IT" smtClean="0"/>
              <a:pPr/>
              <a:t>16/03/2020</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52E3677-C83D-4971-87E2-A53200A96D7F}" type="slidenum">
              <a:rPr lang="it-IT" smtClean="0"/>
              <a:pPr/>
              <a:t>‹N›</a:t>
            </a:fld>
            <a:endParaRPr lang="it-IT"/>
          </a:p>
        </p:txBody>
      </p:sp>
    </p:spTree>
    <p:extLst>
      <p:ext uri="{BB962C8B-B14F-4D97-AF65-F5344CB8AC3E}">
        <p14:creationId xmlns:p14="http://schemas.microsoft.com/office/powerpoint/2010/main" val="1725140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FD7F7-D989-4CA0-8778-2E27A43A1DCE}" type="datetimeFigureOut">
              <a:rPr lang="it-IT" smtClean="0"/>
              <a:pPr/>
              <a:t>16/03/2020</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52E3677-C83D-4971-87E2-A53200A96D7F}" type="slidenum">
              <a:rPr lang="it-IT" smtClean="0"/>
              <a:pPr/>
              <a:t>‹N›</a:t>
            </a:fld>
            <a:endParaRPr lang="it-IT"/>
          </a:p>
        </p:txBody>
      </p:sp>
    </p:spTree>
    <p:extLst>
      <p:ext uri="{BB962C8B-B14F-4D97-AF65-F5344CB8AC3E}">
        <p14:creationId xmlns:p14="http://schemas.microsoft.com/office/powerpoint/2010/main" val="134950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7FFD7F7-D989-4CA0-8778-2E27A43A1DCE}" type="datetimeFigureOut">
              <a:rPr lang="it-IT" smtClean="0"/>
              <a:pPr/>
              <a:t>16/03/2020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52E3677-C83D-4971-87E2-A53200A96D7F}" type="slidenum">
              <a:rPr lang="it-IT" smtClean="0"/>
              <a:pPr/>
              <a:t>‹N›</a:t>
            </a:fld>
            <a:endParaRPr lang="it-IT"/>
          </a:p>
        </p:txBody>
      </p:sp>
    </p:spTree>
    <p:extLst>
      <p:ext uri="{BB962C8B-B14F-4D97-AF65-F5344CB8AC3E}">
        <p14:creationId xmlns:p14="http://schemas.microsoft.com/office/powerpoint/2010/main" val="1585074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7FFD7F7-D989-4CA0-8778-2E27A43A1DCE}" type="datetimeFigureOut">
              <a:rPr lang="it-IT" smtClean="0"/>
              <a:pPr/>
              <a:t>16/03/2020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2E3677-C83D-4971-87E2-A53200A96D7F}" type="slidenum">
              <a:rPr lang="it-IT" smtClean="0"/>
              <a:pPr/>
              <a:t>‹N›</a:t>
            </a:fld>
            <a:endParaRPr lang="it-IT"/>
          </a:p>
        </p:txBody>
      </p:sp>
    </p:spTree>
    <p:extLst>
      <p:ext uri="{BB962C8B-B14F-4D97-AF65-F5344CB8AC3E}">
        <p14:creationId xmlns:p14="http://schemas.microsoft.com/office/powerpoint/2010/main" val="824358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7FFD7F7-D989-4CA0-8778-2E27A43A1DCE}" type="datetimeFigureOut">
              <a:rPr lang="it-IT" smtClean="0"/>
              <a:pPr/>
              <a:t>16/03/2020</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52E3677-C83D-4971-87E2-A53200A96D7F}" type="slidenum">
              <a:rPr lang="it-IT" smtClean="0"/>
              <a:pPr/>
              <a:t>‹N›</a:t>
            </a:fld>
            <a:endParaRPr lang="it-IT"/>
          </a:p>
        </p:txBody>
      </p:sp>
    </p:spTree>
    <p:extLst>
      <p:ext uri="{BB962C8B-B14F-4D97-AF65-F5344CB8AC3E}">
        <p14:creationId xmlns:p14="http://schemas.microsoft.com/office/powerpoint/2010/main" val="137675931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4/relationships/chartEx" Target="../charts/chartEx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microsoft.com/office/2014/relationships/chartEx" Target="../charts/chartEx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microsoft.com/office/2014/relationships/chartEx" Target="../charts/chartEx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microsoft.com/office/2014/relationships/chartEx" Target="../charts/chartEx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 xmlns:a16="http://schemas.microsoft.com/office/drawing/2014/main" id="{65267B91-75D6-4386-9CCC-0DF8C0999540}"/>
              </a:ext>
            </a:extLst>
          </p:cNvPr>
          <p:cNvSpPr txBox="1"/>
          <p:nvPr/>
        </p:nvSpPr>
        <p:spPr>
          <a:xfrm>
            <a:off x="3707842" y="1942451"/>
            <a:ext cx="7386959" cy="1569660"/>
          </a:xfrm>
          <a:prstGeom prst="rect">
            <a:avLst/>
          </a:prstGeom>
          <a:noFill/>
        </p:spPr>
        <p:txBody>
          <a:bodyPr wrap="none" rtlCol="0">
            <a:spAutoFit/>
          </a:bodyPr>
          <a:lstStyle/>
          <a:p>
            <a:r>
              <a:rPr lang="it-IT" sz="4800" b="1" dirty="0" smtClean="0"/>
              <a:t>Teoria dell’allenamento </a:t>
            </a:r>
          </a:p>
          <a:p>
            <a:r>
              <a:rPr lang="it-IT" sz="4800" b="1" smtClean="0"/>
              <a:t>Giovanile</a:t>
            </a:r>
            <a:endParaRPr lang="it-IT" sz="4800" b="1" dirty="0" smtClean="0"/>
          </a:p>
        </p:txBody>
      </p:sp>
      <p:sp>
        <p:nvSpPr>
          <p:cNvPr id="5" name="CasellaDiTesto 4">
            <a:extLst>
              <a:ext uri="{FF2B5EF4-FFF2-40B4-BE49-F238E27FC236}">
                <a16:creationId xmlns="" xmlns:a16="http://schemas.microsoft.com/office/drawing/2014/main" id="{5F5D5806-E00C-4B10-AB6F-DC344F7067C7}"/>
              </a:ext>
            </a:extLst>
          </p:cNvPr>
          <p:cNvSpPr txBox="1"/>
          <p:nvPr/>
        </p:nvSpPr>
        <p:spPr>
          <a:xfrm>
            <a:off x="5039584" y="4015407"/>
            <a:ext cx="3195105" cy="1200329"/>
          </a:xfrm>
          <a:prstGeom prst="rect">
            <a:avLst/>
          </a:prstGeom>
          <a:noFill/>
        </p:spPr>
        <p:txBody>
          <a:bodyPr wrap="none" rtlCol="0">
            <a:spAutoFit/>
          </a:bodyPr>
          <a:lstStyle/>
          <a:p>
            <a:r>
              <a:rPr lang="it-IT" sz="2400" b="1" dirty="0" smtClean="0"/>
              <a:t>16</a:t>
            </a:r>
            <a:r>
              <a:rPr lang="it-IT" sz="2400" b="1" dirty="0"/>
              <a:t> </a:t>
            </a:r>
            <a:r>
              <a:rPr lang="it-IT" sz="2400" b="1" dirty="0" smtClean="0"/>
              <a:t>Marzo 2020 </a:t>
            </a:r>
            <a:endParaRPr lang="it-IT" sz="2400" b="1" dirty="0"/>
          </a:p>
          <a:p>
            <a:endParaRPr lang="it-IT" sz="2400" b="1" dirty="0"/>
          </a:p>
          <a:p>
            <a:r>
              <a:rPr lang="it-IT" sz="2400" b="1" i="1" dirty="0"/>
              <a:t>Prof. Bernardi Mauro</a:t>
            </a:r>
          </a:p>
        </p:txBody>
      </p:sp>
    </p:spTree>
    <p:extLst>
      <p:ext uri="{BB962C8B-B14F-4D97-AF65-F5344CB8AC3E}">
        <p14:creationId xmlns:p14="http://schemas.microsoft.com/office/powerpoint/2010/main" val="960750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Capacità condizionali</a:t>
            </a:r>
            <a:endParaRPr lang="it-IT" dirty="0"/>
          </a:p>
        </p:txBody>
      </p:sp>
      <p:sp>
        <p:nvSpPr>
          <p:cNvPr id="3" name="Segnaposto contenuto 2"/>
          <p:cNvSpPr>
            <a:spLocks noGrp="1"/>
          </p:cNvSpPr>
          <p:nvPr>
            <p:ph idx="1"/>
          </p:nvPr>
        </p:nvSpPr>
        <p:spPr>
          <a:xfrm>
            <a:off x="2589212" y="1531345"/>
            <a:ext cx="8915400" cy="4379877"/>
          </a:xfrm>
        </p:spPr>
        <p:txBody>
          <a:bodyPr>
            <a:normAutofit fontScale="92500" lnSpcReduction="20000"/>
          </a:bodyPr>
          <a:lstStyle/>
          <a:p>
            <a:r>
              <a:rPr lang="it-IT" sz="2800" dirty="0" smtClean="0"/>
              <a:t>Forza: s’intende la capacità dell’apparato neuromuscolare di </a:t>
            </a:r>
            <a:r>
              <a:rPr lang="it-IT" sz="2800" b="1" dirty="0" smtClean="0"/>
              <a:t>vincere</a:t>
            </a:r>
            <a:r>
              <a:rPr lang="it-IT" sz="2800" dirty="0" smtClean="0"/>
              <a:t> o contrapporsi a un carico esterno con un impegno muscolare</a:t>
            </a:r>
            <a:r>
              <a:rPr lang="it-IT" sz="2800" b="1" dirty="0" smtClean="0"/>
              <a:t>;</a:t>
            </a:r>
            <a:r>
              <a:rPr lang="it-IT" sz="2800" dirty="0" smtClean="0"/>
              <a:t> tipologia massima, veloce, resistente</a:t>
            </a:r>
            <a:r>
              <a:rPr lang="it-IT" sz="2800" b="1" dirty="0" smtClean="0"/>
              <a:t> </a:t>
            </a:r>
            <a:endParaRPr lang="it-IT" sz="2800" dirty="0" smtClean="0"/>
          </a:p>
          <a:p>
            <a:r>
              <a:rPr lang="it-IT" sz="2800" dirty="0" smtClean="0"/>
              <a:t> Velocità: compiere uno </a:t>
            </a:r>
            <a:r>
              <a:rPr lang="it-IT" sz="2800" b="1" dirty="0" smtClean="0"/>
              <a:t>spostamento</a:t>
            </a:r>
            <a:r>
              <a:rPr lang="it-IT" sz="2800" dirty="0" smtClean="0"/>
              <a:t> dell’intero corpo  nel minor tempo possibile; la rapidità,invece,muovere una parte del corpo; movimenti ciclici e aciclici</a:t>
            </a:r>
          </a:p>
          <a:p>
            <a:r>
              <a:rPr lang="it-IT" sz="2800" dirty="0" smtClean="0"/>
              <a:t>Resistenza: capacità di </a:t>
            </a:r>
            <a:r>
              <a:rPr lang="it-IT" sz="2800" b="1" dirty="0" smtClean="0"/>
              <a:t>protrarre</a:t>
            </a:r>
            <a:r>
              <a:rPr lang="it-IT" sz="2800" dirty="0" smtClean="0"/>
              <a:t> l’attività nel tempo senza diminuzione di intensità (generale, locale, specifica)</a:t>
            </a:r>
          </a:p>
          <a:p>
            <a:r>
              <a:rPr lang="it-IT" sz="2800" dirty="0" smtClean="0"/>
              <a:t>Necessità di sub-strato energetico</a:t>
            </a:r>
          </a:p>
          <a:p>
            <a:pPr>
              <a:buNone/>
            </a:pPr>
            <a:endParaRPr lang="it-IT" sz="2800" dirty="0"/>
          </a:p>
        </p:txBody>
      </p:sp>
    </p:spTree>
    <p:extLst>
      <p:ext uri="{BB962C8B-B14F-4D97-AF65-F5344CB8AC3E}">
        <p14:creationId xmlns:p14="http://schemas.microsoft.com/office/powerpoint/2010/main" val="467694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Mobilità articolare</a:t>
            </a:r>
            <a:endParaRPr lang="it-IT" dirty="0"/>
          </a:p>
        </p:txBody>
      </p:sp>
      <p:sp>
        <p:nvSpPr>
          <p:cNvPr id="3" name="Segnaposto contenuto 2"/>
          <p:cNvSpPr>
            <a:spLocks noGrp="1"/>
          </p:cNvSpPr>
          <p:nvPr>
            <p:ph idx="1"/>
          </p:nvPr>
        </p:nvSpPr>
        <p:spPr/>
        <p:txBody>
          <a:bodyPr/>
          <a:lstStyle/>
          <a:p>
            <a:r>
              <a:rPr lang="it-IT" dirty="0" smtClean="0"/>
              <a:t>Capacità di eseguire un movimento nel modo più ampio possibile rispettando l’escursione massima fisiologica composta da:</a:t>
            </a:r>
          </a:p>
          <a:p>
            <a:r>
              <a:rPr lang="it-IT" dirty="0" err="1" smtClean="0"/>
              <a:t>Articolarità</a:t>
            </a:r>
            <a:r>
              <a:rPr lang="it-IT" dirty="0" smtClean="0"/>
              <a:t> (efficienza delle articolazioni)</a:t>
            </a:r>
          </a:p>
          <a:p>
            <a:r>
              <a:rPr lang="it-IT" dirty="0" smtClean="0"/>
              <a:t>Estensibilità (allungamento dei tessuti molli muscoli, tendini, guaine muscolari) </a:t>
            </a:r>
          </a:p>
          <a:p>
            <a:r>
              <a:rPr lang="it-IT" dirty="0" smtClean="0"/>
              <a:t>Tecniche:  dinamica attiva e passiva; </a:t>
            </a:r>
          </a:p>
          <a:p>
            <a:r>
              <a:rPr lang="it-IT" dirty="0" smtClean="0"/>
              <a:t>                    Stretching analitico</a:t>
            </a:r>
          </a:p>
          <a:p>
            <a:r>
              <a:rPr lang="it-IT" dirty="0" smtClean="0"/>
              <a:t>Stretching globale de-compensato</a:t>
            </a:r>
          </a:p>
          <a:p>
            <a:r>
              <a:rPr lang="it-IT" dirty="0" err="1" smtClean="0"/>
              <a:t>P.N.F</a:t>
            </a:r>
            <a:r>
              <a:rPr lang="it-IT" dirty="0" smtClean="0"/>
              <a:t>  (</a:t>
            </a:r>
            <a:r>
              <a:rPr lang="it-IT" i="1" dirty="0" err="1" smtClean="0"/>
              <a:t>Proprioceptive</a:t>
            </a:r>
            <a:r>
              <a:rPr lang="it-IT" i="1" dirty="0" smtClean="0"/>
              <a:t>  </a:t>
            </a:r>
            <a:r>
              <a:rPr lang="it-IT" i="1" dirty="0" err="1" smtClean="0"/>
              <a:t>Neuromuscolar</a:t>
            </a:r>
            <a:r>
              <a:rPr lang="it-IT" i="1" dirty="0" smtClean="0"/>
              <a:t>  </a:t>
            </a:r>
            <a:r>
              <a:rPr lang="it-IT" i="1" dirty="0" err="1" smtClean="0"/>
              <a:t>Facilitation</a:t>
            </a:r>
            <a:r>
              <a:rPr lang="it-IT" i="1" dirty="0" smtClean="0"/>
              <a:t>)</a:t>
            </a:r>
            <a:endParaRPr lang="it-IT" dirty="0"/>
          </a:p>
        </p:txBody>
      </p:sp>
    </p:spTree>
    <p:extLst>
      <p:ext uri="{BB962C8B-B14F-4D97-AF65-F5344CB8AC3E}">
        <p14:creationId xmlns:p14="http://schemas.microsoft.com/office/powerpoint/2010/main" val="954569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 xmlns:a16="http://schemas.microsoft.com/office/drawing/2014/main" id="{D8D2E21F-0496-45C4-B407-1D7544A6768D}"/>
              </a:ext>
            </a:extLst>
          </p:cNvPr>
          <p:cNvSpPr txBox="1"/>
          <p:nvPr/>
        </p:nvSpPr>
        <p:spPr>
          <a:xfrm>
            <a:off x="2055097" y="662609"/>
            <a:ext cx="4339650" cy="523220"/>
          </a:xfrm>
          <a:prstGeom prst="rect">
            <a:avLst/>
          </a:prstGeom>
          <a:noFill/>
        </p:spPr>
        <p:txBody>
          <a:bodyPr wrap="none" rtlCol="0">
            <a:spAutoFit/>
          </a:bodyPr>
          <a:lstStyle/>
          <a:p>
            <a:pPr algn="ctr"/>
            <a:r>
              <a:rPr lang="it-IT" sz="2800" b="1" dirty="0" smtClean="0"/>
              <a:t>SUPERCOMPENSAZIONE:</a:t>
            </a:r>
            <a:endParaRPr lang="it-IT" sz="2800" b="1" dirty="0"/>
          </a:p>
        </p:txBody>
      </p:sp>
      <p:sp>
        <p:nvSpPr>
          <p:cNvPr id="5" name="CasellaDiTesto 4">
            <a:extLst>
              <a:ext uri="{FF2B5EF4-FFF2-40B4-BE49-F238E27FC236}">
                <a16:creationId xmlns="" xmlns:a16="http://schemas.microsoft.com/office/drawing/2014/main" id="{25DEF60F-1444-4CBF-B12F-7D2C20A0BF90}"/>
              </a:ext>
            </a:extLst>
          </p:cNvPr>
          <p:cNvSpPr txBox="1"/>
          <p:nvPr/>
        </p:nvSpPr>
        <p:spPr>
          <a:xfrm>
            <a:off x="2405270" y="1544831"/>
            <a:ext cx="5367130" cy="2246769"/>
          </a:xfrm>
          <a:prstGeom prst="rect">
            <a:avLst/>
          </a:prstGeom>
          <a:noFill/>
        </p:spPr>
        <p:txBody>
          <a:bodyPr wrap="square" rtlCol="0">
            <a:spAutoFit/>
          </a:bodyPr>
          <a:lstStyle/>
          <a:p>
            <a:r>
              <a:rPr lang="it-IT" sz="2800" dirty="0" smtClean="0"/>
              <a:t>Determina quando proporre un nuovo stimolo allenante:</a:t>
            </a:r>
          </a:p>
          <a:p>
            <a:r>
              <a:rPr lang="it-IT" sz="2800" dirty="0" smtClean="0"/>
              <a:t>Stato </a:t>
            </a:r>
            <a:r>
              <a:rPr lang="it-IT" sz="2800" dirty="0"/>
              <a:t>d</a:t>
            </a:r>
            <a:r>
              <a:rPr lang="it-IT" sz="2800" dirty="0" smtClean="0"/>
              <a:t>i forma</a:t>
            </a:r>
          </a:p>
          <a:p>
            <a:r>
              <a:rPr lang="it-IT" sz="2800" dirty="0" smtClean="0"/>
              <a:t>Età</a:t>
            </a:r>
          </a:p>
          <a:p>
            <a:endParaRPr lang="it-IT" sz="2800" dirty="0"/>
          </a:p>
        </p:txBody>
      </p:sp>
      <p:sp>
        <p:nvSpPr>
          <p:cNvPr id="3" name="CasellaDiTesto 2">
            <a:extLst>
              <a:ext uri="{FF2B5EF4-FFF2-40B4-BE49-F238E27FC236}">
                <a16:creationId xmlns="" xmlns:a16="http://schemas.microsoft.com/office/drawing/2014/main" id="{DE6D3E9C-5C2E-4475-AABA-5A374698945D}"/>
              </a:ext>
            </a:extLst>
          </p:cNvPr>
          <p:cNvSpPr txBox="1"/>
          <p:nvPr/>
        </p:nvSpPr>
        <p:spPr>
          <a:xfrm>
            <a:off x="1358537" y="3492560"/>
            <a:ext cx="5146766" cy="2169825"/>
          </a:xfrm>
          <a:prstGeom prst="rect">
            <a:avLst/>
          </a:prstGeom>
          <a:noFill/>
        </p:spPr>
        <p:txBody>
          <a:bodyPr wrap="square" rtlCol="0">
            <a:spAutoFit/>
          </a:bodyPr>
          <a:lstStyle/>
          <a:p>
            <a:pPr marL="2171700" lvl="4" indent="-342900">
              <a:lnSpc>
                <a:spcPct val="150000"/>
              </a:lnSpc>
            </a:pPr>
            <a:endParaRPr lang="it-IT" dirty="0"/>
          </a:p>
          <a:p>
            <a:pPr marL="2171700" lvl="4" indent="-342900">
              <a:lnSpc>
                <a:spcPct val="150000"/>
              </a:lnSpc>
              <a:buFont typeface="+mj-lt"/>
              <a:buAutoNum type="alphaLcParenR"/>
            </a:pPr>
            <a:endParaRPr lang="it-IT" dirty="0"/>
          </a:p>
          <a:p>
            <a:pPr marL="342900" lvl="0" indent="-342900">
              <a:lnSpc>
                <a:spcPct val="150000"/>
              </a:lnSpc>
              <a:buFont typeface="+mj-lt"/>
              <a:buAutoNum type="alphaLcParenR"/>
            </a:pPr>
            <a:endParaRPr lang="it-IT" dirty="0"/>
          </a:p>
          <a:p>
            <a:pPr marL="342900" indent="-342900">
              <a:lnSpc>
                <a:spcPct val="150000"/>
              </a:lnSpc>
              <a:buFont typeface="+mj-lt"/>
              <a:buAutoNum type="alphaLcParenR"/>
            </a:pPr>
            <a:endParaRPr lang="it-IT" dirty="0"/>
          </a:p>
          <a:p>
            <a:pPr marL="342900" indent="-342900">
              <a:lnSpc>
                <a:spcPct val="150000"/>
              </a:lnSpc>
              <a:buFont typeface="+mj-lt"/>
              <a:buAutoNum type="alphaLcParenR"/>
            </a:pPr>
            <a:endParaRPr lang="it-IT" dirty="0"/>
          </a:p>
        </p:txBody>
      </p:sp>
      <p:pic>
        <p:nvPicPr>
          <p:cNvPr id="1026" name="Picture 2" descr="http://www.aipersonaltrainer.com/wp-content/uploads/supercompensazione.png">
            <a:extLst>
              <a:ext uri="{FF2B5EF4-FFF2-40B4-BE49-F238E27FC236}">
                <a16:creationId xmlns="" xmlns:a16="http://schemas.microsoft.com/office/drawing/2014/main" id="{34A608C5-E6A6-492B-B75C-CF945FEA897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89418" y="3492560"/>
            <a:ext cx="5960125" cy="2978180"/>
          </a:xfrm>
          <a:prstGeom prst="rect">
            <a:avLst/>
          </a:prstGeom>
          <a:noFill/>
          <a:extLst>
            <a:ext uri="{909E8E84-426E-40DD-AFC4-6F175D3DCCD1}">
              <a14:hiddenFill xmlns:a14="http://schemas.microsoft.com/office/drawing/2010/main">
                <a:solidFill>
                  <a:srgbClr val="FFFFFF"/>
                </a:solidFill>
              </a14:hiddenFill>
            </a:ext>
          </a:extLst>
        </p:spPr>
      </p:pic>
      <p:sp>
        <p:nvSpPr>
          <p:cNvPr id="6" name="CasellaDiTesto 5"/>
          <p:cNvSpPr txBox="1"/>
          <p:nvPr/>
        </p:nvSpPr>
        <p:spPr>
          <a:xfrm>
            <a:off x="9254169" y="1101686"/>
            <a:ext cx="1498294" cy="3693319"/>
          </a:xfrm>
          <a:prstGeom prst="rect">
            <a:avLst/>
          </a:prstGeom>
          <a:noFill/>
        </p:spPr>
        <p:txBody>
          <a:bodyPr wrap="square" rtlCol="0">
            <a:spAutoFit/>
          </a:bodyPr>
          <a:lstStyle/>
          <a:p>
            <a:r>
              <a:rPr lang="it-IT" b="1" dirty="0" smtClean="0"/>
              <a:t>O</a:t>
            </a:r>
          </a:p>
          <a:p>
            <a:r>
              <a:rPr lang="it-IT" b="1" dirty="0" smtClean="0"/>
              <a:t>V</a:t>
            </a:r>
          </a:p>
          <a:p>
            <a:r>
              <a:rPr lang="it-IT" b="1" dirty="0" smtClean="0"/>
              <a:t>E</a:t>
            </a:r>
          </a:p>
          <a:p>
            <a:r>
              <a:rPr lang="it-IT" b="1" dirty="0" smtClean="0"/>
              <a:t>R</a:t>
            </a:r>
          </a:p>
          <a:p>
            <a:r>
              <a:rPr lang="it-IT" b="1" dirty="0" smtClean="0"/>
              <a:t>T</a:t>
            </a:r>
          </a:p>
          <a:p>
            <a:r>
              <a:rPr lang="it-IT" b="1" dirty="0" smtClean="0"/>
              <a:t>R</a:t>
            </a:r>
          </a:p>
          <a:p>
            <a:r>
              <a:rPr lang="it-IT" b="1" dirty="0" smtClean="0"/>
              <a:t>A</a:t>
            </a:r>
          </a:p>
          <a:p>
            <a:r>
              <a:rPr lang="it-IT" b="1" dirty="0" smtClean="0"/>
              <a:t>I</a:t>
            </a:r>
          </a:p>
          <a:p>
            <a:r>
              <a:rPr lang="it-IT" b="1" dirty="0" smtClean="0"/>
              <a:t>N</a:t>
            </a:r>
          </a:p>
          <a:p>
            <a:r>
              <a:rPr lang="it-IT" b="1" dirty="0" smtClean="0"/>
              <a:t>N</a:t>
            </a:r>
          </a:p>
          <a:p>
            <a:r>
              <a:rPr lang="it-IT" b="1" dirty="0" smtClean="0"/>
              <a:t>I</a:t>
            </a:r>
          </a:p>
          <a:p>
            <a:r>
              <a:rPr lang="it-IT" b="1" dirty="0" smtClean="0"/>
              <a:t>N</a:t>
            </a:r>
          </a:p>
          <a:p>
            <a:r>
              <a:rPr lang="it-IT" b="1" dirty="0" smtClean="0"/>
              <a:t>g</a:t>
            </a:r>
            <a:endParaRPr lang="it-IT" b="1" dirty="0"/>
          </a:p>
        </p:txBody>
      </p:sp>
    </p:spTree>
    <p:extLst>
      <p:ext uri="{BB962C8B-B14F-4D97-AF65-F5344CB8AC3E}">
        <p14:creationId xmlns:p14="http://schemas.microsoft.com/office/powerpoint/2010/main" val="2749320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 xmlns:a16="http://schemas.microsoft.com/office/drawing/2014/main" id="{AC3E53FA-0401-418D-B11E-A4A17CDB8400}"/>
              </a:ext>
            </a:extLst>
          </p:cNvPr>
          <p:cNvSpPr txBox="1"/>
          <p:nvPr/>
        </p:nvSpPr>
        <p:spPr>
          <a:xfrm>
            <a:off x="2055097" y="662609"/>
            <a:ext cx="4863832" cy="523220"/>
          </a:xfrm>
          <a:prstGeom prst="rect">
            <a:avLst/>
          </a:prstGeom>
          <a:noFill/>
        </p:spPr>
        <p:txBody>
          <a:bodyPr wrap="none" rtlCol="0">
            <a:spAutoFit/>
          </a:bodyPr>
          <a:lstStyle/>
          <a:p>
            <a:r>
              <a:rPr lang="it-IT" sz="2800" b="1" dirty="0"/>
              <a:t>CAPACITÀ COORDINATIVE:</a:t>
            </a:r>
          </a:p>
        </p:txBody>
      </p:sp>
      <p:sp>
        <p:nvSpPr>
          <p:cNvPr id="5" name="CasellaDiTesto 4">
            <a:extLst>
              <a:ext uri="{FF2B5EF4-FFF2-40B4-BE49-F238E27FC236}">
                <a16:creationId xmlns="" xmlns:a16="http://schemas.microsoft.com/office/drawing/2014/main" id="{663E23B1-3D4D-43D5-AB50-FC70364E0896}"/>
              </a:ext>
            </a:extLst>
          </p:cNvPr>
          <p:cNvSpPr txBox="1"/>
          <p:nvPr/>
        </p:nvSpPr>
        <p:spPr>
          <a:xfrm>
            <a:off x="2302525" y="1421176"/>
            <a:ext cx="6471239" cy="5078313"/>
          </a:xfrm>
          <a:prstGeom prst="rect">
            <a:avLst/>
          </a:prstGeom>
          <a:noFill/>
        </p:spPr>
        <p:txBody>
          <a:bodyPr wrap="square" rtlCol="0">
            <a:spAutoFit/>
          </a:bodyPr>
          <a:lstStyle/>
          <a:p>
            <a:pPr marL="285750" indent="-285750">
              <a:lnSpc>
                <a:spcPct val="200000"/>
              </a:lnSpc>
              <a:buFont typeface="Wingdings" panose="05000000000000000000" pitchFamily="2" charset="2"/>
              <a:buChar char="ü"/>
            </a:pPr>
            <a:r>
              <a:rPr lang="it-IT" b="1" dirty="0" smtClean="0"/>
              <a:t>Capacità di organizzare, regolare e controllare il movimento:</a:t>
            </a:r>
          </a:p>
          <a:p>
            <a:pPr marL="285750" indent="-285750">
              <a:lnSpc>
                <a:spcPct val="200000"/>
              </a:lnSpc>
              <a:buFont typeface="Wingdings" panose="05000000000000000000" pitchFamily="2" charset="2"/>
              <a:buChar char="ü"/>
            </a:pPr>
            <a:r>
              <a:rPr lang="it-IT" b="1" dirty="0" smtClean="0"/>
              <a:t>1)Differenziazione dei movimenti</a:t>
            </a:r>
          </a:p>
          <a:p>
            <a:pPr marL="285750" indent="-285750">
              <a:lnSpc>
                <a:spcPct val="200000"/>
              </a:lnSpc>
              <a:buFont typeface="Wingdings" panose="05000000000000000000" pitchFamily="2" charset="2"/>
              <a:buChar char="ü"/>
            </a:pPr>
            <a:r>
              <a:rPr lang="it-IT" b="1" dirty="0" smtClean="0"/>
              <a:t>2)Combinazione </a:t>
            </a:r>
            <a:r>
              <a:rPr lang="it-IT" b="1" dirty="0"/>
              <a:t>dei movimenti</a:t>
            </a:r>
          </a:p>
          <a:p>
            <a:pPr marL="285750" indent="-285750">
              <a:lnSpc>
                <a:spcPct val="200000"/>
              </a:lnSpc>
              <a:buFont typeface="Wingdings" panose="05000000000000000000" pitchFamily="2" charset="2"/>
              <a:buChar char="ü"/>
            </a:pPr>
            <a:r>
              <a:rPr lang="it-IT" b="1" dirty="0" smtClean="0"/>
              <a:t>3)Equilibrio</a:t>
            </a:r>
            <a:endParaRPr lang="it-IT" b="1" dirty="0"/>
          </a:p>
          <a:p>
            <a:pPr marL="285750" indent="-285750">
              <a:lnSpc>
                <a:spcPct val="200000"/>
              </a:lnSpc>
              <a:buFont typeface="Wingdings" panose="05000000000000000000" pitchFamily="2" charset="2"/>
              <a:buChar char="ü"/>
            </a:pPr>
            <a:r>
              <a:rPr lang="it-IT" b="1" dirty="0" smtClean="0"/>
              <a:t>4)Organizzazione spazio/temporale</a:t>
            </a:r>
            <a:endParaRPr lang="it-IT" b="1" dirty="0"/>
          </a:p>
          <a:p>
            <a:pPr marL="285750" indent="-285750">
              <a:lnSpc>
                <a:spcPct val="200000"/>
              </a:lnSpc>
              <a:buFont typeface="Wingdings" panose="05000000000000000000" pitchFamily="2" charset="2"/>
              <a:buChar char="ü"/>
            </a:pPr>
            <a:r>
              <a:rPr lang="it-IT" b="1" dirty="0" smtClean="0"/>
              <a:t>5)Ritmo</a:t>
            </a:r>
            <a:endParaRPr lang="it-IT" b="1" dirty="0"/>
          </a:p>
          <a:p>
            <a:pPr marL="285750" indent="-285750">
              <a:lnSpc>
                <a:spcPct val="200000"/>
              </a:lnSpc>
              <a:buFont typeface="Wingdings" panose="05000000000000000000" pitchFamily="2" charset="2"/>
              <a:buChar char="ü"/>
            </a:pPr>
            <a:r>
              <a:rPr lang="it-IT" b="1" dirty="0" smtClean="0"/>
              <a:t>6)Velocità </a:t>
            </a:r>
            <a:r>
              <a:rPr lang="it-IT" b="1" dirty="0"/>
              <a:t>di reazione</a:t>
            </a:r>
          </a:p>
          <a:p>
            <a:pPr marL="285750" indent="-285750">
              <a:lnSpc>
                <a:spcPct val="200000"/>
              </a:lnSpc>
              <a:buFont typeface="Wingdings" panose="05000000000000000000" pitchFamily="2" charset="2"/>
              <a:buChar char="ü"/>
            </a:pPr>
            <a:r>
              <a:rPr lang="it-IT" b="1" dirty="0" smtClean="0"/>
              <a:t>7)Trasformazione </a:t>
            </a:r>
            <a:r>
              <a:rPr lang="it-IT" b="1" dirty="0"/>
              <a:t>dei movimenti</a:t>
            </a:r>
          </a:p>
        </p:txBody>
      </p:sp>
    </p:spTree>
    <p:extLst>
      <p:ext uri="{BB962C8B-B14F-4D97-AF65-F5344CB8AC3E}">
        <p14:creationId xmlns:p14="http://schemas.microsoft.com/office/powerpoint/2010/main" val="27601055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 xmlns:a16="http://schemas.microsoft.com/office/drawing/2014/main" id="{AC3E53FA-0401-418D-B11E-A4A17CDB8400}"/>
              </a:ext>
            </a:extLst>
          </p:cNvPr>
          <p:cNvSpPr txBox="1"/>
          <p:nvPr/>
        </p:nvSpPr>
        <p:spPr>
          <a:xfrm>
            <a:off x="2055097" y="662609"/>
            <a:ext cx="6258445" cy="769441"/>
          </a:xfrm>
          <a:prstGeom prst="rect">
            <a:avLst/>
          </a:prstGeom>
          <a:noFill/>
        </p:spPr>
        <p:txBody>
          <a:bodyPr wrap="none" rtlCol="0">
            <a:spAutoFit/>
          </a:bodyPr>
          <a:lstStyle/>
          <a:p>
            <a:r>
              <a:rPr lang="it-IT" sz="2800" b="1" dirty="0"/>
              <a:t>DIFFERENZIAZIONE DEI MOVIMENTI: </a:t>
            </a:r>
          </a:p>
          <a:p>
            <a:endParaRPr lang="it-IT" sz="1600" b="1" dirty="0"/>
          </a:p>
        </p:txBody>
      </p:sp>
      <p:sp>
        <p:nvSpPr>
          <p:cNvPr id="5" name="CasellaDiTesto 4">
            <a:extLst>
              <a:ext uri="{FF2B5EF4-FFF2-40B4-BE49-F238E27FC236}">
                <a16:creationId xmlns="" xmlns:a16="http://schemas.microsoft.com/office/drawing/2014/main" id="{663E23B1-3D4D-43D5-AB50-FC70364E0896}"/>
              </a:ext>
            </a:extLst>
          </p:cNvPr>
          <p:cNvSpPr txBox="1"/>
          <p:nvPr/>
        </p:nvSpPr>
        <p:spPr>
          <a:xfrm>
            <a:off x="457200" y="2427146"/>
            <a:ext cx="11159835" cy="5078313"/>
          </a:xfrm>
          <a:prstGeom prst="rect">
            <a:avLst/>
          </a:prstGeom>
          <a:noFill/>
        </p:spPr>
        <p:txBody>
          <a:bodyPr wrap="square" rtlCol="0">
            <a:spAutoFit/>
          </a:bodyPr>
          <a:lstStyle/>
          <a:p>
            <a:pPr>
              <a:lnSpc>
                <a:spcPct val="200000"/>
              </a:lnSpc>
            </a:pPr>
            <a:r>
              <a:rPr lang="it-IT" b="1" dirty="0"/>
              <a:t>Esempi di </a:t>
            </a:r>
            <a:r>
              <a:rPr lang="it-IT" b="1" dirty="0" smtClean="0"/>
              <a:t>esercitazioni:                               Livello </a:t>
            </a:r>
            <a:r>
              <a:rPr lang="it-IT" b="1" dirty="0"/>
              <a:t>base</a:t>
            </a:r>
          </a:p>
          <a:p>
            <a:pPr lvl="0" algn="ctr">
              <a:lnSpc>
                <a:spcPct val="200000"/>
              </a:lnSpc>
            </a:pPr>
            <a:r>
              <a:rPr lang="it-IT" dirty="0"/>
              <a:t>Lancio della palla  a terra e contro il muro e ripresa a distanze diverse</a:t>
            </a:r>
            <a:endParaRPr lang="it-IT" b="1" dirty="0"/>
          </a:p>
          <a:p>
            <a:pPr algn="ctr">
              <a:lnSpc>
                <a:spcPct val="200000"/>
              </a:lnSpc>
            </a:pPr>
            <a:r>
              <a:rPr lang="it-IT" b="1" dirty="0"/>
              <a:t>Livello intermedio</a:t>
            </a:r>
          </a:p>
          <a:p>
            <a:pPr algn="ctr">
              <a:lnSpc>
                <a:spcPct val="200000"/>
              </a:lnSpc>
            </a:pPr>
            <a:r>
              <a:rPr lang="it-IT" dirty="0"/>
              <a:t>Corsa a passo incrociato variando le spinte dei piedi utilizzando una linea curva (es. linea 3 punti basket) </a:t>
            </a:r>
          </a:p>
          <a:p>
            <a:pPr algn="ctr">
              <a:lnSpc>
                <a:spcPct val="200000"/>
              </a:lnSpc>
            </a:pPr>
            <a:r>
              <a:rPr lang="it-IT" b="1" dirty="0"/>
              <a:t>Livello avanzato</a:t>
            </a:r>
          </a:p>
          <a:p>
            <a:pPr algn="ctr">
              <a:lnSpc>
                <a:spcPct val="200000"/>
              </a:lnSpc>
            </a:pPr>
            <a:r>
              <a:rPr lang="it-IT" dirty="0"/>
              <a:t>Saltelli fra funicelle poste a terra a distanze sempre diverse</a:t>
            </a:r>
            <a:endParaRPr lang="it-IT" b="1" dirty="0"/>
          </a:p>
          <a:p>
            <a:pPr>
              <a:lnSpc>
                <a:spcPct val="200000"/>
              </a:lnSpc>
            </a:pPr>
            <a:endParaRPr lang="it-IT" b="1" dirty="0"/>
          </a:p>
          <a:p>
            <a:pPr marL="285750" indent="-285750">
              <a:lnSpc>
                <a:spcPct val="200000"/>
              </a:lnSpc>
              <a:buFont typeface="Wingdings" panose="05000000000000000000" pitchFamily="2" charset="2"/>
              <a:buChar char="ü"/>
            </a:pPr>
            <a:endParaRPr lang="it-IT" b="1" dirty="0"/>
          </a:p>
        </p:txBody>
      </p:sp>
      <p:sp>
        <p:nvSpPr>
          <p:cNvPr id="2" name="Rettangolo 1"/>
          <p:cNvSpPr/>
          <p:nvPr/>
        </p:nvSpPr>
        <p:spPr>
          <a:xfrm>
            <a:off x="1090115" y="1301924"/>
            <a:ext cx="9279082" cy="1169551"/>
          </a:xfrm>
          <a:prstGeom prst="rect">
            <a:avLst/>
          </a:prstGeom>
        </p:spPr>
        <p:txBody>
          <a:bodyPr wrap="square">
            <a:spAutoFit/>
          </a:bodyPr>
          <a:lstStyle/>
          <a:p>
            <a:pPr algn="just"/>
            <a:r>
              <a:rPr lang="it-IT" sz="1400" cap="small" dirty="0" smtClean="0"/>
              <a:t>Questa capacità consiste in una precisa percezione di forza, tempo, spazio nell’esecuzione di attività motorie e nel considerare le soluzioni più efficaci per l’intero compito motorio. Essa è costituita da tre componenti : forza, tempo, spazio. E’ di carattere universale, poiché è indispensabile in quasi tutte le discipline sportive. L’alto livello del suo sviluppo permette l’esecuzione di movimenti precisi nel tempo e nello spazio, cioè “economici”. Nello sport contemporaneo non è più infatti la forza massimale ad essere importante, ma piuttosto quella ottimale.</a:t>
            </a:r>
            <a:endParaRPr lang="it-IT" sz="1400" dirty="0"/>
          </a:p>
        </p:txBody>
      </p:sp>
    </p:spTree>
    <p:extLst>
      <p:ext uri="{BB962C8B-B14F-4D97-AF65-F5344CB8AC3E}">
        <p14:creationId xmlns:p14="http://schemas.microsoft.com/office/powerpoint/2010/main" val="1247726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 xmlns:a16="http://schemas.microsoft.com/office/drawing/2014/main" id="{AC3E53FA-0401-418D-B11E-A4A17CDB8400}"/>
              </a:ext>
            </a:extLst>
          </p:cNvPr>
          <p:cNvSpPr txBox="1"/>
          <p:nvPr/>
        </p:nvSpPr>
        <p:spPr>
          <a:xfrm>
            <a:off x="1714500" y="662609"/>
            <a:ext cx="8853055" cy="954107"/>
          </a:xfrm>
          <a:prstGeom prst="rect">
            <a:avLst/>
          </a:prstGeom>
          <a:noFill/>
        </p:spPr>
        <p:txBody>
          <a:bodyPr wrap="square" rtlCol="0">
            <a:spAutoFit/>
          </a:bodyPr>
          <a:lstStyle/>
          <a:p>
            <a:r>
              <a:rPr lang="it-IT" sz="2800" b="1" dirty="0"/>
              <a:t>COMBINAZIONE DEI MOVIMENTI: </a:t>
            </a:r>
            <a:endParaRPr lang="it-IT" sz="1600" b="1" dirty="0"/>
          </a:p>
          <a:p>
            <a:endParaRPr lang="it-IT" sz="2800" b="1" dirty="0"/>
          </a:p>
        </p:txBody>
      </p:sp>
      <p:sp>
        <p:nvSpPr>
          <p:cNvPr id="5" name="CasellaDiTesto 4">
            <a:extLst>
              <a:ext uri="{FF2B5EF4-FFF2-40B4-BE49-F238E27FC236}">
                <a16:creationId xmlns="" xmlns:a16="http://schemas.microsoft.com/office/drawing/2014/main" id="{663E23B1-3D4D-43D5-AB50-FC70364E0896}"/>
              </a:ext>
            </a:extLst>
          </p:cNvPr>
          <p:cNvSpPr txBox="1"/>
          <p:nvPr/>
        </p:nvSpPr>
        <p:spPr>
          <a:xfrm>
            <a:off x="955965" y="2754218"/>
            <a:ext cx="10525990" cy="5447645"/>
          </a:xfrm>
          <a:prstGeom prst="rect">
            <a:avLst/>
          </a:prstGeom>
          <a:noFill/>
        </p:spPr>
        <p:txBody>
          <a:bodyPr wrap="square" rtlCol="0">
            <a:spAutoFit/>
          </a:bodyPr>
          <a:lstStyle/>
          <a:p>
            <a:pPr>
              <a:lnSpc>
                <a:spcPct val="200000"/>
              </a:lnSpc>
            </a:pPr>
            <a:r>
              <a:rPr lang="it-IT" b="1" dirty="0"/>
              <a:t>Esempi di </a:t>
            </a:r>
            <a:r>
              <a:rPr lang="it-IT" b="1" dirty="0" smtClean="0"/>
              <a:t>esercitazioni:                            Livello </a:t>
            </a:r>
            <a:r>
              <a:rPr lang="it-IT" b="1" dirty="0"/>
              <a:t>base</a:t>
            </a:r>
          </a:p>
          <a:p>
            <a:pPr algn="ctr">
              <a:lnSpc>
                <a:spcPct val="200000"/>
              </a:lnSpc>
            </a:pPr>
            <a:r>
              <a:rPr lang="it-IT" sz="1400" dirty="0" smtClean="0"/>
              <a:t>Mentre camminano i bambini alzeranno contemporaneamente la gamba </a:t>
            </a:r>
            <a:r>
              <a:rPr lang="it-IT" sz="1400" dirty="0" err="1" smtClean="0"/>
              <a:t>dx</a:t>
            </a:r>
            <a:r>
              <a:rPr lang="it-IT" sz="1400" dirty="0" smtClean="0"/>
              <a:t> flessa e il braccio </a:t>
            </a:r>
            <a:r>
              <a:rPr lang="it-IT" sz="1400" dirty="0" err="1" smtClean="0"/>
              <a:t>dx</a:t>
            </a:r>
            <a:r>
              <a:rPr lang="it-IT" sz="1400" dirty="0" smtClean="0"/>
              <a:t>; a livello più alto usare l’arto opposto</a:t>
            </a:r>
            <a:endParaRPr lang="it-IT" sz="1400" b="1" dirty="0"/>
          </a:p>
          <a:p>
            <a:pPr algn="ctr">
              <a:lnSpc>
                <a:spcPct val="200000"/>
              </a:lnSpc>
            </a:pPr>
            <a:r>
              <a:rPr lang="it-IT" b="1" dirty="0"/>
              <a:t>Livello intermedio</a:t>
            </a:r>
          </a:p>
          <a:p>
            <a:pPr lvl="0" algn="ctr">
              <a:lnSpc>
                <a:spcPct val="200000"/>
              </a:lnSpc>
            </a:pPr>
            <a:r>
              <a:rPr lang="it-IT" sz="1400" dirty="0"/>
              <a:t>Palleggiare usando piedi, ginocchia, petto, testa, mani  a direzione libera</a:t>
            </a:r>
            <a:endParaRPr lang="it-IT" sz="1400" b="1" dirty="0"/>
          </a:p>
          <a:p>
            <a:pPr algn="ctr">
              <a:lnSpc>
                <a:spcPct val="200000"/>
              </a:lnSpc>
            </a:pPr>
            <a:r>
              <a:rPr lang="it-IT" b="1" dirty="0"/>
              <a:t>Livello avanzato</a:t>
            </a:r>
          </a:p>
          <a:p>
            <a:pPr algn="ctr">
              <a:lnSpc>
                <a:spcPct val="200000"/>
              </a:lnSpc>
            </a:pPr>
            <a:r>
              <a:rPr lang="it-IT" sz="1400" dirty="0"/>
              <a:t>Destrezza arti superiori/inferiori: con una mano lancia un pallone in alto e lo riprende, con un piede passa una palla  al compagno </a:t>
            </a:r>
          </a:p>
          <a:p>
            <a:pPr algn="ctr">
              <a:lnSpc>
                <a:spcPct val="200000"/>
              </a:lnSpc>
            </a:pPr>
            <a:endParaRPr lang="it-IT" b="1" dirty="0"/>
          </a:p>
          <a:p>
            <a:pPr>
              <a:lnSpc>
                <a:spcPct val="200000"/>
              </a:lnSpc>
            </a:pPr>
            <a:endParaRPr lang="it-IT" sz="1400" b="1" dirty="0"/>
          </a:p>
          <a:p>
            <a:pPr marL="285750" indent="-285750">
              <a:lnSpc>
                <a:spcPct val="200000"/>
              </a:lnSpc>
              <a:buFont typeface="Wingdings" panose="05000000000000000000" pitchFamily="2" charset="2"/>
              <a:buChar char="ü"/>
            </a:pPr>
            <a:endParaRPr lang="it-IT" b="1" dirty="0"/>
          </a:p>
        </p:txBody>
      </p:sp>
      <p:sp>
        <p:nvSpPr>
          <p:cNvPr id="2" name="Rettangolo 1"/>
          <p:cNvSpPr/>
          <p:nvPr/>
        </p:nvSpPr>
        <p:spPr>
          <a:xfrm>
            <a:off x="841665" y="1481850"/>
            <a:ext cx="9247908" cy="1384995"/>
          </a:xfrm>
          <a:prstGeom prst="rect">
            <a:avLst/>
          </a:prstGeom>
        </p:spPr>
        <p:txBody>
          <a:bodyPr wrap="square">
            <a:spAutoFit/>
          </a:bodyPr>
          <a:lstStyle/>
          <a:p>
            <a:r>
              <a:rPr lang="it-IT" sz="1400" b="1" cap="small" dirty="0"/>
              <a:t>Questa capacità assicura un’organizzazione finalizzata (armonizzazione) del movimento del corpo che porta all’integrazione dello spazio e del tempo, alle proprietà dinamiche del movimento e alla loro subordinazione al compito motorio eseguito da tutto il corpo (passaggio di uno ostacolo, 1° gamba, 2° gamba, braccio opposto, flessione del busto). Il livello di questa capacità dipende in grande misura dall’esperienza dell’atleta, come anche dalla sua creatività. Combinazioni cicliche di movimenti sono considerevolmente più semplici in confronto a quelle acicliche.</a:t>
            </a:r>
            <a:endParaRPr lang="it-IT" sz="1400" b="1" dirty="0"/>
          </a:p>
        </p:txBody>
      </p:sp>
    </p:spTree>
    <p:extLst>
      <p:ext uri="{BB962C8B-B14F-4D97-AF65-F5344CB8AC3E}">
        <p14:creationId xmlns:p14="http://schemas.microsoft.com/office/powerpoint/2010/main" val="31411697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 xmlns:a16="http://schemas.microsoft.com/office/drawing/2014/main" id="{AC3E53FA-0401-418D-B11E-A4A17CDB8400}"/>
              </a:ext>
            </a:extLst>
          </p:cNvPr>
          <p:cNvSpPr txBox="1"/>
          <p:nvPr/>
        </p:nvSpPr>
        <p:spPr>
          <a:xfrm>
            <a:off x="1901537" y="662609"/>
            <a:ext cx="7335982" cy="523220"/>
          </a:xfrm>
          <a:prstGeom prst="rect">
            <a:avLst/>
          </a:prstGeom>
          <a:noFill/>
        </p:spPr>
        <p:txBody>
          <a:bodyPr wrap="square" rtlCol="0">
            <a:spAutoFit/>
          </a:bodyPr>
          <a:lstStyle/>
          <a:p>
            <a:r>
              <a:rPr lang="it-IT" sz="2800" b="1" dirty="0"/>
              <a:t>EQUILIBRIO DEI MOVIMENTI: </a:t>
            </a:r>
            <a:endParaRPr lang="it-IT" sz="1600" b="1" dirty="0"/>
          </a:p>
        </p:txBody>
      </p:sp>
      <p:sp>
        <p:nvSpPr>
          <p:cNvPr id="5" name="CasellaDiTesto 4">
            <a:extLst>
              <a:ext uri="{FF2B5EF4-FFF2-40B4-BE49-F238E27FC236}">
                <a16:creationId xmlns="" xmlns:a16="http://schemas.microsoft.com/office/drawing/2014/main" id="{663E23B1-3D4D-43D5-AB50-FC70364E0896}"/>
              </a:ext>
            </a:extLst>
          </p:cNvPr>
          <p:cNvSpPr txBox="1"/>
          <p:nvPr/>
        </p:nvSpPr>
        <p:spPr>
          <a:xfrm>
            <a:off x="1527463" y="2544568"/>
            <a:ext cx="10300102" cy="3724096"/>
          </a:xfrm>
          <a:prstGeom prst="rect">
            <a:avLst/>
          </a:prstGeom>
          <a:noFill/>
        </p:spPr>
        <p:txBody>
          <a:bodyPr wrap="square" rtlCol="0">
            <a:spAutoFit/>
          </a:bodyPr>
          <a:lstStyle/>
          <a:p>
            <a:pPr>
              <a:lnSpc>
                <a:spcPct val="200000"/>
              </a:lnSpc>
            </a:pPr>
            <a:r>
              <a:rPr lang="it-IT" b="1" dirty="0"/>
              <a:t>Esempi di </a:t>
            </a:r>
            <a:r>
              <a:rPr lang="it-IT" b="1" dirty="0" smtClean="0"/>
              <a:t>esercitazioni:                      Livello </a:t>
            </a:r>
            <a:r>
              <a:rPr lang="it-IT" b="1" dirty="0"/>
              <a:t>base</a:t>
            </a:r>
          </a:p>
          <a:p>
            <a:pPr algn="ctr">
              <a:lnSpc>
                <a:spcPct val="200000"/>
              </a:lnSpc>
            </a:pPr>
            <a:r>
              <a:rPr lang="it-IT" sz="1400" dirty="0"/>
              <a:t>posizione eretta su una linea con braccia larghe. Staccare una gamba da </a:t>
            </a:r>
            <a:r>
              <a:rPr lang="it-IT" sz="1400" dirty="0" smtClean="0"/>
              <a:t>terra e mantenere la posizione</a:t>
            </a:r>
            <a:endParaRPr lang="it-IT" b="1" dirty="0"/>
          </a:p>
          <a:p>
            <a:pPr algn="ctr">
              <a:lnSpc>
                <a:spcPct val="200000"/>
              </a:lnSpc>
            </a:pPr>
            <a:r>
              <a:rPr lang="it-IT" b="1" dirty="0"/>
              <a:t>Livello intermedio</a:t>
            </a:r>
          </a:p>
          <a:p>
            <a:pPr algn="ctr">
              <a:lnSpc>
                <a:spcPct val="200000"/>
              </a:lnSpc>
            </a:pPr>
            <a:r>
              <a:rPr lang="it-IT" sz="1400" dirty="0" smtClean="0"/>
              <a:t>Lancio della palla in alto e ripresa a braccia tese alte, effettuando un salto</a:t>
            </a:r>
            <a:endParaRPr lang="it-IT" b="1" dirty="0" smtClean="0"/>
          </a:p>
          <a:p>
            <a:pPr algn="ctr">
              <a:lnSpc>
                <a:spcPct val="200000"/>
              </a:lnSpc>
            </a:pPr>
            <a:r>
              <a:rPr lang="it-IT" b="1" dirty="0" smtClean="0"/>
              <a:t>Livello </a:t>
            </a:r>
            <a:r>
              <a:rPr lang="it-IT" b="1" dirty="0"/>
              <a:t>avanzato</a:t>
            </a:r>
          </a:p>
          <a:p>
            <a:pPr algn="ctr">
              <a:lnSpc>
                <a:spcPct val="200000"/>
              </a:lnSpc>
            </a:pPr>
            <a:r>
              <a:rPr lang="it-IT" dirty="0"/>
              <a:t>In piedi mantenere l’appoggio </a:t>
            </a:r>
            <a:r>
              <a:rPr lang="it-IT" dirty="0" err="1" smtClean="0"/>
              <a:t>mono-podalico</a:t>
            </a:r>
            <a:r>
              <a:rPr lang="it-IT" dirty="0" smtClean="0"/>
              <a:t> </a:t>
            </a:r>
            <a:r>
              <a:rPr lang="it-IT" dirty="0"/>
              <a:t>effettuando più movimenti combinati degli arti </a:t>
            </a:r>
            <a:r>
              <a:rPr lang="it-IT" dirty="0" smtClean="0"/>
              <a:t>inferiori o superiori</a:t>
            </a:r>
            <a:endParaRPr lang="it-IT" dirty="0"/>
          </a:p>
        </p:txBody>
      </p:sp>
      <p:sp>
        <p:nvSpPr>
          <p:cNvPr id="3" name="Rettangolo 2"/>
          <p:cNvSpPr/>
          <p:nvPr/>
        </p:nvSpPr>
        <p:spPr>
          <a:xfrm>
            <a:off x="1153391" y="1546627"/>
            <a:ext cx="9985663" cy="307777"/>
          </a:xfrm>
          <a:prstGeom prst="rect">
            <a:avLst/>
          </a:prstGeom>
        </p:spPr>
        <p:txBody>
          <a:bodyPr wrap="square">
            <a:spAutoFit/>
          </a:bodyPr>
          <a:lstStyle/>
          <a:p>
            <a:endParaRPr lang="it-IT" sz="1400" dirty="0"/>
          </a:p>
        </p:txBody>
      </p:sp>
      <p:sp>
        <p:nvSpPr>
          <p:cNvPr id="6" name="Rettangolo 5"/>
          <p:cNvSpPr/>
          <p:nvPr/>
        </p:nvSpPr>
        <p:spPr>
          <a:xfrm>
            <a:off x="1901537" y="1546627"/>
            <a:ext cx="7460672" cy="954107"/>
          </a:xfrm>
          <a:prstGeom prst="rect">
            <a:avLst/>
          </a:prstGeom>
        </p:spPr>
        <p:txBody>
          <a:bodyPr wrap="square">
            <a:spAutoFit/>
          </a:bodyPr>
          <a:lstStyle/>
          <a:p>
            <a:r>
              <a:rPr lang="it-IT" sz="1400" b="1" cap="small" dirty="0"/>
              <a:t>Questa capacità permette il mantenimento di una posizione stabile del corpo (equilibrio statico), come anche il mantenimento o la ripresa della posizione (equilibrio dinamico) durante l’attività o subito dopo la sua </a:t>
            </a:r>
            <a:r>
              <a:rPr lang="it-IT" sz="1400" b="1" cap="small" dirty="0" smtClean="0"/>
              <a:t>effettuazione(volo). </a:t>
            </a:r>
            <a:r>
              <a:rPr lang="it-IT" sz="1400" b="1" cap="small" dirty="0"/>
              <a:t>Il più alto livello di questa capacità si verifica in esercizi sportivi con rotazioni eseguite attorno a vari assi.</a:t>
            </a:r>
            <a:endParaRPr lang="it-IT" sz="1400" b="1" dirty="0"/>
          </a:p>
        </p:txBody>
      </p:sp>
    </p:spTree>
    <p:extLst>
      <p:ext uri="{BB962C8B-B14F-4D97-AF65-F5344CB8AC3E}">
        <p14:creationId xmlns:p14="http://schemas.microsoft.com/office/powerpoint/2010/main" val="2788421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 xmlns:a16="http://schemas.microsoft.com/office/drawing/2014/main" id="{AC3E53FA-0401-418D-B11E-A4A17CDB8400}"/>
              </a:ext>
            </a:extLst>
          </p:cNvPr>
          <p:cNvSpPr txBox="1"/>
          <p:nvPr/>
        </p:nvSpPr>
        <p:spPr>
          <a:xfrm>
            <a:off x="1932710" y="428978"/>
            <a:ext cx="8052954" cy="523220"/>
          </a:xfrm>
          <a:prstGeom prst="rect">
            <a:avLst/>
          </a:prstGeom>
          <a:noFill/>
        </p:spPr>
        <p:txBody>
          <a:bodyPr wrap="square" rtlCol="0">
            <a:spAutoFit/>
          </a:bodyPr>
          <a:lstStyle/>
          <a:p>
            <a:r>
              <a:rPr lang="it-IT" sz="2800" b="1" dirty="0"/>
              <a:t>ORGANIZZAZIONE SPAZIO/ TEMPORALE: </a:t>
            </a:r>
          </a:p>
        </p:txBody>
      </p:sp>
      <p:sp>
        <p:nvSpPr>
          <p:cNvPr id="5" name="CasellaDiTesto 4">
            <a:extLst>
              <a:ext uri="{FF2B5EF4-FFF2-40B4-BE49-F238E27FC236}">
                <a16:creationId xmlns="" xmlns:a16="http://schemas.microsoft.com/office/drawing/2014/main" id="{663E23B1-3D4D-43D5-AB50-FC70364E0896}"/>
              </a:ext>
            </a:extLst>
          </p:cNvPr>
          <p:cNvSpPr txBox="1"/>
          <p:nvPr/>
        </p:nvSpPr>
        <p:spPr>
          <a:xfrm>
            <a:off x="623455" y="2786267"/>
            <a:ext cx="11481954" cy="3600986"/>
          </a:xfrm>
          <a:prstGeom prst="rect">
            <a:avLst/>
          </a:prstGeom>
          <a:noFill/>
        </p:spPr>
        <p:txBody>
          <a:bodyPr wrap="square" rtlCol="0">
            <a:spAutoFit/>
          </a:bodyPr>
          <a:lstStyle/>
          <a:p>
            <a:pPr>
              <a:lnSpc>
                <a:spcPct val="200000"/>
              </a:lnSpc>
            </a:pPr>
            <a:r>
              <a:rPr lang="it-IT" b="1" dirty="0"/>
              <a:t>Esempi di </a:t>
            </a:r>
            <a:r>
              <a:rPr lang="it-IT" b="1" dirty="0" smtClean="0"/>
              <a:t>esercitazioni:                                 Livello </a:t>
            </a:r>
            <a:r>
              <a:rPr lang="it-IT" b="1" dirty="0"/>
              <a:t>base</a:t>
            </a:r>
          </a:p>
          <a:p>
            <a:pPr algn="ctr">
              <a:lnSpc>
                <a:spcPct val="200000"/>
              </a:lnSpc>
            </a:pPr>
            <a:r>
              <a:rPr lang="it-IT" sz="1400" dirty="0"/>
              <a:t>Corsa lenta all’interno di uno spazio delimitato, al segnale fermare il gruppo e controllare che  lo spazio occupato sia uniforme.</a:t>
            </a:r>
            <a:endParaRPr lang="it-IT" b="1" dirty="0"/>
          </a:p>
          <a:p>
            <a:pPr algn="ctr">
              <a:lnSpc>
                <a:spcPct val="200000"/>
              </a:lnSpc>
            </a:pPr>
            <a:r>
              <a:rPr lang="it-IT" b="1" dirty="0"/>
              <a:t>Livello intermedio</a:t>
            </a:r>
          </a:p>
          <a:p>
            <a:pPr lvl="0" algn="ctr">
              <a:lnSpc>
                <a:spcPct val="200000"/>
              </a:lnSpc>
            </a:pPr>
            <a:r>
              <a:rPr lang="it-IT" sz="1400" dirty="0" smtClean="0"/>
              <a:t>Costruire un percorso con slalom a diverse angolazioni e ostacoli per passare dentro/fuori o sopra/sotto</a:t>
            </a:r>
            <a:endParaRPr lang="it-IT" b="1" dirty="0"/>
          </a:p>
          <a:p>
            <a:pPr algn="ctr">
              <a:lnSpc>
                <a:spcPct val="200000"/>
              </a:lnSpc>
            </a:pPr>
            <a:r>
              <a:rPr lang="it-IT" b="1" dirty="0"/>
              <a:t>Livello avanzato</a:t>
            </a:r>
          </a:p>
          <a:p>
            <a:pPr marL="0" lvl="1" algn="ctr">
              <a:lnSpc>
                <a:spcPct val="200000"/>
              </a:lnSpc>
            </a:pPr>
            <a:r>
              <a:rPr lang="it-IT" sz="1400" dirty="0" smtClean="0"/>
              <a:t>Correre da un lato all’altro della palestra divisa in 3-4 settori evitando i compagni di quel settore</a:t>
            </a:r>
            <a:endParaRPr lang="it-IT" sz="1400" dirty="0"/>
          </a:p>
          <a:p>
            <a:pPr>
              <a:lnSpc>
                <a:spcPct val="200000"/>
              </a:lnSpc>
            </a:pPr>
            <a:endParaRPr lang="it-IT" b="1" dirty="0"/>
          </a:p>
        </p:txBody>
      </p:sp>
      <p:sp>
        <p:nvSpPr>
          <p:cNvPr id="3" name="Rettangolo 2"/>
          <p:cNvSpPr/>
          <p:nvPr/>
        </p:nvSpPr>
        <p:spPr>
          <a:xfrm>
            <a:off x="1361209" y="1264356"/>
            <a:ext cx="8728364" cy="1169551"/>
          </a:xfrm>
          <a:prstGeom prst="rect">
            <a:avLst/>
          </a:prstGeom>
        </p:spPr>
        <p:txBody>
          <a:bodyPr wrap="square">
            <a:spAutoFit/>
          </a:bodyPr>
          <a:lstStyle/>
          <a:p>
            <a:r>
              <a:rPr lang="it-IT" sz="1400" b="1" cap="small" dirty="0"/>
              <a:t>Questa capacità permette di definire la posizione del corpo e le modificazioni che si verificano durante lo spostamento dell’intero corpo (non di una parte di esso), nello spazio e nel tempo in relazione allo specifico campo di azione (campo di gioco, trampolino..), o in relazione all’oggetto-soggetto in movimento (palla, partner, avversario..) combinando percezione e azione motoria. La manifestazione di questa capacità dipende da vari tipi di informazione. Sono predominanti le informazioni visive.</a:t>
            </a:r>
            <a:endParaRPr lang="it-IT" sz="1400" b="1" dirty="0"/>
          </a:p>
        </p:txBody>
      </p:sp>
    </p:spTree>
    <p:extLst>
      <p:ext uri="{BB962C8B-B14F-4D97-AF65-F5344CB8AC3E}">
        <p14:creationId xmlns:p14="http://schemas.microsoft.com/office/powerpoint/2010/main" val="20510279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 xmlns:a16="http://schemas.microsoft.com/office/drawing/2014/main" id="{AC3E53FA-0401-418D-B11E-A4A17CDB8400}"/>
              </a:ext>
            </a:extLst>
          </p:cNvPr>
          <p:cNvSpPr txBox="1"/>
          <p:nvPr/>
        </p:nvSpPr>
        <p:spPr>
          <a:xfrm>
            <a:off x="2055097" y="662609"/>
            <a:ext cx="4948376" cy="769441"/>
          </a:xfrm>
          <a:prstGeom prst="rect">
            <a:avLst/>
          </a:prstGeom>
          <a:noFill/>
        </p:spPr>
        <p:txBody>
          <a:bodyPr wrap="square" rtlCol="0">
            <a:spAutoFit/>
          </a:bodyPr>
          <a:lstStyle/>
          <a:p>
            <a:pPr algn="ctr"/>
            <a:r>
              <a:rPr lang="it-IT" sz="2800" b="1" dirty="0"/>
              <a:t>RITMO: </a:t>
            </a:r>
          </a:p>
          <a:p>
            <a:endParaRPr lang="it-IT" sz="1600" b="1" dirty="0"/>
          </a:p>
        </p:txBody>
      </p:sp>
      <p:sp>
        <p:nvSpPr>
          <p:cNvPr id="5" name="CasellaDiTesto 4">
            <a:extLst>
              <a:ext uri="{FF2B5EF4-FFF2-40B4-BE49-F238E27FC236}">
                <a16:creationId xmlns="" xmlns:a16="http://schemas.microsoft.com/office/drawing/2014/main" id="{663E23B1-3D4D-43D5-AB50-FC70364E0896}"/>
              </a:ext>
            </a:extLst>
          </p:cNvPr>
          <p:cNvSpPr txBox="1"/>
          <p:nvPr/>
        </p:nvSpPr>
        <p:spPr>
          <a:xfrm>
            <a:off x="1143000" y="2622015"/>
            <a:ext cx="9312007" cy="3908762"/>
          </a:xfrm>
          <a:prstGeom prst="rect">
            <a:avLst/>
          </a:prstGeom>
          <a:noFill/>
        </p:spPr>
        <p:txBody>
          <a:bodyPr wrap="square" rtlCol="0">
            <a:spAutoFit/>
          </a:bodyPr>
          <a:lstStyle/>
          <a:p>
            <a:pPr>
              <a:lnSpc>
                <a:spcPct val="200000"/>
              </a:lnSpc>
            </a:pPr>
            <a:r>
              <a:rPr lang="it-IT" b="1" dirty="0"/>
              <a:t>Esempi di </a:t>
            </a:r>
            <a:r>
              <a:rPr lang="it-IT" b="1" dirty="0" smtClean="0"/>
              <a:t>esercitazioni:                  Livello base</a:t>
            </a:r>
          </a:p>
          <a:p>
            <a:pPr>
              <a:lnSpc>
                <a:spcPct val="200000"/>
              </a:lnSpc>
            </a:pPr>
            <a:r>
              <a:rPr lang="it-IT" sz="1400" dirty="0" smtClean="0"/>
              <a:t>Andature camminando: ogni tre passi chiedere un piegamento sulle gambe, oppure una spinta delle braccia in alto/fuori/avanti ecc. </a:t>
            </a:r>
            <a:endParaRPr lang="it-IT" b="1" dirty="0"/>
          </a:p>
          <a:p>
            <a:pPr algn="ctr">
              <a:lnSpc>
                <a:spcPct val="200000"/>
              </a:lnSpc>
            </a:pPr>
            <a:r>
              <a:rPr lang="it-IT" b="1" dirty="0"/>
              <a:t>Livello intermedio</a:t>
            </a:r>
          </a:p>
          <a:p>
            <a:pPr lvl="0" algn="ctr">
              <a:lnSpc>
                <a:spcPct val="200000"/>
              </a:lnSpc>
            </a:pPr>
            <a:r>
              <a:rPr lang="it-IT" sz="1400" dirty="0"/>
              <a:t>Corsa lenta in avanzamento saltando la </a:t>
            </a:r>
            <a:r>
              <a:rPr lang="it-IT" sz="1400" dirty="0" smtClean="0"/>
              <a:t>funicella( si può personalizzare la difficoltà)</a:t>
            </a:r>
            <a:endParaRPr lang="it-IT" b="1" dirty="0"/>
          </a:p>
          <a:p>
            <a:pPr algn="ctr">
              <a:lnSpc>
                <a:spcPct val="200000"/>
              </a:lnSpc>
            </a:pPr>
            <a:r>
              <a:rPr lang="it-IT" b="1" dirty="0"/>
              <a:t>Livello </a:t>
            </a:r>
            <a:r>
              <a:rPr lang="it-IT" b="1" dirty="0" smtClean="0"/>
              <a:t>avanzato</a:t>
            </a:r>
          </a:p>
          <a:p>
            <a:pPr algn="ctr">
              <a:lnSpc>
                <a:spcPct val="200000"/>
              </a:lnSpc>
            </a:pPr>
            <a:r>
              <a:rPr lang="it-IT" sz="1400" dirty="0" smtClean="0"/>
              <a:t>Correre in avanti contando ogni volta fino a 4: segnare un accento particolare sul 1° tempo battendo le mani (si può aumentare  la difficoltà </a:t>
            </a:r>
            <a:endParaRPr lang="it-IT" sz="1400" dirty="0"/>
          </a:p>
        </p:txBody>
      </p:sp>
      <p:sp>
        <p:nvSpPr>
          <p:cNvPr id="2" name="Rettangolo 1"/>
          <p:cNvSpPr/>
          <p:nvPr/>
        </p:nvSpPr>
        <p:spPr>
          <a:xfrm>
            <a:off x="1683326" y="1432194"/>
            <a:ext cx="8302337" cy="954107"/>
          </a:xfrm>
          <a:prstGeom prst="rect">
            <a:avLst/>
          </a:prstGeom>
        </p:spPr>
        <p:txBody>
          <a:bodyPr wrap="square">
            <a:spAutoFit/>
          </a:bodyPr>
          <a:lstStyle/>
          <a:p>
            <a:r>
              <a:rPr lang="it-IT" sz="1400" b="1" cap="small" dirty="0"/>
              <a:t>Questa capacità permette il riconoscimento, la riproduzione e l’esecuzione delle modificazioni dinamiche dei movimenti in un ciclo ordinato e ripetitivo. Il “sentire” il ritmo corretto dell’esercizio favorisce il suo apprendimento più veloce. E’ molto più facile esprimere questa capacità in movimenti ciclici (corsa) che non in quelli aciclici (lancio del peso).</a:t>
            </a:r>
            <a:endParaRPr lang="it-IT" sz="1400" b="1" dirty="0"/>
          </a:p>
        </p:txBody>
      </p:sp>
    </p:spTree>
    <p:extLst>
      <p:ext uri="{BB962C8B-B14F-4D97-AF65-F5344CB8AC3E}">
        <p14:creationId xmlns:p14="http://schemas.microsoft.com/office/powerpoint/2010/main" val="33852415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 xmlns:a16="http://schemas.microsoft.com/office/drawing/2014/main" id="{AC3E53FA-0401-418D-B11E-A4A17CDB8400}"/>
              </a:ext>
            </a:extLst>
          </p:cNvPr>
          <p:cNvSpPr txBox="1"/>
          <p:nvPr/>
        </p:nvSpPr>
        <p:spPr>
          <a:xfrm>
            <a:off x="2055097" y="429658"/>
            <a:ext cx="5021112" cy="523220"/>
          </a:xfrm>
          <a:prstGeom prst="rect">
            <a:avLst/>
          </a:prstGeom>
          <a:noFill/>
        </p:spPr>
        <p:txBody>
          <a:bodyPr wrap="square" rtlCol="0">
            <a:spAutoFit/>
          </a:bodyPr>
          <a:lstStyle/>
          <a:p>
            <a:r>
              <a:rPr lang="it-IT" sz="2800" b="1" dirty="0"/>
              <a:t>VELOCITÀ DI REAZIONE: </a:t>
            </a:r>
            <a:endParaRPr lang="it-IT" sz="1600" b="1" dirty="0"/>
          </a:p>
        </p:txBody>
      </p:sp>
      <p:sp>
        <p:nvSpPr>
          <p:cNvPr id="5" name="CasellaDiTesto 4">
            <a:extLst>
              <a:ext uri="{FF2B5EF4-FFF2-40B4-BE49-F238E27FC236}">
                <a16:creationId xmlns="" xmlns:a16="http://schemas.microsoft.com/office/drawing/2014/main" id="{663E23B1-3D4D-43D5-AB50-FC70364E0896}"/>
              </a:ext>
            </a:extLst>
          </p:cNvPr>
          <p:cNvSpPr txBox="1"/>
          <p:nvPr/>
        </p:nvSpPr>
        <p:spPr>
          <a:xfrm>
            <a:off x="748145" y="2806020"/>
            <a:ext cx="11263746" cy="4462760"/>
          </a:xfrm>
          <a:prstGeom prst="rect">
            <a:avLst/>
          </a:prstGeom>
          <a:noFill/>
        </p:spPr>
        <p:txBody>
          <a:bodyPr wrap="square" rtlCol="0">
            <a:spAutoFit/>
          </a:bodyPr>
          <a:lstStyle/>
          <a:p>
            <a:pPr>
              <a:lnSpc>
                <a:spcPct val="200000"/>
              </a:lnSpc>
            </a:pPr>
            <a:r>
              <a:rPr lang="it-IT" b="1" dirty="0"/>
              <a:t>Esempi di </a:t>
            </a:r>
            <a:r>
              <a:rPr lang="it-IT" b="1" dirty="0" smtClean="0"/>
              <a:t>esercitazioni:                                Livello </a:t>
            </a:r>
            <a:r>
              <a:rPr lang="it-IT" b="1" dirty="0"/>
              <a:t>base</a:t>
            </a:r>
          </a:p>
          <a:p>
            <a:pPr algn="ctr">
              <a:lnSpc>
                <a:spcPct val="200000"/>
              </a:lnSpc>
            </a:pPr>
            <a:r>
              <a:rPr lang="it-IT" sz="1400" dirty="0"/>
              <a:t>Seduti gambe incrociate: al battito di mani alzarsi in piedi</a:t>
            </a:r>
            <a:endParaRPr lang="it-IT" b="1" dirty="0"/>
          </a:p>
          <a:p>
            <a:pPr algn="ctr">
              <a:lnSpc>
                <a:spcPct val="200000"/>
              </a:lnSpc>
            </a:pPr>
            <a:r>
              <a:rPr lang="it-IT" b="1" dirty="0"/>
              <a:t>Livello intermedio</a:t>
            </a:r>
          </a:p>
          <a:p>
            <a:pPr algn="ctr">
              <a:lnSpc>
                <a:spcPct val="200000"/>
              </a:lnSpc>
            </a:pPr>
            <a:r>
              <a:rPr lang="it-IT" sz="1400" dirty="0"/>
              <a:t>Definito un piccolo spazio, al segnale dell’insegnante i bambini corrono in avanti e al successivo segnale </a:t>
            </a:r>
            <a:r>
              <a:rPr lang="it-IT" sz="1400" dirty="0" smtClean="0"/>
              <a:t>cambiando </a:t>
            </a:r>
            <a:r>
              <a:rPr lang="it-IT" sz="1400" dirty="0"/>
              <a:t>direzione corrono all’indietro .  </a:t>
            </a:r>
            <a:endParaRPr lang="it-IT" b="1" dirty="0"/>
          </a:p>
          <a:p>
            <a:pPr algn="ctr">
              <a:lnSpc>
                <a:spcPct val="200000"/>
              </a:lnSpc>
            </a:pPr>
            <a:r>
              <a:rPr lang="it-IT" b="1" dirty="0"/>
              <a:t>Livello avanzato</a:t>
            </a:r>
          </a:p>
          <a:p>
            <a:pPr algn="ctr">
              <a:lnSpc>
                <a:spcPct val="200000"/>
              </a:lnSpc>
            </a:pPr>
            <a:r>
              <a:rPr lang="it-IT" sz="1400" dirty="0" smtClean="0"/>
              <a:t> Il semaforo: istruttore al centro con coni di colore differente, fischietto: a suo piacimento alzerà un cono o farà un fischio e a ogni  segnale è collegato un movimento (verde/corsa; rosso/fermo; giallo saltelli; fischio/tutti a terra)</a:t>
            </a:r>
            <a:endParaRPr lang="it-IT" dirty="0"/>
          </a:p>
          <a:p>
            <a:pPr>
              <a:lnSpc>
                <a:spcPct val="200000"/>
              </a:lnSpc>
            </a:pPr>
            <a:endParaRPr lang="it-IT" b="1" dirty="0"/>
          </a:p>
        </p:txBody>
      </p:sp>
      <p:sp>
        <p:nvSpPr>
          <p:cNvPr id="2" name="Rettangolo 1"/>
          <p:cNvSpPr/>
          <p:nvPr/>
        </p:nvSpPr>
        <p:spPr>
          <a:xfrm>
            <a:off x="1453552" y="1156772"/>
            <a:ext cx="8468591" cy="1384995"/>
          </a:xfrm>
          <a:prstGeom prst="rect">
            <a:avLst/>
          </a:prstGeom>
        </p:spPr>
        <p:txBody>
          <a:bodyPr wrap="square">
            <a:spAutoFit/>
          </a:bodyPr>
          <a:lstStyle/>
          <a:p>
            <a:r>
              <a:rPr lang="it-IT" sz="1400" b="1" cap="small" dirty="0"/>
              <a:t>Questa capacità permette una veloce esecuzione di un gesto finalizzato (azione) di breve durata, a</a:t>
            </a:r>
            <a:endParaRPr lang="it-IT" sz="1400" b="1" dirty="0"/>
          </a:p>
          <a:p>
            <a:r>
              <a:rPr lang="it-IT" sz="1400" b="1" cap="small" dirty="0" smtClean="0"/>
              <a:t>un </a:t>
            </a:r>
            <a:r>
              <a:rPr lang="it-IT" sz="1400" b="1" cap="small" dirty="0"/>
              <a:t>dato segnale (ottico, acustico, tattile), in cui partecipa l’intero corpo (reazione globale), o una parte di esso (reazione locale). La più complessa è quella in cui è coinvolto l’intero corpo (partenza corsa di velocità).Il livello di questa capacità è definito dal tempo che intercorre tra il segnale e l’esecuzione del movimento specifico. Esso deriva dalla combinazione del tempo di reazione e della velocità dei muscoli interessati al movimento.</a:t>
            </a:r>
            <a:endParaRPr lang="it-IT" sz="1400" b="1" dirty="0"/>
          </a:p>
        </p:txBody>
      </p:sp>
    </p:spTree>
    <p:extLst>
      <p:ext uri="{BB962C8B-B14F-4D97-AF65-F5344CB8AC3E}">
        <p14:creationId xmlns:p14="http://schemas.microsoft.com/office/powerpoint/2010/main" val="3753988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 xmlns:a16="http://schemas.microsoft.com/office/drawing/2014/main" id="{61EE9A41-116E-4B65-8251-8927E6BB1D2E}"/>
              </a:ext>
            </a:extLst>
          </p:cNvPr>
          <p:cNvSpPr txBox="1"/>
          <p:nvPr/>
        </p:nvSpPr>
        <p:spPr>
          <a:xfrm>
            <a:off x="2055097" y="662609"/>
            <a:ext cx="2858475" cy="523220"/>
          </a:xfrm>
          <a:prstGeom prst="rect">
            <a:avLst/>
          </a:prstGeom>
          <a:noFill/>
        </p:spPr>
        <p:txBody>
          <a:bodyPr wrap="none" rtlCol="0">
            <a:spAutoFit/>
          </a:bodyPr>
          <a:lstStyle/>
          <a:p>
            <a:r>
              <a:rPr lang="it-IT" sz="2800" b="1" dirty="0"/>
              <a:t>ALLENAMENTO:</a:t>
            </a:r>
          </a:p>
        </p:txBody>
      </p:sp>
      <p:sp>
        <p:nvSpPr>
          <p:cNvPr id="6" name="CasellaDiTesto 5">
            <a:extLst>
              <a:ext uri="{FF2B5EF4-FFF2-40B4-BE49-F238E27FC236}">
                <a16:creationId xmlns="" xmlns:a16="http://schemas.microsoft.com/office/drawing/2014/main" id="{2798F215-2592-4E74-925F-FA2108DEDFA4}"/>
              </a:ext>
            </a:extLst>
          </p:cNvPr>
          <p:cNvSpPr txBox="1"/>
          <p:nvPr/>
        </p:nvSpPr>
        <p:spPr>
          <a:xfrm>
            <a:off x="3484334" y="2716695"/>
            <a:ext cx="7142921" cy="3108543"/>
          </a:xfrm>
          <a:prstGeom prst="rect">
            <a:avLst/>
          </a:prstGeom>
          <a:noFill/>
        </p:spPr>
        <p:txBody>
          <a:bodyPr wrap="square" rtlCol="0">
            <a:spAutoFit/>
          </a:bodyPr>
          <a:lstStyle/>
          <a:p>
            <a:r>
              <a:rPr lang="it-IT" sz="2800" dirty="0"/>
              <a:t>È’allenamento è un processo di modificazioni che interessano l’aspetto </a:t>
            </a:r>
            <a:r>
              <a:rPr lang="it-IT" sz="2800" b="1" dirty="0"/>
              <a:t>cognitivo</a:t>
            </a:r>
            <a:r>
              <a:rPr lang="it-IT" sz="2800" dirty="0"/>
              <a:t>, </a:t>
            </a:r>
            <a:r>
              <a:rPr lang="it-IT" sz="2800" b="1" dirty="0" err="1"/>
              <a:t>affettivo-psicologico</a:t>
            </a:r>
            <a:r>
              <a:rPr lang="it-IT" sz="2800" dirty="0"/>
              <a:t> e </a:t>
            </a:r>
            <a:r>
              <a:rPr lang="it-IT" sz="2800" b="1" dirty="0"/>
              <a:t>fisiologico</a:t>
            </a:r>
            <a:r>
              <a:rPr lang="it-IT" sz="2800" dirty="0"/>
              <a:t> dell’individuo; modificazioni realizzate  attraverso la ripetizione di esercizi  e il conseguente miglioramento delle  capacità.</a:t>
            </a:r>
          </a:p>
        </p:txBody>
      </p:sp>
    </p:spTree>
    <p:extLst>
      <p:ext uri="{BB962C8B-B14F-4D97-AF65-F5344CB8AC3E}">
        <p14:creationId xmlns:p14="http://schemas.microsoft.com/office/powerpoint/2010/main" val="16544956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 xmlns:a16="http://schemas.microsoft.com/office/drawing/2014/main" id="{AC3E53FA-0401-418D-B11E-A4A17CDB8400}"/>
              </a:ext>
            </a:extLst>
          </p:cNvPr>
          <p:cNvSpPr txBox="1"/>
          <p:nvPr/>
        </p:nvSpPr>
        <p:spPr>
          <a:xfrm>
            <a:off x="2055097" y="662609"/>
            <a:ext cx="7223985" cy="1077218"/>
          </a:xfrm>
          <a:prstGeom prst="rect">
            <a:avLst/>
          </a:prstGeom>
          <a:noFill/>
        </p:spPr>
        <p:txBody>
          <a:bodyPr wrap="square" rtlCol="0">
            <a:spAutoFit/>
          </a:bodyPr>
          <a:lstStyle/>
          <a:p>
            <a:r>
              <a:rPr lang="it-IT" sz="2800" b="1" dirty="0"/>
              <a:t>TRASFORMAZIONE DEI MOVIMENTI: </a:t>
            </a:r>
          </a:p>
          <a:p>
            <a:r>
              <a:rPr lang="it-IT" b="1" dirty="0"/>
              <a:t>Questa capacità permette di adeguare una condotta motoria in ogni situazione improvvisa</a:t>
            </a:r>
          </a:p>
        </p:txBody>
      </p:sp>
      <p:sp>
        <p:nvSpPr>
          <p:cNvPr id="5" name="CasellaDiTesto 4">
            <a:extLst>
              <a:ext uri="{FF2B5EF4-FFF2-40B4-BE49-F238E27FC236}">
                <a16:creationId xmlns="" xmlns:a16="http://schemas.microsoft.com/office/drawing/2014/main" id="{663E23B1-3D4D-43D5-AB50-FC70364E0896}"/>
              </a:ext>
            </a:extLst>
          </p:cNvPr>
          <p:cNvSpPr txBox="1"/>
          <p:nvPr/>
        </p:nvSpPr>
        <p:spPr>
          <a:xfrm>
            <a:off x="613065" y="1938969"/>
            <a:ext cx="10972798" cy="4339650"/>
          </a:xfrm>
          <a:prstGeom prst="rect">
            <a:avLst/>
          </a:prstGeom>
          <a:noFill/>
        </p:spPr>
        <p:txBody>
          <a:bodyPr wrap="square" rtlCol="0">
            <a:spAutoFit/>
          </a:bodyPr>
          <a:lstStyle/>
          <a:p>
            <a:pPr algn="ctr">
              <a:lnSpc>
                <a:spcPct val="200000"/>
              </a:lnSpc>
            </a:pPr>
            <a:r>
              <a:rPr lang="it-IT" b="1" dirty="0"/>
              <a:t>Esempi di esercitazioni:Livello base</a:t>
            </a:r>
          </a:p>
          <a:p>
            <a:pPr algn="ctr">
              <a:lnSpc>
                <a:spcPct val="200000"/>
              </a:lnSpc>
            </a:pPr>
            <a:r>
              <a:rPr lang="it-IT" sz="1400" dirty="0"/>
              <a:t>L’insegnante propone due andature conosciute: al segnale dell’insegnante i bambini  cambiano  andatura (es. rullata plantare – </a:t>
            </a:r>
            <a:r>
              <a:rPr lang="it-IT" sz="1400" dirty="0" err="1"/>
              <a:t>skip</a:t>
            </a:r>
            <a:r>
              <a:rPr lang="it-IT" sz="1400" dirty="0"/>
              <a:t>).</a:t>
            </a:r>
            <a:endParaRPr lang="it-IT" b="1" dirty="0"/>
          </a:p>
          <a:p>
            <a:pPr algn="ctr">
              <a:lnSpc>
                <a:spcPct val="200000"/>
              </a:lnSpc>
            </a:pPr>
            <a:r>
              <a:rPr lang="it-IT" b="1" dirty="0"/>
              <a:t>Livello intermedio</a:t>
            </a:r>
          </a:p>
          <a:p>
            <a:pPr lvl="0" algn="ctr">
              <a:lnSpc>
                <a:spcPct val="200000"/>
              </a:lnSpc>
            </a:pPr>
            <a:r>
              <a:rPr lang="it-IT" sz="1400" dirty="0"/>
              <a:t>A coppie di fronte, con due palloni; i bambini effettuano una serie di palleggi sul posto e si scambiano la palla o cambiano gesto tecnico al segnale dell’istruttore</a:t>
            </a:r>
            <a:endParaRPr lang="it-IT" b="1" dirty="0"/>
          </a:p>
          <a:p>
            <a:pPr algn="ctr">
              <a:lnSpc>
                <a:spcPct val="200000"/>
              </a:lnSpc>
            </a:pPr>
            <a:r>
              <a:rPr lang="it-IT" b="1" dirty="0"/>
              <a:t>Livello avanzato</a:t>
            </a:r>
          </a:p>
          <a:p>
            <a:pPr algn="ctr">
              <a:lnSpc>
                <a:spcPct val="200000"/>
              </a:lnSpc>
            </a:pPr>
            <a:r>
              <a:rPr lang="it-IT" sz="1400" dirty="0"/>
              <a:t>I bambini si affrontano a coppie (uno contro </a:t>
            </a:r>
            <a:r>
              <a:rPr lang="it-IT" sz="1400" dirty="0" smtClean="0"/>
              <a:t>uno attacco/difesa), </a:t>
            </a:r>
            <a:r>
              <a:rPr lang="it-IT" sz="1400" dirty="0"/>
              <a:t>uno deve cercare di toccare l’altro, quando questo avviene si scambiano i ruoli</a:t>
            </a:r>
            <a:endParaRPr lang="it-IT" sz="1400" b="1" dirty="0"/>
          </a:p>
        </p:txBody>
      </p:sp>
    </p:spTree>
    <p:extLst>
      <p:ext uri="{BB962C8B-B14F-4D97-AF65-F5344CB8AC3E}">
        <p14:creationId xmlns:p14="http://schemas.microsoft.com/office/powerpoint/2010/main" val="26854069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 xmlns:a16="http://schemas.microsoft.com/office/drawing/2014/main" id="{AC3E53FA-0401-418D-B11E-A4A17CDB8400}"/>
              </a:ext>
            </a:extLst>
          </p:cNvPr>
          <p:cNvSpPr txBox="1"/>
          <p:nvPr/>
        </p:nvSpPr>
        <p:spPr>
          <a:xfrm>
            <a:off x="3128523" y="662609"/>
            <a:ext cx="7039106" cy="523220"/>
          </a:xfrm>
          <a:prstGeom prst="rect">
            <a:avLst/>
          </a:prstGeom>
          <a:noFill/>
        </p:spPr>
        <p:txBody>
          <a:bodyPr wrap="none" rtlCol="0">
            <a:spAutoFit/>
          </a:bodyPr>
          <a:lstStyle/>
          <a:p>
            <a:r>
              <a:rPr lang="it-IT" sz="2800" b="1" dirty="0" smtClean="0"/>
              <a:t>QUANDO </a:t>
            </a:r>
            <a:r>
              <a:rPr lang="it-IT" sz="2800" b="1" dirty="0"/>
              <a:t>E QUALE CAPACITÀ ALLENARE</a:t>
            </a:r>
          </a:p>
        </p:txBody>
      </p:sp>
      <p:sp>
        <p:nvSpPr>
          <p:cNvPr id="5" name="CasellaDiTesto 4">
            <a:extLst>
              <a:ext uri="{FF2B5EF4-FFF2-40B4-BE49-F238E27FC236}">
                <a16:creationId xmlns="" xmlns:a16="http://schemas.microsoft.com/office/drawing/2014/main" id="{663E23B1-3D4D-43D5-AB50-FC70364E0896}"/>
              </a:ext>
            </a:extLst>
          </p:cNvPr>
          <p:cNvSpPr txBox="1"/>
          <p:nvPr/>
        </p:nvSpPr>
        <p:spPr>
          <a:xfrm>
            <a:off x="4920404" y="5408217"/>
            <a:ext cx="2492990" cy="1200329"/>
          </a:xfrm>
          <a:prstGeom prst="rect">
            <a:avLst/>
          </a:prstGeom>
          <a:noFill/>
        </p:spPr>
        <p:txBody>
          <a:bodyPr wrap="none" rtlCol="0">
            <a:spAutoFit/>
          </a:bodyPr>
          <a:lstStyle/>
          <a:p>
            <a:pPr>
              <a:lnSpc>
                <a:spcPct val="200000"/>
              </a:lnSpc>
            </a:pPr>
            <a:r>
              <a:rPr lang="it-IT" b="1" dirty="0"/>
              <a:t>…………………………</a:t>
            </a:r>
          </a:p>
          <a:p>
            <a:pPr marL="285750" indent="-285750">
              <a:lnSpc>
                <a:spcPct val="200000"/>
              </a:lnSpc>
              <a:buFont typeface="Wingdings" panose="05000000000000000000" pitchFamily="2" charset="2"/>
              <a:buChar char="ü"/>
            </a:pPr>
            <a:endParaRPr lang="it-IT" b="1" dirty="0"/>
          </a:p>
        </p:txBody>
      </p:sp>
      <p:pic>
        <p:nvPicPr>
          <p:cNvPr id="2050" name="Picture 2" descr="http://blog.pianetadonna.it/l67/wp-content/uploads/2014/10/punto_di_domanda.jpg">
            <a:extLst>
              <a:ext uri="{FF2B5EF4-FFF2-40B4-BE49-F238E27FC236}">
                <a16:creationId xmlns="" xmlns:a16="http://schemas.microsoft.com/office/drawing/2014/main" id="{C84B858D-AB35-4686-A5E4-69E4CAD1F1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08997" y="1539121"/>
            <a:ext cx="3515804" cy="3515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6196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 xmlns:a16="http://schemas.microsoft.com/office/drawing/2014/main" id="{AC3E53FA-0401-418D-B11E-A4A17CDB8400}"/>
              </a:ext>
            </a:extLst>
          </p:cNvPr>
          <p:cNvSpPr txBox="1"/>
          <p:nvPr/>
        </p:nvSpPr>
        <p:spPr>
          <a:xfrm>
            <a:off x="2094853" y="662609"/>
            <a:ext cx="6538970" cy="1815882"/>
          </a:xfrm>
          <a:prstGeom prst="rect">
            <a:avLst/>
          </a:prstGeom>
          <a:noFill/>
        </p:spPr>
        <p:txBody>
          <a:bodyPr wrap="none" rtlCol="0">
            <a:spAutoFit/>
          </a:bodyPr>
          <a:lstStyle/>
          <a:p>
            <a:r>
              <a:rPr lang="it-IT" sz="2800" b="1" dirty="0"/>
              <a:t>LE FASI SENSIBILI DELL’ALLENAMENTO:</a:t>
            </a:r>
          </a:p>
          <a:p>
            <a:endParaRPr lang="it-IT" sz="2800" b="1" dirty="0"/>
          </a:p>
          <a:p>
            <a:r>
              <a:rPr lang="it-IT" sz="2800" b="1" dirty="0"/>
              <a:t>L’età dell’oro:</a:t>
            </a:r>
          </a:p>
          <a:p>
            <a:r>
              <a:rPr lang="it-IT" sz="2800" b="1" dirty="0"/>
              <a:t>Capacità coordinative </a:t>
            </a:r>
          </a:p>
        </p:txBody>
      </p:sp>
      <p:graphicFrame>
        <p:nvGraphicFramePr>
          <p:cNvPr id="23" name="Grafico 22">
            <a:extLst>
              <a:ext uri="{FF2B5EF4-FFF2-40B4-BE49-F238E27FC236}">
                <a16:creationId xmlns="" xmlns:a16="http://schemas.microsoft.com/office/drawing/2014/main" id="{BCABB738-20A9-451F-BF4D-DD5DAAB2BB54}"/>
              </a:ext>
            </a:extLst>
          </p:cNvPr>
          <p:cNvGraphicFramePr/>
          <p:nvPr>
            <p:extLst>
              <p:ext uri="{D42A27DB-BD31-4B8C-83A1-F6EECF244321}">
                <p14:modId xmlns:p14="http://schemas.microsoft.com/office/powerpoint/2010/main" val="1303962954"/>
              </p:ext>
            </p:extLst>
          </p:nvPr>
        </p:nvGraphicFramePr>
        <p:xfrm>
          <a:off x="3403149" y="2478491"/>
          <a:ext cx="7358636" cy="4140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95624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 xmlns:a16="http://schemas.microsoft.com/office/drawing/2014/main" id="{AC3E53FA-0401-418D-B11E-A4A17CDB8400}"/>
              </a:ext>
            </a:extLst>
          </p:cNvPr>
          <p:cNvSpPr txBox="1"/>
          <p:nvPr/>
        </p:nvSpPr>
        <p:spPr>
          <a:xfrm>
            <a:off x="2094853" y="662609"/>
            <a:ext cx="6538970" cy="1815882"/>
          </a:xfrm>
          <a:prstGeom prst="rect">
            <a:avLst/>
          </a:prstGeom>
          <a:noFill/>
        </p:spPr>
        <p:txBody>
          <a:bodyPr wrap="none" rtlCol="0">
            <a:spAutoFit/>
          </a:bodyPr>
          <a:lstStyle/>
          <a:p>
            <a:r>
              <a:rPr lang="it-IT" sz="2800" b="1" dirty="0"/>
              <a:t>LE FASI SENSIBILI DELL’ALLENAMENTO:</a:t>
            </a:r>
          </a:p>
          <a:p>
            <a:endParaRPr lang="it-IT" sz="2800" b="1" dirty="0"/>
          </a:p>
          <a:p>
            <a:r>
              <a:rPr lang="it-IT" sz="2800" b="1" dirty="0"/>
              <a:t>L’età dell’oro:</a:t>
            </a:r>
          </a:p>
          <a:p>
            <a:r>
              <a:rPr lang="it-IT" sz="2800" b="1" dirty="0"/>
              <a:t>La velocità</a:t>
            </a:r>
          </a:p>
        </p:txBody>
      </p:sp>
      <mc:AlternateContent xmlns:mc="http://schemas.openxmlformats.org/markup-compatibility/2006">
        <mc:Choice xmlns="" xmlns:cx1="http://schemas.microsoft.com/office/drawing/2015/9/8/chartex" Requires="cx1">
          <p:graphicFrame>
            <p:nvGraphicFramePr>
              <p:cNvPr id="23" name="Grafico 22">
                <a:extLst>
                  <a:ext uri="{FF2B5EF4-FFF2-40B4-BE49-F238E27FC236}">
                    <a16:creationId xmlns:a16="http://schemas.microsoft.com/office/drawing/2014/main" id="{BCABB738-20A9-451F-BF4D-DD5DAAB2BB54}"/>
                  </a:ext>
                </a:extLst>
              </p:cNvPr>
              <p:cNvGraphicFramePr/>
              <p:nvPr>
                <p:extLst>
                  <p:ext uri="{D42A27DB-BD31-4B8C-83A1-F6EECF244321}">
                    <p14:modId xmlns:p14="http://schemas.microsoft.com/office/powerpoint/2010/main" val="3371267511"/>
                  </p:ext>
                </p:extLst>
              </p:nvPr>
            </p:nvGraphicFramePr>
            <p:xfrm>
              <a:off x="3530991" y="2478491"/>
              <a:ext cx="7610622" cy="4140720"/>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23" name="Grafico 22">
                <a:extLst>
                  <a:ext uri="{FF2B5EF4-FFF2-40B4-BE49-F238E27FC236}">
                    <a16:creationId xmlns:cx1="http://schemas.microsoft.com/office/drawing/2015/9/8/chartex" xmlns="" xmlns:a16="http://schemas.microsoft.com/office/drawing/2014/main" id="{BCABB738-20A9-451F-BF4D-DD5DAAB2BB54}"/>
                  </a:ext>
                </a:extLst>
              </p:cNvPr>
              <p:cNvPicPr>
                <a:picLocks noGrp="1" noRot="1" noChangeAspect="1" noMove="1" noResize="1" noEditPoints="1" noAdjustHandles="1" noChangeArrowheads="1" noChangeShapeType="1"/>
              </p:cNvPicPr>
              <p:nvPr/>
            </p:nvPicPr>
            <p:blipFill>
              <a:blip r:embed="rId3" cstate="print"/>
              <a:stretch>
                <a:fillRect/>
              </a:stretch>
            </p:blipFill>
            <p:spPr>
              <a:xfrm>
                <a:off x="3530991" y="2478491"/>
                <a:ext cx="7610622" cy="4140720"/>
              </a:xfrm>
              <a:prstGeom prst="rect">
                <a:avLst/>
              </a:prstGeom>
            </p:spPr>
          </p:pic>
        </mc:Fallback>
      </mc:AlternateContent>
    </p:spTree>
    <p:extLst>
      <p:ext uri="{BB962C8B-B14F-4D97-AF65-F5344CB8AC3E}">
        <p14:creationId xmlns:p14="http://schemas.microsoft.com/office/powerpoint/2010/main" val="4043455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 xmlns:a16="http://schemas.microsoft.com/office/drawing/2014/main" id="{AC3E53FA-0401-418D-B11E-A4A17CDB8400}"/>
              </a:ext>
            </a:extLst>
          </p:cNvPr>
          <p:cNvSpPr txBox="1"/>
          <p:nvPr/>
        </p:nvSpPr>
        <p:spPr>
          <a:xfrm>
            <a:off x="2094853" y="662609"/>
            <a:ext cx="6538970" cy="1815882"/>
          </a:xfrm>
          <a:prstGeom prst="rect">
            <a:avLst/>
          </a:prstGeom>
          <a:noFill/>
        </p:spPr>
        <p:txBody>
          <a:bodyPr wrap="none" rtlCol="0">
            <a:spAutoFit/>
          </a:bodyPr>
          <a:lstStyle/>
          <a:p>
            <a:r>
              <a:rPr lang="it-IT" sz="2800" b="1" dirty="0"/>
              <a:t>LE FASI SENSIBILI DELL’ALLENAMENTO:</a:t>
            </a:r>
          </a:p>
          <a:p>
            <a:endParaRPr lang="it-IT" sz="2800" b="1" dirty="0"/>
          </a:p>
          <a:p>
            <a:r>
              <a:rPr lang="it-IT" sz="2800" b="1" dirty="0"/>
              <a:t>L’età dell’oro:</a:t>
            </a:r>
          </a:p>
          <a:p>
            <a:r>
              <a:rPr lang="it-IT" sz="2800" b="1" dirty="0"/>
              <a:t>La forza</a:t>
            </a:r>
          </a:p>
        </p:txBody>
      </p:sp>
      <mc:AlternateContent xmlns:mc="http://schemas.openxmlformats.org/markup-compatibility/2006">
        <mc:Choice xmlns="" xmlns:cx1="http://schemas.microsoft.com/office/drawing/2015/9/8/chartex" Requires="cx1">
          <p:graphicFrame>
            <p:nvGraphicFramePr>
              <p:cNvPr id="23" name="Grafico 22">
                <a:extLst>
                  <a:ext uri="{FF2B5EF4-FFF2-40B4-BE49-F238E27FC236}">
                    <a16:creationId xmlns:a16="http://schemas.microsoft.com/office/drawing/2014/main" id="{BCABB738-20A9-451F-BF4D-DD5DAAB2BB54}"/>
                  </a:ext>
                </a:extLst>
              </p:cNvPr>
              <p:cNvGraphicFramePr/>
              <p:nvPr>
                <p:extLst>
                  <p:ext uri="{D42A27DB-BD31-4B8C-83A1-F6EECF244321}">
                    <p14:modId xmlns:p14="http://schemas.microsoft.com/office/powerpoint/2010/main" val="2739743043"/>
                  </p:ext>
                </p:extLst>
              </p:nvPr>
            </p:nvGraphicFramePr>
            <p:xfrm>
              <a:off x="3263705" y="2307102"/>
              <a:ext cx="7441809" cy="4450209"/>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23" name="Grafico 22">
                <a:extLst>
                  <a:ext uri="{FF2B5EF4-FFF2-40B4-BE49-F238E27FC236}">
                    <a16:creationId xmlns:cx1="http://schemas.microsoft.com/office/drawing/2015/9/8/chartex" xmlns="" xmlns:a16="http://schemas.microsoft.com/office/drawing/2014/main" id="{BCABB738-20A9-451F-BF4D-DD5DAAB2BB54}"/>
                  </a:ext>
                </a:extLst>
              </p:cNvPr>
              <p:cNvPicPr>
                <a:picLocks noGrp="1" noRot="1" noChangeAspect="1" noMove="1" noResize="1" noEditPoints="1" noAdjustHandles="1" noChangeArrowheads="1" noChangeShapeType="1"/>
              </p:cNvPicPr>
              <p:nvPr/>
            </p:nvPicPr>
            <p:blipFill>
              <a:blip r:embed="rId3" cstate="print"/>
              <a:stretch>
                <a:fillRect/>
              </a:stretch>
            </p:blipFill>
            <p:spPr>
              <a:xfrm>
                <a:off x="3263705" y="2307102"/>
                <a:ext cx="7441809" cy="4450209"/>
              </a:xfrm>
              <a:prstGeom prst="rect">
                <a:avLst/>
              </a:prstGeom>
            </p:spPr>
          </p:pic>
        </mc:Fallback>
      </mc:AlternateContent>
    </p:spTree>
    <p:extLst>
      <p:ext uri="{BB962C8B-B14F-4D97-AF65-F5344CB8AC3E}">
        <p14:creationId xmlns:p14="http://schemas.microsoft.com/office/powerpoint/2010/main" val="34081063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 xmlns:a16="http://schemas.microsoft.com/office/drawing/2014/main" id="{AC3E53FA-0401-418D-B11E-A4A17CDB8400}"/>
              </a:ext>
            </a:extLst>
          </p:cNvPr>
          <p:cNvSpPr txBox="1"/>
          <p:nvPr/>
        </p:nvSpPr>
        <p:spPr>
          <a:xfrm>
            <a:off x="2094853" y="662609"/>
            <a:ext cx="6538970" cy="1815882"/>
          </a:xfrm>
          <a:prstGeom prst="rect">
            <a:avLst/>
          </a:prstGeom>
          <a:noFill/>
        </p:spPr>
        <p:txBody>
          <a:bodyPr wrap="none" rtlCol="0">
            <a:spAutoFit/>
          </a:bodyPr>
          <a:lstStyle/>
          <a:p>
            <a:r>
              <a:rPr lang="it-IT" sz="2800" b="1" dirty="0"/>
              <a:t>LE FASI SENSIBILI DELL’ALLENAMENTO:</a:t>
            </a:r>
          </a:p>
          <a:p>
            <a:endParaRPr lang="it-IT" sz="2800" b="1" dirty="0"/>
          </a:p>
          <a:p>
            <a:r>
              <a:rPr lang="it-IT" sz="2800" b="1" dirty="0"/>
              <a:t>L’età dell’oro:</a:t>
            </a:r>
          </a:p>
          <a:p>
            <a:r>
              <a:rPr lang="it-IT" sz="2800" b="1" dirty="0"/>
              <a:t>La resistenza</a:t>
            </a:r>
          </a:p>
        </p:txBody>
      </p:sp>
      <mc:AlternateContent xmlns:mc="http://schemas.openxmlformats.org/markup-compatibility/2006">
        <mc:Choice xmlns="" xmlns:cx1="http://schemas.microsoft.com/office/drawing/2015/9/8/chartex" Requires="cx1">
          <p:graphicFrame>
            <p:nvGraphicFramePr>
              <p:cNvPr id="23" name="Grafico 22">
                <a:extLst>
                  <a:ext uri="{FF2B5EF4-FFF2-40B4-BE49-F238E27FC236}">
                    <a16:creationId xmlns:a16="http://schemas.microsoft.com/office/drawing/2014/main" id="{BCABB738-20A9-451F-BF4D-DD5DAAB2BB54}"/>
                  </a:ext>
                </a:extLst>
              </p:cNvPr>
              <p:cNvGraphicFramePr/>
              <p:nvPr>
                <p:extLst>
                  <p:ext uri="{D42A27DB-BD31-4B8C-83A1-F6EECF244321}">
                    <p14:modId xmlns:p14="http://schemas.microsoft.com/office/powerpoint/2010/main" val="1815996545"/>
                  </p:ext>
                </p:extLst>
              </p:nvPr>
            </p:nvGraphicFramePr>
            <p:xfrm>
              <a:off x="3509108" y="2351519"/>
              <a:ext cx="7604369" cy="4140720"/>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23" name="Grafico 22">
                <a:extLst>
                  <a:ext uri="{FF2B5EF4-FFF2-40B4-BE49-F238E27FC236}">
                    <a16:creationId xmlns:cx1="http://schemas.microsoft.com/office/drawing/2015/9/8/chartex" xmlns="" xmlns:a16="http://schemas.microsoft.com/office/drawing/2014/main" id="{BCABB738-20A9-451F-BF4D-DD5DAAB2BB54}"/>
                  </a:ext>
                </a:extLst>
              </p:cNvPr>
              <p:cNvPicPr>
                <a:picLocks noGrp="1" noRot="1" noChangeAspect="1" noMove="1" noResize="1" noEditPoints="1" noAdjustHandles="1" noChangeArrowheads="1" noChangeShapeType="1"/>
              </p:cNvPicPr>
              <p:nvPr/>
            </p:nvPicPr>
            <p:blipFill>
              <a:blip r:embed="rId3" cstate="print"/>
              <a:stretch>
                <a:fillRect/>
              </a:stretch>
            </p:blipFill>
            <p:spPr>
              <a:xfrm>
                <a:off x="3509108" y="2351519"/>
                <a:ext cx="7604369" cy="4140720"/>
              </a:xfrm>
              <a:prstGeom prst="rect">
                <a:avLst/>
              </a:prstGeom>
            </p:spPr>
          </p:pic>
        </mc:Fallback>
      </mc:AlternateContent>
    </p:spTree>
    <p:extLst>
      <p:ext uri="{BB962C8B-B14F-4D97-AF65-F5344CB8AC3E}">
        <p14:creationId xmlns:p14="http://schemas.microsoft.com/office/powerpoint/2010/main" val="3878704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 xmlns:a16="http://schemas.microsoft.com/office/drawing/2014/main" id="{AC3E53FA-0401-418D-B11E-A4A17CDB8400}"/>
              </a:ext>
            </a:extLst>
          </p:cNvPr>
          <p:cNvSpPr txBox="1"/>
          <p:nvPr/>
        </p:nvSpPr>
        <p:spPr>
          <a:xfrm>
            <a:off x="2094853" y="662609"/>
            <a:ext cx="6538970" cy="1815882"/>
          </a:xfrm>
          <a:prstGeom prst="rect">
            <a:avLst/>
          </a:prstGeom>
          <a:noFill/>
        </p:spPr>
        <p:txBody>
          <a:bodyPr wrap="none" rtlCol="0">
            <a:spAutoFit/>
          </a:bodyPr>
          <a:lstStyle/>
          <a:p>
            <a:r>
              <a:rPr lang="it-IT" sz="2800" b="1" dirty="0"/>
              <a:t>LE FASI SENSIBILI DELL’ALLENAMENTO:</a:t>
            </a:r>
          </a:p>
          <a:p>
            <a:endParaRPr lang="it-IT" sz="2800" b="1" dirty="0"/>
          </a:p>
          <a:p>
            <a:r>
              <a:rPr lang="it-IT" sz="2800" b="1" dirty="0"/>
              <a:t>L’età dell’oro:</a:t>
            </a:r>
          </a:p>
          <a:p>
            <a:r>
              <a:rPr lang="it-IT" sz="2800" b="1" dirty="0"/>
              <a:t>La mobilità articolare</a:t>
            </a:r>
          </a:p>
        </p:txBody>
      </p:sp>
      <mc:AlternateContent xmlns:mc="http://schemas.openxmlformats.org/markup-compatibility/2006">
        <mc:Choice xmlns="" xmlns:cx1="http://schemas.microsoft.com/office/drawing/2015/9/8/chartex" Requires="cx1">
          <p:graphicFrame>
            <p:nvGraphicFramePr>
              <p:cNvPr id="23" name="Grafico 22">
                <a:extLst>
                  <a:ext uri="{FF2B5EF4-FFF2-40B4-BE49-F238E27FC236}">
                    <a16:creationId xmlns:a16="http://schemas.microsoft.com/office/drawing/2014/main" id="{BCABB738-20A9-451F-BF4D-DD5DAAB2BB54}"/>
                  </a:ext>
                </a:extLst>
              </p:cNvPr>
              <p:cNvGraphicFramePr/>
              <p:nvPr>
                <p:extLst>
                  <p:ext uri="{D42A27DB-BD31-4B8C-83A1-F6EECF244321}">
                    <p14:modId xmlns:p14="http://schemas.microsoft.com/office/powerpoint/2010/main" val="2910992629"/>
                  </p:ext>
                </p:extLst>
              </p:nvPr>
            </p:nvGraphicFramePr>
            <p:xfrm>
              <a:off x="3649785" y="2478491"/>
              <a:ext cx="7154202" cy="4140720"/>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23" name="Grafico 22">
                <a:extLst>
                  <a:ext uri="{FF2B5EF4-FFF2-40B4-BE49-F238E27FC236}">
                    <a16:creationId xmlns:cx1="http://schemas.microsoft.com/office/drawing/2015/9/8/chartex" xmlns="" xmlns:a16="http://schemas.microsoft.com/office/drawing/2014/main" id="{BCABB738-20A9-451F-BF4D-DD5DAAB2BB54}"/>
                  </a:ext>
                </a:extLst>
              </p:cNvPr>
              <p:cNvPicPr>
                <a:picLocks noGrp="1" noRot="1" noChangeAspect="1" noMove="1" noResize="1" noEditPoints="1" noAdjustHandles="1" noChangeArrowheads="1" noChangeShapeType="1"/>
              </p:cNvPicPr>
              <p:nvPr/>
            </p:nvPicPr>
            <p:blipFill>
              <a:blip r:embed="rId3" cstate="print"/>
              <a:stretch>
                <a:fillRect/>
              </a:stretch>
            </p:blipFill>
            <p:spPr>
              <a:xfrm>
                <a:off x="3649785" y="2478491"/>
                <a:ext cx="7154202" cy="4140720"/>
              </a:xfrm>
              <a:prstGeom prst="rect">
                <a:avLst/>
              </a:prstGeom>
            </p:spPr>
          </p:pic>
        </mc:Fallback>
      </mc:AlternateContent>
    </p:spTree>
    <p:extLst>
      <p:ext uri="{BB962C8B-B14F-4D97-AF65-F5344CB8AC3E}">
        <p14:creationId xmlns:p14="http://schemas.microsoft.com/office/powerpoint/2010/main" val="40689073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 xmlns:a16="http://schemas.microsoft.com/office/drawing/2014/main" id="{AC3E53FA-0401-418D-B11E-A4A17CDB8400}"/>
              </a:ext>
            </a:extLst>
          </p:cNvPr>
          <p:cNvSpPr txBox="1"/>
          <p:nvPr/>
        </p:nvSpPr>
        <p:spPr>
          <a:xfrm>
            <a:off x="2055097" y="662609"/>
            <a:ext cx="6261651" cy="523220"/>
          </a:xfrm>
          <a:prstGeom prst="rect">
            <a:avLst/>
          </a:prstGeom>
          <a:noFill/>
        </p:spPr>
        <p:txBody>
          <a:bodyPr wrap="none" rtlCol="0">
            <a:spAutoFit/>
          </a:bodyPr>
          <a:lstStyle/>
          <a:p>
            <a:r>
              <a:rPr lang="it-IT" sz="2800" b="1" dirty="0"/>
              <a:t>LA CARTA DEI DIRITTI DEL BAMBINO:</a:t>
            </a:r>
          </a:p>
        </p:txBody>
      </p:sp>
      <p:sp>
        <p:nvSpPr>
          <p:cNvPr id="5" name="CasellaDiTesto 4">
            <a:extLst>
              <a:ext uri="{FF2B5EF4-FFF2-40B4-BE49-F238E27FC236}">
                <a16:creationId xmlns="" xmlns:a16="http://schemas.microsoft.com/office/drawing/2014/main" id="{663E23B1-3D4D-43D5-AB50-FC70364E0896}"/>
              </a:ext>
            </a:extLst>
          </p:cNvPr>
          <p:cNvSpPr txBox="1"/>
          <p:nvPr/>
        </p:nvSpPr>
        <p:spPr>
          <a:xfrm>
            <a:off x="2433129" y="2029891"/>
            <a:ext cx="9480480" cy="3785652"/>
          </a:xfrm>
          <a:prstGeom prst="rect">
            <a:avLst/>
          </a:prstGeom>
          <a:noFill/>
        </p:spPr>
        <p:txBody>
          <a:bodyPr wrap="none" rtlCol="0">
            <a:spAutoFit/>
          </a:bodyPr>
          <a:lstStyle/>
          <a:p>
            <a:pPr marL="342900" indent="-342900">
              <a:lnSpc>
                <a:spcPct val="150000"/>
              </a:lnSpc>
              <a:buFont typeface="+mj-lt"/>
              <a:buAutoNum type="arabicParenR"/>
            </a:pPr>
            <a:r>
              <a:rPr lang="it-IT" sz="1600" dirty="0"/>
              <a:t>Diritto di divertirsi e giocare;</a:t>
            </a:r>
          </a:p>
          <a:p>
            <a:pPr marL="342900" indent="-342900">
              <a:lnSpc>
                <a:spcPct val="150000"/>
              </a:lnSpc>
              <a:buFont typeface="+mj-lt"/>
              <a:buAutoNum type="arabicParenR"/>
            </a:pPr>
            <a:r>
              <a:rPr lang="it-IT" sz="1600" dirty="0"/>
              <a:t>Diritto di praticare sport;</a:t>
            </a:r>
          </a:p>
          <a:p>
            <a:pPr marL="342900" indent="-342900">
              <a:lnSpc>
                <a:spcPct val="150000"/>
              </a:lnSpc>
              <a:buFont typeface="+mj-lt"/>
              <a:buAutoNum type="arabicParenR"/>
            </a:pPr>
            <a:r>
              <a:rPr lang="it-IT" sz="1600" dirty="0"/>
              <a:t>Diritto di avere i giusti tempi di riposo;</a:t>
            </a:r>
          </a:p>
          <a:p>
            <a:pPr marL="342900" indent="-342900">
              <a:lnSpc>
                <a:spcPct val="150000"/>
              </a:lnSpc>
              <a:buFont typeface="+mj-lt"/>
              <a:buAutoNum type="arabicParenR"/>
            </a:pPr>
            <a:r>
              <a:rPr lang="it-IT" sz="1600" dirty="0"/>
              <a:t>Vivere in un ambiente sano;</a:t>
            </a:r>
          </a:p>
          <a:p>
            <a:pPr marL="342900" indent="-342900">
              <a:lnSpc>
                <a:spcPct val="150000"/>
              </a:lnSpc>
              <a:buFont typeface="+mj-lt"/>
              <a:buAutoNum type="arabicParenR"/>
            </a:pPr>
            <a:r>
              <a:rPr lang="it-IT" sz="1600" dirty="0"/>
              <a:t>Diritto di praticare sport in assoluta sicurezza a salvaguardia della propria salute;</a:t>
            </a:r>
          </a:p>
          <a:p>
            <a:pPr marL="342900" indent="-342900">
              <a:lnSpc>
                <a:spcPct val="150000"/>
              </a:lnSpc>
              <a:buFont typeface="+mj-lt"/>
              <a:buAutoNum type="arabicParenR"/>
            </a:pPr>
            <a:r>
              <a:rPr lang="it-IT" sz="1600" dirty="0"/>
              <a:t>Diritto di essere circondato e preparato da </a:t>
            </a:r>
            <a:r>
              <a:rPr lang="it-IT" sz="1600" b="1" cap="small" dirty="0"/>
              <a:t>persone competenti</a:t>
            </a:r>
            <a:r>
              <a:rPr lang="it-IT" sz="1600" cap="small" dirty="0"/>
              <a:t>;</a:t>
            </a:r>
          </a:p>
          <a:p>
            <a:pPr marL="342900" indent="-342900">
              <a:lnSpc>
                <a:spcPct val="150000"/>
              </a:lnSpc>
              <a:buFont typeface="+mj-lt"/>
              <a:buAutoNum type="arabicParenR"/>
            </a:pPr>
            <a:r>
              <a:rPr lang="it-IT" sz="1600" dirty="0"/>
              <a:t>Diritto di seguire allenamenti adeguati all’età, ritmo e capacità individuali;</a:t>
            </a:r>
          </a:p>
          <a:p>
            <a:pPr marL="342900" indent="-342900">
              <a:lnSpc>
                <a:spcPct val="150000"/>
              </a:lnSpc>
              <a:buFont typeface="+mj-lt"/>
              <a:buAutoNum type="arabicParenR"/>
            </a:pPr>
            <a:r>
              <a:rPr lang="it-IT" sz="1600" dirty="0"/>
              <a:t>Diritto di conciliare lo sport con altre attività;</a:t>
            </a:r>
          </a:p>
          <a:p>
            <a:pPr marL="342900" indent="-342900">
              <a:lnSpc>
                <a:spcPct val="150000"/>
              </a:lnSpc>
              <a:buFont typeface="+mj-lt"/>
              <a:buAutoNum type="arabicParenR"/>
            </a:pPr>
            <a:r>
              <a:rPr lang="it-IT" sz="1600" dirty="0"/>
              <a:t>Diritto di misurarsi con giovani che abbiano le stesse probabilità di successo;</a:t>
            </a:r>
          </a:p>
          <a:p>
            <a:pPr marL="342900" indent="-342900">
              <a:lnSpc>
                <a:spcPct val="150000"/>
              </a:lnSpc>
              <a:buFont typeface="+mj-lt"/>
              <a:buAutoNum type="arabicParenR"/>
            </a:pPr>
            <a:r>
              <a:rPr lang="it-IT" sz="1600" dirty="0"/>
              <a:t>Diritto di avere la possibilità di diventare un campione oppure </a:t>
            </a:r>
            <a:r>
              <a:rPr lang="it-IT" sz="1600" b="1" dirty="0"/>
              <a:t>di non essere un campione</a:t>
            </a:r>
            <a:r>
              <a:rPr lang="it-IT" sz="1600" dirty="0"/>
              <a:t>.</a:t>
            </a:r>
            <a:endParaRPr lang="it-IT" sz="1600" b="1" dirty="0"/>
          </a:p>
        </p:txBody>
      </p:sp>
    </p:spTree>
    <p:extLst>
      <p:ext uri="{BB962C8B-B14F-4D97-AF65-F5344CB8AC3E}">
        <p14:creationId xmlns:p14="http://schemas.microsoft.com/office/powerpoint/2010/main" val="19955487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Fasi dell’apprendimento motorio</a:t>
            </a:r>
            <a:endParaRPr lang="it-IT" b="1" dirty="0"/>
          </a:p>
        </p:txBody>
      </p:sp>
      <p:sp>
        <p:nvSpPr>
          <p:cNvPr id="3" name="Segnaposto contenuto 2"/>
          <p:cNvSpPr>
            <a:spLocks noGrp="1"/>
          </p:cNvSpPr>
          <p:nvPr>
            <p:ph idx="1"/>
          </p:nvPr>
        </p:nvSpPr>
        <p:spPr/>
        <p:txBody>
          <a:bodyPr>
            <a:normAutofit/>
          </a:bodyPr>
          <a:lstStyle/>
          <a:p>
            <a:r>
              <a:rPr lang="it-IT" sz="4000" b="1" dirty="0" smtClean="0"/>
              <a:t>Dalle capacità motorie alle abilità</a:t>
            </a:r>
            <a:endParaRPr lang="it-IT" sz="40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 xmlns:a16="http://schemas.microsoft.com/office/drawing/2014/main" id="{AC3E53FA-0401-418D-B11E-A4A17CDB8400}"/>
              </a:ext>
            </a:extLst>
          </p:cNvPr>
          <p:cNvSpPr txBox="1"/>
          <p:nvPr/>
        </p:nvSpPr>
        <p:spPr>
          <a:xfrm>
            <a:off x="2094853" y="553427"/>
            <a:ext cx="9089982" cy="5416868"/>
          </a:xfrm>
          <a:prstGeom prst="rect">
            <a:avLst/>
          </a:prstGeom>
          <a:noFill/>
        </p:spPr>
        <p:txBody>
          <a:bodyPr wrap="square" rtlCol="0">
            <a:spAutoFit/>
          </a:bodyPr>
          <a:lstStyle/>
          <a:p>
            <a:endParaRPr lang="it-IT" sz="2800" b="1" dirty="0"/>
          </a:p>
          <a:p>
            <a:r>
              <a:rPr lang="it-IT" sz="2800" b="1" dirty="0"/>
              <a:t>FASE DELLA COORDINAZIONE GREZZA</a:t>
            </a:r>
          </a:p>
          <a:p>
            <a:endParaRPr lang="it-IT" sz="2800" b="1" dirty="0"/>
          </a:p>
          <a:p>
            <a:pPr>
              <a:buClr>
                <a:schemeClr val="tx1"/>
              </a:buClr>
            </a:pPr>
            <a:r>
              <a:rPr lang="it-IT" sz="2300" b="1" dirty="0"/>
              <a:t>Immagine mentale:</a:t>
            </a:r>
          </a:p>
          <a:p>
            <a:pPr>
              <a:buClr>
                <a:schemeClr val="tx1"/>
              </a:buClr>
            </a:pPr>
            <a:r>
              <a:rPr lang="it-IT" sz="2000" dirty="0"/>
              <a:t>     - da modello;</a:t>
            </a:r>
          </a:p>
          <a:p>
            <a:pPr>
              <a:buClr>
                <a:schemeClr val="tx1"/>
              </a:buClr>
            </a:pPr>
            <a:r>
              <a:rPr lang="it-IT" sz="2000" dirty="0"/>
              <a:t>     - istruttore;</a:t>
            </a:r>
          </a:p>
          <a:p>
            <a:pPr>
              <a:buClr>
                <a:schemeClr val="tx1"/>
              </a:buClr>
            </a:pPr>
            <a:r>
              <a:rPr lang="it-IT" sz="2000" dirty="0"/>
              <a:t>     - filmato</a:t>
            </a:r>
          </a:p>
          <a:p>
            <a:pPr>
              <a:buClr>
                <a:schemeClr val="tx1"/>
              </a:buClr>
            </a:pPr>
            <a:endParaRPr lang="it-IT" sz="2300" b="1" dirty="0"/>
          </a:p>
          <a:p>
            <a:pPr marL="457200" indent="-457200">
              <a:buClr>
                <a:schemeClr val="tx1"/>
              </a:buClr>
              <a:buFont typeface="Wingdings" panose="05000000000000000000" pitchFamily="2" charset="2"/>
              <a:buChar char="Ø"/>
            </a:pPr>
            <a:r>
              <a:rPr lang="it-IT" sz="2000" dirty="0"/>
              <a:t>Controllo consapevole</a:t>
            </a:r>
          </a:p>
          <a:p>
            <a:pPr marL="457200" indent="-457200">
              <a:buClr>
                <a:schemeClr val="tx1"/>
              </a:buClr>
              <a:buFont typeface="Wingdings" panose="05000000000000000000" pitchFamily="2" charset="2"/>
              <a:buChar char="Ø"/>
            </a:pPr>
            <a:r>
              <a:rPr lang="it-IT" sz="2000" dirty="0"/>
              <a:t>Feedback istruttore</a:t>
            </a:r>
          </a:p>
          <a:p>
            <a:pPr marL="457200" indent="-457200">
              <a:buClr>
                <a:schemeClr val="tx1"/>
              </a:buClr>
              <a:buFont typeface="Wingdings" panose="05000000000000000000" pitchFamily="2" charset="2"/>
              <a:buChar char="Ø"/>
            </a:pPr>
            <a:r>
              <a:rPr lang="it-IT" sz="2000" dirty="0"/>
              <a:t>Il bagaglio delle esperienze motorie condiziona il risultato</a:t>
            </a:r>
          </a:p>
          <a:p>
            <a:pPr marL="457200" indent="-457200">
              <a:buClr>
                <a:schemeClr val="tx1"/>
              </a:buClr>
              <a:buFont typeface="Wingdings" panose="05000000000000000000" pitchFamily="2" charset="2"/>
              <a:buChar char="Ø"/>
            </a:pPr>
            <a:r>
              <a:rPr lang="it-IT" sz="2000" dirty="0"/>
              <a:t>Ruolo dell’errore (non è un inciampo, l’importante è capire dove l’errore si è verificato)      </a:t>
            </a:r>
          </a:p>
          <a:p>
            <a:endParaRPr lang="it-IT" sz="2800" b="1" dirty="0"/>
          </a:p>
          <a:p>
            <a:pPr marL="514350" indent="-514350">
              <a:buFont typeface="+mj-lt"/>
              <a:buAutoNum type="alphaLcParenR"/>
            </a:pPr>
            <a:endParaRPr lang="it-IT" sz="2800" b="1" dirty="0"/>
          </a:p>
        </p:txBody>
      </p:sp>
    </p:spTree>
    <p:extLst>
      <p:ext uri="{BB962C8B-B14F-4D97-AF65-F5344CB8AC3E}">
        <p14:creationId xmlns:p14="http://schemas.microsoft.com/office/powerpoint/2010/main" val="434408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 xmlns:a16="http://schemas.microsoft.com/office/drawing/2014/main" id="{D8D2E21F-0496-45C4-B407-1D7544A6768D}"/>
              </a:ext>
            </a:extLst>
          </p:cNvPr>
          <p:cNvSpPr txBox="1"/>
          <p:nvPr/>
        </p:nvSpPr>
        <p:spPr>
          <a:xfrm>
            <a:off x="2055097" y="662609"/>
            <a:ext cx="3828292" cy="523220"/>
          </a:xfrm>
          <a:prstGeom prst="rect">
            <a:avLst/>
          </a:prstGeom>
          <a:noFill/>
        </p:spPr>
        <p:txBody>
          <a:bodyPr wrap="none" rtlCol="0">
            <a:spAutoFit/>
          </a:bodyPr>
          <a:lstStyle/>
          <a:p>
            <a:r>
              <a:rPr lang="it-IT" sz="2800" b="1" dirty="0"/>
              <a:t>PIANO FISIOLOGICO:</a:t>
            </a:r>
          </a:p>
        </p:txBody>
      </p:sp>
      <p:sp>
        <p:nvSpPr>
          <p:cNvPr id="5" name="CasellaDiTesto 4">
            <a:extLst>
              <a:ext uri="{FF2B5EF4-FFF2-40B4-BE49-F238E27FC236}">
                <a16:creationId xmlns="" xmlns:a16="http://schemas.microsoft.com/office/drawing/2014/main" id="{25DEF60F-1444-4CBF-B12F-7D2C20A0BF90}"/>
              </a:ext>
            </a:extLst>
          </p:cNvPr>
          <p:cNvSpPr txBox="1"/>
          <p:nvPr/>
        </p:nvSpPr>
        <p:spPr>
          <a:xfrm>
            <a:off x="3484334" y="2716695"/>
            <a:ext cx="7142921" cy="1384995"/>
          </a:xfrm>
          <a:prstGeom prst="rect">
            <a:avLst/>
          </a:prstGeom>
          <a:noFill/>
        </p:spPr>
        <p:txBody>
          <a:bodyPr wrap="square" rtlCol="0">
            <a:spAutoFit/>
          </a:bodyPr>
          <a:lstStyle/>
          <a:p>
            <a:r>
              <a:rPr lang="it-IT" sz="2800" dirty="0" smtClean="0"/>
              <a:t>Reazioni di aggiustamento ed adattamento</a:t>
            </a:r>
            <a:endParaRPr lang="it-IT" sz="2800" dirty="0"/>
          </a:p>
          <a:p>
            <a:endParaRPr lang="it-IT" sz="2800" dirty="0"/>
          </a:p>
        </p:txBody>
      </p:sp>
      <p:sp>
        <p:nvSpPr>
          <p:cNvPr id="6" name="CasellaDiTesto 5">
            <a:extLst>
              <a:ext uri="{FF2B5EF4-FFF2-40B4-BE49-F238E27FC236}">
                <a16:creationId xmlns="" xmlns:a16="http://schemas.microsoft.com/office/drawing/2014/main" id="{33EFFE0B-6674-4D46-B104-C67E998C2E5A}"/>
              </a:ext>
            </a:extLst>
          </p:cNvPr>
          <p:cNvSpPr txBox="1"/>
          <p:nvPr/>
        </p:nvSpPr>
        <p:spPr>
          <a:xfrm>
            <a:off x="3484333" y="3664225"/>
            <a:ext cx="7142921" cy="1815882"/>
          </a:xfrm>
          <a:prstGeom prst="rect">
            <a:avLst/>
          </a:prstGeom>
          <a:noFill/>
        </p:spPr>
        <p:txBody>
          <a:bodyPr wrap="square" rtlCol="0">
            <a:spAutoFit/>
          </a:bodyPr>
          <a:lstStyle/>
          <a:p>
            <a:endParaRPr lang="it-IT" sz="2800" b="1" dirty="0" smtClean="0"/>
          </a:p>
          <a:p>
            <a:r>
              <a:rPr lang="it-IT" sz="2800" b="1" dirty="0" smtClean="0"/>
              <a:t>Oggetto dell’allenamento</a:t>
            </a:r>
          </a:p>
          <a:p>
            <a:endParaRPr lang="it-IT" sz="2800" dirty="0"/>
          </a:p>
          <a:p>
            <a:r>
              <a:rPr lang="it-IT" sz="2800" dirty="0" smtClean="0"/>
              <a:t>Capacità </a:t>
            </a:r>
            <a:r>
              <a:rPr lang="it-IT" sz="2800" dirty="0"/>
              <a:t>coordinative e condizionali</a:t>
            </a:r>
          </a:p>
        </p:txBody>
      </p:sp>
    </p:spTree>
    <p:extLst>
      <p:ext uri="{BB962C8B-B14F-4D97-AF65-F5344CB8AC3E}">
        <p14:creationId xmlns:p14="http://schemas.microsoft.com/office/powerpoint/2010/main" val="24607229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 xmlns:a16="http://schemas.microsoft.com/office/drawing/2014/main" id="{663E23B1-3D4D-43D5-AB50-FC70364E0896}"/>
              </a:ext>
            </a:extLst>
          </p:cNvPr>
          <p:cNvSpPr txBox="1"/>
          <p:nvPr/>
        </p:nvSpPr>
        <p:spPr>
          <a:xfrm>
            <a:off x="4487013" y="2160104"/>
            <a:ext cx="473206" cy="1200329"/>
          </a:xfrm>
          <a:prstGeom prst="rect">
            <a:avLst/>
          </a:prstGeom>
          <a:noFill/>
        </p:spPr>
        <p:txBody>
          <a:bodyPr wrap="none" rtlCol="0">
            <a:spAutoFit/>
          </a:bodyPr>
          <a:lstStyle/>
          <a:p>
            <a:pPr>
              <a:lnSpc>
                <a:spcPct val="200000"/>
              </a:lnSpc>
            </a:pPr>
            <a:endParaRPr lang="it-IT" b="1" dirty="0"/>
          </a:p>
          <a:p>
            <a:pPr marL="285750" indent="-285750">
              <a:lnSpc>
                <a:spcPct val="200000"/>
              </a:lnSpc>
              <a:buFont typeface="Wingdings" panose="05000000000000000000" pitchFamily="2" charset="2"/>
              <a:buChar char="ü"/>
            </a:pPr>
            <a:endParaRPr lang="it-IT" b="1" dirty="0"/>
          </a:p>
        </p:txBody>
      </p:sp>
      <p:sp>
        <p:nvSpPr>
          <p:cNvPr id="6" name="CasellaDiTesto 5">
            <a:extLst>
              <a:ext uri="{FF2B5EF4-FFF2-40B4-BE49-F238E27FC236}">
                <a16:creationId xmlns="" xmlns:a16="http://schemas.microsoft.com/office/drawing/2014/main" id="{F78DBD9F-E705-4FC3-8E3C-59FFC546E557}"/>
              </a:ext>
            </a:extLst>
          </p:cNvPr>
          <p:cNvSpPr txBox="1"/>
          <p:nvPr/>
        </p:nvSpPr>
        <p:spPr>
          <a:xfrm>
            <a:off x="2168475" y="425470"/>
            <a:ext cx="8393507" cy="6001643"/>
          </a:xfrm>
          <a:prstGeom prst="rect">
            <a:avLst/>
          </a:prstGeom>
          <a:noFill/>
        </p:spPr>
        <p:txBody>
          <a:bodyPr wrap="square" rtlCol="0">
            <a:spAutoFit/>
          </a:bodyPr>
          <a:lstStyle/>
          <a:p>
            <a:pPr>
              <a:lnSpc>
                <a:spcPct val="200000"/>
              </a:lnSpc>
            </a:pPr>
            <a:r>
              <a:rPr lang="it-IT" sz="2800" b="1" dirty="0" smtClean="0"/>
              <a:t>FASE DELLA COORDINAZIONE </a:t>
            </a:r>
            <a:r>
              <a:rPr lang="it-IT" sz="2800" b="1" dirty="0"/>
              <a:t>FINE</a:t>
            </a:r>
          </a:p>
          <a:p>
            <a:pPr>
              <a:lnSpc>
                <a:spcPct val="200000"/>
              </a:lnSpc>
            </a:pPr>
            <a:r>
              <a:rPr lang="it-IT" sz="2000" dirty="0" err="1" smtClean="0"/>
              <a:t>+</a:t>
            </a:r>
            <a:r>
              <a:rPr lang="it-IT" dirty="0" err="1" smtClean="0"/>
              <a:t>Sperimentazione</a:t>
            </a:r>
            <a:endParaRPr lang="it-IT" dirty="0"/>
          </a:p>
          <a:p>
            <a:pPr>
              <a:lnSpc>
                <a:spcPct val="200000"/>
              </a:lnSpc>
            </a:pPr>
            <a:r>
              <a:rPr lang="it-IT" dirty="0"/>
              <a:t>+ </a:t>
            </a:r>
            <a:r>
              <a:rPr lang="it-IT" dirty="0" smtClean="0"/>
              <a:t>Ripetizione</a:t>
            </a:r>
            <a:endParaRPr lang="it-IT" dirty="0"/>
          </a:p>
          <a:p>
            <a:pPr>
              <a:lnSpc>
                <a:spcPct val="200000"/>
              </a:lnSpc>
            </a:pPr>
            <a:r>
              <a:rPr lang="it-IT" dirty="0"/>
              <a:t>Aumenta la competenza motoria</a:t>
            </a:r>
          </a:p>
          <a:p>
            <a:pPr>
              <a:lnSpc>
                <a:spcPct val="200000"/>
              </a:lnSpc>
            </a:pPr>
            <a:r>
              <a:rPr lang="it-IT" dirty="0"/>
              <a:t>Più concentrazione sul movimento anziché sul risultato, in quanto questo diventa la conseguenza del movimento.</a:t>
            </a:r>
          </a:p>
          <a:p>
            <a:pPr>
              <a:lnSpc>
                <a:spcPct val="200000"/>
              </a:lnSpc>
            </a:pPr>
            <a:r>
              <a:rPr lang="it-IT" dirty="0"/>
              <a:t>L’azione dell’istruttore è sempre centrale nel fornire feedback (verbali, cinestesici o visivi).</a:t>
            </a:r>
          </a:p>
          <a:p>
            <a:pPr>
              <a:lnSpc>
                <a:spcPct val="200000"/>
              </a:lnSpc>
            </a:pPr>
            <a:r>
              <a:rPr lang="it-IT" dirty="0"/>
              <a:t>Ripetizione del gesto (no a decine, sì a centinaia).</a:t>
            </a:r>
          </a:p>
          <a:p>
            <a:pPr marL="285750" indent="-285750">
              <a:lnSpc>
                <a:spcPct val="200000"/>
              </a:lnSpc>
              <a:buFont typeface="Wingdings" panose="05000000000000000000" pitchFamily="2" charset="2"/>
              <a:buChar char="ü"/>
            </a:pPr>
            <a:endParaRPr lang="it-IT" b="1" dirty="0"/>
          </a:p>
        </p:txBody>
      </p:sp>
    </p:spTree>
    <p:extLst>
      <p:ext uri="{BB962C8B-B14F-4D97-AF65-F5344CB8AC3E}">
        <p14:creationId xmlns:p14="http://schemas.microsoft.com/office/powerpoint/2010/main" val="18574673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 xmlns:a16="http://schemas.microsoft.com/office/drawing/2014/main" id="{663E23B1-3D4D-43D5-AB50-FC70364E0896}"/>
              </a:ext>
            </a:extLst>
          </p:cNvPr>
          <p:cNvSpPr txBox="1"/>
          <p:nvPr/>
        </p:nvSpPr>
        <p:spPr>
          <a:xfrm>
            <a:off x="2239618" y="278296"/>
            <a:ext cx="9342782" cy="7663636"/>
          </a:xfrm>
          <a:prstGeom prst="rect">
            <a:avLst/>
          </a:prstGeom>
          <a:noFill/>
        </p:spPr>
        <p:txBody>
          <a:bodyPr wrap="square" rtlCol="0">
            <a:spAutoFit/>
          </a:bodyPr>
          <a:lstStyle/>
          <a:p>
            <a:pPr>
              <a:lnSpc>
                <a:spcPct val="200000"/>
              </a:lnSpc>
            </a:pPr>
            <a:r>
              <a:rPr lang="it-IT" sz="2800" b="1" dirty="0" smtClean="0"/>
              <a:t>FASE DELLA PADRONANZA E STABILIZZAZIONE</a:t>
            </a:r>
          </a:p>
          <a:p>
            <a:pPr lvl="0">
              <a:lnSpc>
                <a:spcPct val="200000"/>
              </a:lnSpc>
            </a:pPr>
            <a:r>
              <a:rPr lang="it-IT" sz="1600" dirty="0">
                <a:solidFill>
                  <a:prstClr val="black"/>
                </a:solidFill>
              </a:rPr>
              <a:t>Ora si esercita in condizioni diverse per giungere ad un’automatizzazione adeguabile alle situazioni; la capacità di riprodurre il gesto in ogni situazione con concetto di anticipazione</a:t>
            </a:r>
            <a:r>
              <a:rPr lang="it-IT" sz="1600" dirty="0" smtClean="0">
                <a:solidFill>
                  <a:prstClr val="black"/>
                </a:solidFill>
              </a:rPr>
              <a:t>.</a:t>
            </a:r>
            <a:endParaRPr lang="it-IT" sz="2800" b="1" dirty="0"/>
          </a:p>
          <a:p>
            <a:pPr>
              <a:lnSpc>
                <a:spcPct val="200000"/>
              </a:lnSpc>
            </a:pPr>
            <a:r>
              <a:rPr lang="it-IT" sz="2800" b="1" dirty="0" smtClean="0"/>
              <a:t>RUOLO DEL FEEDBACK</a:t>
            </a:r>
            <a:endParaRPr lang="it-IT" sz="2800" b="1" dirty="0"/>
          </a:p>
          <a:p>
            <a:pPr marL="457200" indent="-457200">
              <a:lnSpc>
                <a:spcPct val="200000"/>
              </a:lnSpc>
              <a:buFont typeface="Arial" panose="020B0604020202020204" pitchFamily="34" charset="0"/>
              <a:buChar char="•"/>
            </a:pPr>
            <a:r>
              <a:rPr lang="it-IT" sz="2000" dirty="0"/>
              <a:t>Coordinazione grezza                 totale</a:t>
            </a:r>
          </a:p>
          <a:p>
            <a:pPr marL="457200" indent="-457200">
              <a:lnSpc>
                <a:spcPct val="200000"/>
              </a:lnSpc>
              <a:buFont typeface="Arial" panose="020B0604020202020204" pitchFamily="34" charset="0"/>
              <a:buChar char="•"/>
            </a:pPr>
            <a:r>
              <a:rPr lang="it-IT" sz="2000" dirty="0"/>
              <a:t>Coordinazione fine                      deve intervenire in associazione alle sensazioni interne cinestesiche e alle possibili riprese video </a:t>
            </a:r>
          </a:p>
          <a:p>
            <a:pPr marL="457200" indent="-457200">
              <a:lnSpc>
                <a:spcPct val="200000"/>
              </a:lnSpc>
              <a:buFont typeface="Arial" panose="020B0604020202020204" pitchFamily="34" charset="0"/>
              <a:buChar char="•"/>
            </a:pPr>
            <a:r>
              <a:rPr lang="it-IT" sz="2000" dirty="0"/>
              <a:t>Padronanza e stabilizzazione, </a:t>
            </a:r>
            <a:r>
              <a:rPr lang="it-IT" sz="2000" dirty="0" smtClean="0"/>
              <a:t>adattabilità                    interviene nell’esecuzione applicativa</a:t>
            </a:r>
            <a:endParaRPr lang="it-IT" sz="2000" dirty="0"/>
          </a:p>
          <a:p>
            <a:pPr>
              <a:lnSpc>
                <a:spcPct val="200000"/>
              </a:lnSpc>
            </a:pPr>
            <a:endParaRPr lang="it-IT" sz="2000" dirty="0"/>
          </a:p>
          <a:p>
            <a:pPr marL="457200" indent="-457200">
              <a:lnSpc>
                <a:spcPct val="200000"/>
              </a:lnSpc>
              <a:buFont typeface="Arial" panose="020B0604020202020204" pitchFamily="34" charset="0"/>
              <a:buChar char="•"/>
            </a:pPr>
            <a:endParaRPr lang="it-IT" sz="2000" dirty="0"/>
          </a:p>
          <a:p>
            <a:pPr marL="285750" indent="-285750">
              <a:lnSpc>
                <a:spcPct val="200000"/>
              </a:lnSpc>
              <a:buFont typeface="Wingdings" panose="05000000000000000000" pitchFamily="2" charset="2"/>
              <a:buChar char="ü"/>
            </a:pPr>
            <a:endParaRPr lang="it-IT" b="1" dirty="0"/>
          </a:p>
        </p:txBody>
      </p:sp>
      <p:cxnSp>
        <p:nvCxnSpPr>
          <p:cNvPr id="3" name="Connettore 2 2">
            <a:extLst>
              <a:ext uri="{FF2B5EF4-FFF2-40B4-BE49-F238E27FC236}">
                <a16:creationId xmlns="" xmlns:a16="http://schemas.microsoft.com/office/drawing/2014/main" id="{B071F719-7D98-4039-A3EE-F6038DC9833A}"/>
              </a:ext>
            </a:extLst>
          </p:cNvPr>
          <p:cNvCxnSpPr>
            <a:cxnSpLocks/>
          </p:cNvCxnSpPr>
          <p:nvPr/>
        </p:nvCxnSpPr>
        <p:spPr>
          <a:xfrm>
            <a:off x="5327372" y="4017216"/>
            <a:ext cx="117944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Connettore 2 7">
            <a:extLst>
              <a:ext uri="{FF2B5EF4-FFF2-40B4-BE49-F238E27FC236}">
                <a16:creationId xmlns="" xmlns:a16="http://schemas.microsoft.com/office/drawing/2014/main" id="{DC416394-90F6-4E8F-AB5E-0BD00847BF3C}"/>
              </a:ext>
            </a:extLst>
          </p:cNvPr>
          <p:cNvCxnSpPr>
            <a:cxnSpLocks/>
          </p:cNvCxnSpPr>
          <p:nvPr/>
        </p:nvCxnSpPr>
        <p:spPr>
          <a:xfrm>
            <a:off x="5592417" y="3370779"/>
            <a:ext cx="92765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 name="Connettore 2 5">
            <a:extLst>
              <a:ext uri="{FF2B5EF4-FFF2-40B4-BE49-F238E27FC236}">
                <a16:creationId xmlns="" xmlns:a16="http://schemas.microsoft.com/office/drawing/2014/main" id="{B071F719-7D98-4039-A3EE-F6038DC9833A}"/>
              </a:ext>
            </a:extLst>
          </p:cNvPr>
          <p:cNvCxnSpPr>
            <a:cxnSpLocks/>
          </p:cNvCxnSpPr>
          <p:nvPr/>
        </p:nvCxnSpPr>
        <p:spPr>
          <a:xfrm>
            <a:off x="7994372" y="5208707"/>
            <a:ext cx="117944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271248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 xmlns:a16="http://schemas.microsoft.com/office/drawing/2014/main" id="{2E6E31FB-98F5-4D0B-9650-6E1AFA29200F}"/>
              </a:ext>
            </a:extLst>
          </p:cNvPr>
          <p:cNvSpPr txBox="1"/>
          <p:nvPr/>
        </p:nvSpPr>
        <p:spPr>
          <a:xfrm>
            <a:off x="2908852" y="930678"/>
            <a:ext cx="2054087" cy="646331"/>
          </a:xfrm>
          <a:prstGeom prst="rect">
            <a:avLst/>
          </a:prstGeom>
          <a:noFill/>
          <a:ln>
            <a:solidFill>
              <a:schemeClr val="tx1"/>
            </a:solidFill>
          </a:ln>
        </p:spPr>
        <p:txBody>
          <a:bodyPr wrap="square" rtlCol="0">
            <a:spAutoFit/>
          </a:bodyPr>
          <a:lstStyle/>
          <a:p>
            <a:pPr algn="ctr"/>
            <a:r>
              <a:rPr lang="it-IT" dirty="0"/>
              <a:t>RINFORZO E STABILIZZAZIONE</a:t>
            </a:r>
          </a:p>
        </p:txBody>
      </p:sp>
      <p:sp>
        <p:nvSpPr>
          <p:cNvPr id="6" name="CasellaDiTesto 5">
            <a:extLst>
              <a:ext uri="{FF2B5EF4-FFF2-40B4-BE49-F238E27FC236}">
                <a16:creationId xmlns="" xmlns:a16="http://schemas.microsoft.com/office/drawing/2014/main" id="{184E0950-C232-4F7D-A82D-3C6907A9DFC9}"/>
              </a:ext>
            </a:extLst>
          </p:cNvPr>
          <p:cNvSpPr txBox="1"/>
          <p:nvPr/>
        </p:nvSpPr>
        <p:spPr>
          <a:xfrm>
            <a:off x="6056243" y="2272408"/>
            <a:ext cx="2491409" cy="369332"/>
          </a:xfrm>
          <a:prstGeom prst="rect">
            <a:avLst/>
          </a:prstGeom>
          <a:noFill/>
          <a:ln>
            <a:solidFill>
              <a:schemeClr val="tx1"/>
            </a:solidFill>
          </a:ln>
        </p:spPr>
        <p:txBody>
          <a:bodyPr wrap="square" rtlCol="0">
            <a:spAutoFit/>
          </a:bodyPr>
          <a:lstStyle/>
          <a:p>
            <a:pPr algn="ctr"/>
            <a:r>
              <a:rPr lang="it-IT" dirty="0"/>
              <a:t>RISULTATO REALE</a:t>
            </a:r>
          </a:p>
        </p:txBody>
      </p:sp>
      <p:sp>
        <p:nvSpPr>
          <p:cNvPr id="7" name="CasellaDiTesto 6">
            <a:extLst>
              <a:ext uri="{FF2B5EF4-FFF2-40B4-BE49-F238E27FC236}">
                <a16:creationId xmlns="" xmlns:a16="http://schemas.microsoft.com/office/drawing/2014/main" id="{0C0D6392-0C64-4D2D-9C35-C26ECDEDAFB1}"/>
              </a:ext>
            </a:extLst>
          </p:cNvPr>
          <p:cNvSpPr txBox="1"/>
          <p:nvPr/>
        </p:nvSpPr>
        <p:spPr>
          <a:xfrm>
            <a:off x="6291470" y="3314269"/>
            <a:ext cx="2080591" cy="369332"/>
          </a:xfrm>
          <a:prstGeom prst="rect">
            <a:avLst/>
          </a:prstGeom>
          <a:noFill/>
          <a:ln>
            <a:solidFill>
              <a:schemeClr val="tx1"/>
            </a:solidFill>
          </a:ln>
        </p:spPr>
        <p:txBody>
          <a:bodyPr wrap="square" rtlCol="0">
            <a:spAutoFit/>
          </a:bodyPr>
          <a:lstStyle/>
          <a:p>
            <a:pPr algn="ctr"/>
            <a:r>
              <a:rPr lang="it-IT" b="1" dirty="0"/>
              <a:t>FEEDBACK</a:t>
            </a:r>
          </a:p>
        </p:txBody>
      </p:sp>
      <p:sp>
        <p:nvSpPr>
          <p:cNvPr id="8" name="CasellaDiTesto 7">
            <a:extLst>
              <a:ext uri="{FF2B5EF4-FFF2-40B4-BE49-F238E27FC236}">
                <a16:creationId xmlns="" xmlns:a16="http://schemas.microsoft.com/office/drawing/2014/main" id="{E4464BEB-21D5-44D9-B8DB-E6C7C5D20838}"/>
              </a:ext>
            </a:extLst>
          </p:cNvPr>
          <p:cNvSpPr txBox="1"/>
          <p:nvPr/>
        </p:nvSpPr>
        <p:spPr>
          <a:xfrm>
            <a:off x="6175413" y="4369059"/>
            <a:ext cx="2464904" cy="369332"/>
          </a:xfrm>
          <a:prstGeom prst="rect">
            <a:avLst/>
          </a:prstGeom>
          <a:noFill/>
          <a:ln>
            <a:solidFill>
              <a:schemeClr val="tx1"/>
            </a:solidFill>
          </a:ln>
        </p:spPr>
        <p:txBody>
          <a:bodyPr wrap="square" rtlCol="0">
            <a:spAutoFit/>
          </a:bodyPr>
          <a:lstStyle/>
          <a:p>
            <a:pPr algn="ctr"/>
            <a:r>
              <a:rPr lang="it-IT" dirty="0"/>
              <a:t>RISULTATO ATTESO</a:t>
            </a:r>
          </a:p>
        </p:txBody>
      </p:sp>
      <p:sp>
        <p:nvSpPr>
          <p:cNvPr id="9" name="CasellaDiTesto 8">
            <a:extLst>
              <a:ext uri="{FF2B5EF4-FFF2-40B4-BE49-F238E27FC236}">
                <a16:creationId xmlns="" xmlns:a16="http://schemas.microsoft.com/office/drawing/2014/main" id="{8B12B0D2-2EFC-4AE8-B5C7-7FF3D689A692}"/>
              </a:ext>
            </a:extLst>
          </p:cNvPr>
          <p:cNvSpPr txBox="1"/>
          <p:nvPr/>
        </p:nvSpPr>
        <p:spPr>
          <a:xfrm>
            <a:off x="8372061" y="5527020"/>
            <a:ext cx="2835966" cy="369332"/>
          </a:xfrm>
          <a:prstGeom prst="rect">
            <a:avLst/>
          </a:prstGeom>
          <a:noFill/>
          <a:ln>
            <a:solidFill>
              <a:schemeClr val="tx1"/>
            </a:solidFill>
          </a:ln>
        </p:spPr>
        <p:txBody>
          <a:bodyPr wrap="square" rtlCol="0">
            <a:spAutoFit/>
          </a:bodyPr>
          <a:lstStyle/>
          <a:p>
            <a:pPr algn="ctr"/>
            <a:r>
              <a:rPr lang="it-IT" dirty="0"/>
              <a:t>ERRORE</a:t>
            </a:r>
          </a:p>
        </p:txBody>
      </p:sp>
      <p:sp>
        <p:nvSpPr>
          <p:cNvPr id="10" name="CasellaDiTesto 9">
            <a:extLst>
              <a:ext uri="{FF2B5EF4-FFF2-40B4-BE49-F238E27FC236}">
                <a16:creationId xmlns="" xmlns:a16="http://schemas.microsoft.com/office/drawing/2014/main" id="{5C7A92C7-E753-4F2B-92EC-9E0D4EF7A0F7}"/>
              </a:ext>
            </a:extLst>
          </p:cNvPr>
          <p:cNvSpPr txBox="1"/>
          <p:nvPr/>
        </p:nvSpPr>
        <p:spPr>
          <a:xfrm>
            <a:off x="3333722" y="3223951"/>
            <a:ext cx="1973774" cy="646331"/>
          </a:xfrm>
          <a:prstGeom prst="rect">
            <a:avLst/>
          </a:prstGeom>
          <a:noFill/>
          <a:ln>
            <a:solidFill>
              <a:schemeClr val="tx1"/>
            </a:solidFill>
          </a:ln>
        </p:spPr>
        <p:txBody>
          <a:bodyPr wrap="square" rtlCol="0">
            <a:spAutoFit/>
          </a:bodyPr>
          <a:lstStyle/>
          <a:p>
            <a:pPr algn="ctr"/>
            <a:r>
              <a:rPr lang="it-IT" b="1" dirty="0"/>
              <a:t>PROGRAMMA</a:t>
            </a:r>
            <a:r>
              <a:rPr lang="it-IT" dirty="0"/>
              <a:t> </a:t>
            </a:r>
            <a:r>
              <a:rPr lang="it-IT" b="1" dirty="0"/>
              <a:t>MOTORIO</a:t>
            </a:r>
          </a:p>
        </p:txBody>
      </p:sp>
      <p:sp>
        <p:nvSpPr>
          <p:cNvPr id="11" name="CasellaDiTesto 10">
            <a:extLst>
              <a:ext uri="{FF2B5EF4-FFF2-40B4-BE49-F238E27FC236}">
                <a16:creationId xmlns="" xmlns:a16="http://schemas.microsoft.com/office/drawing/2014/main" id="{FED41AF9-EAA2-4D91-A1BB-FDAA44B1A9EB}"/>
              </a:ext>
            </a:extLst>
          </p:cNvPr>
          <p:cNvSpPr txBox="1"/>
          <p:nvPr/>
        </p:nvSpPr>
        <p:spPr>
          <a:xfrm>
            <a:off x="2908852" y="5388521"/>
            <a:ext cx="2743200" cy="646331"/>
          </a:xfrm>
          <a:prstGeom prst="rect">
            <a:avLst/>
          </a:prstGeom>
          <a:noFill/>
          <a:ln>
            <a:solidFill>
              <a:schemeClr val="tx1"/>
            </a:solidFill>
          </a:ln>
        </p:spPr>
        <p:txBody>
          <a:bodyPr wrap="square" rtlCol="0">
            <a:spAutoFit/>
          </a:bodyPr>
          <a:lstStyle/>
          <a:p>
            <a:pPr algn="ctr"/>
            <a:r>
              <a:rPr lang="it-IT" dirty="0" smtClean="0"/>
              <a:t>RIFORMULAZIONE </a:t>
            </a:r>
            <a:r>
              <a:rPr lang="it-IT" dirty="0"/>
              <a:t>PROCEDURA</a:t>
            </a:r>
          </a:p>
        </p:txBody>
      </p:sp>
      <p:sp>
        <p:nvSpPr>
          <p:cNvPr id="12" name="CasellaDiTesto 11">
            <a:extLst>
              <a:ext uri="{FF2B5EF4-FFF2-40B4-BE49-F238E27FC236}">
                <a16:creationId xmlns="" xmlns:a16="http://schemas.microsoft.com/office/drawing/2014/main" id="{E7F30721-BF82-4B39-961E-1D23B96C2CE8}"/>
              </a:ext>
            </a:extLst>
          </p:cNvPr>
          <p:cNvSpPr txBox="1"/>
          <p:nvPr/>
        </p:nvSpPr>
        <p:spPr>
          <a:xfrm>
            <a:off x="980661" y="3223949"/>
            <a:ext cx="1828343" cy="707886"/>
          </a:xfrm>
          <a:prstGeom prst="rect">
            <a:avLst/>
          </a:prstGeom>
          <a:noFill/>
        </p:spPr>
        <p:txBody>
          <a:bodyPr wrap="square" rtlCol="0">
            <a:spAutoFit/>
          </a:bodyPr>
          <a:lstStyle/>
          <a:p>
            <a:pPr algn="ctr"/>
            <a:r>
              <a:rPr lang="it-IT" sz="2000" b="1" dirty="0"/>
              <a:t>PROGETTO D’AZIONE</a:t>
            </a:r>
          </a:p>
        </p:txBody>
      </p:sp>
      <p:sp>
        <p:nvSpPr>
          <p:cNvPr id="13" name="CasellaDiTesto 12">
            <a:extLst>
              <a:ext uri="{FF2B5EF4-FFF2-40B4-BE49-F238E27FC236}">
                <a16:creationId xmlns="" xmlns:a16="http://schemas.microsoft.com/office/drawing/2014/main" id="{BF84375A-4728-4258-86F1-41E800088091}"/>
              </a:ext>
            </a:extLst>
          </p:cNvPr>
          <p:cNvSpPr txBox="1"/>
          <p:nvPr/>
        </p:nvSpPr>
        <p:spPr>
          <a:xfrm>
            <a:off x="9356035" y="2641740"/>
            <a:ext cx="2491409" cy="369332"/>
          </a:xfrm>
          <a:prstGeom prst="rect">
            <a:avLst/>
          </a:prstGeom>
          <a:noFill/>
          <a:ln>
            <a:solidFill>
              <a:schemeClr val="tx1"/>
            </a:solidFill>
          </a:ln>
        </p:spPr>
        <p:txBody>
          <a:bodyPr wrap="square" rtlCol="0">
            <a:spAutoFit/>
          </a:bodyPr>
          <a:lstStyle/>
          <a:p>
            <a:pPr algn="ctr"/>
            <a:r>
              <a:rPr lang="it-IT" dirty="0"/>
              <a:t>POSITIVO EFFICACE</a:t>
            </a:r>
          </a:p>
        </p:txBody>
      </p:sp>
      <p:sp>
        <p:nvSpPr>
          <p:cNvPr id="14" name="CasellaDiTesto 13">
            <a:extLst>
              <a:ext uri="{FF2B5EF4-FFF2-40B4-BE49-F238E27FC236}">
                <a16:creationId xmlns="" xmlns:a16="http://schemas.microsoft.com/office/drawing/2014/main" id="{9E5A8E6A-4B2D-424E-A630-F046749EFC4B}"/>
              </a:ext>
            </a:extLst>
          </p:cNvPr>
          <p:cNvSpPr txBox="1"/>
          <p:nvPr/>
        </p:nvSpPr>
        <p:spPr>
          <a:xfrm>
            <a:off x="9356035" y="3811261"/>
            <a:ext cx="2279374" cy="646331"/>
          </a:xfrm>
          <a:prstGeom prst="rect">
            <a:avLst/>
          </a:prstGeom>
          <a:noFill/>
          <a:ln>
            <a:solidFill>
              <a:schemeClr val="tx1"/>
            </a:solidFill>
          </a:ln>
        </p:spPr>
        <p:txBody>
          <a:bodyPr wrap="square" rtlCol="0">
            <a:spAutoFit/>
          </a:bodyPr>
          <a:lstStyle/>
          <a:p>
            <a:pPr algn="ctr"/>
            <a:r>
              <a:rPr lang="it-IT" dirty="0"/>
              <a:t>NEGATIVO NON EFFICACE</a:t>
            </a:r>
          </a:p>
        </p:txBody>
      </p:sp>
      <p:cxnSp>
        <p:nvCxnSpPr>
          <p:cNvPr id="16" name="Connettore 2 15">
            <a:extLst>
              <a:ext uri="{FF2B5EF4-FFF2-40B4-BE49-F238E27FC236}">
                <a16:creationId xmlns="" xmlns:a16="http://schemas.microsoft.com/office/drawing/2014/main" id="{2CED160D-96BF-4F70-9E5F-784CDBCB3A25}"/>
              </a:ext>
            </a:extLst>
          </p:cNvPr>
          <p:cNvCxnSpPr/>
          <p:nvPr/>
        </p:nvCxnSpPr>
        <p:spPr>
          <a:xfrm>
            <a:off x="2389504" y="3551079"/>
            <a:ext cx="72224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Connettore 2 17">
            <a:extLst>
              <a:ext uri="{FF2B5EF4-FFF2-40B4-BE49-F238E27FC236}">
                <a16:creationId xmlns="" xmlns:a16="http://schemas.microsoft.com/office/drawing/2014/main" id="{6C8D4D0F-1663-45C3-A316-D1D62C55E27B}"/>
              </a:ext>
            </a:extLst>
          </p:cNvPr>
          <p:cNvCxnSpPr>
            <a:cxnSpLocks/>
          </p:cNvCxnSpPr>
          <p:nvPr/>
        </p:nvCxnSpPr>
        <p:spPr>
          <a:xfrm flipV="1">
            <a:off x="5075783" y="2666957"/>
            <a:ext cx="834687" cy="4675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Connettore 2 23">
            <a:extLst>
              <a:ext uri="{FF2B5EF4-FFF2-40B4-BE49-F238E27FC236}">
                <a16:creationId xmlns="" xmlns:a16="http://schemas.microsoft.com/office/drawing/2014/main" id="{6DE13AA0-C5EC-4992-9D48-E3E402C0B9CF}"/>
              </a:ext>
            </a:extLst>
          </p:cNvPr>
          <p:cNvCxnSpPr>
            <a:cxnSpLocks/>
          </p:cNvCxnSpPr>
          <p:nvPr/>
        </p:nvCxnSpPr>
        <p:spPr>
          <a:xfrm>
            <a:off x="5164635" y="4046053"/>
            <a:ext cx="745835" cy="40757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Connettore 2 28">
            <a:extLst>
              <a:ext uri="{FF2B5EF4-FFF2-40B4-BE49-F238E27FC236}">
                <a16:creationId xmlns="" xmlns:a16="http://schemas.microsoft.com/office/drawing/2014/main" id="{A66A3BC0-ED3E-4288-920C-6A8BD95A301A}"/>
              </a:ext>
            </a:extLst>
          </p:cNvPr>
          <p:cNvCxnSpPr>
            <a:cxnSpLocks/>
          </p:cNvCxnSpPr>
          <p:nvPr/>
        </p:nvCxnSpPr>
        <p:spPr>
          <a:xfrm flipV="1">
            <a:off x="8455887" y="2872698"/>
            <a:ext cx="834687" cy="4675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Connettore 2 29">
            <a:extLst>
              <a:ext uri="{FF2B5EF4-FFF2-40B4-BE49-F238E27FC236}">
                <a16:creationId xmlns="" xmlns:a16="http://schemas.microsoft.com/office/drawing/2014/main" id="{03D85FF2-7B10-40BE-B1C8-FA0D510BF3A5}"/>
              </a:ext>
            </a:extLst>
          </p:cNvPr>
          <p:cNvCxnSpPr>
            <a:cxnSpLocks/>
          </p:cNvCxnSpPr>
          <p:nvPr/>
        </p:nvCxnSpPr>
        <p:spPr>
          <a:xfrm>
            <a:off x="8429383" y="3571157"/>
            <a:ext cx="887696" cy="52440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Connettore 2 31">
            <a:extLst>
              <a:ext uri="{FF2B5EF4-FFF2-40B4-BE49-F238E27FC236}">
                <a16:creationId xmlns="" xmlns:a16="http://schemas.microsoft.com/office/drawing/2014/main" id="{F8366350-B44C-42C9-965F-A8C54EA1C7DA}"/>
              </a:ext>
            </a:extLst>
          </p:cNvPr>
          <p:cNvCxnSpPr>
            <a:cxnSpLocks/>
          </p:cNvCxnSpPr>
          <p:nvPr/>
        </p:nvCxnSpPr>
        <p:spPr>
          <a:xfrm flipH="1">
            <a:off x="5816097" y="5711686"/>
            <a:ext cx="237374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Connettore 2 39">
            <a:extLst>
              <a:ext uri="{FF2B5EF4-FFF2-40B4-BE49-F238E27FC236}">
                <a16:creationId xmlns="" xmlns:a16="http://schemas.microsoft.com/office/drawing/2014/main" id="{0A7BA4A7-978D-450F-91A6-5BB8DD808A8F}"/>
              </a:ext>
            </a:extLst>
          </p:cNvPr>
          <p:cNvCxnSpPr>
            <a:cxnSpLocks/>
          </p:cNvCxnSpPr>
          <p:nvPr/>
        </p:nvCxnSpPr>
        <p:spPr>
          <a:xfrm>
            <a:off x="10237505" y="4553725"/>
            <a:ext cx="0" cy="84511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Connettore 2 48">
            <a:extLst>
              <a:ext uri="{FF2B5EF4-FFF2-40B4-BE49-F238E27FC236}">
                <a16:creationId xmlns="" xmlns:a16="http://schemas.microsoft.com/office/drawing/2014/main" id="{F16976E5-3D1C-4C1F-A415-CBAB1809C28D}"/>
              </a:ext>
            </a:extLst>
          </p:cNvPr>
          <p:cNvCxnSpPr>
            <a:cxnSpLocks/>
          </p:cNvCxnSpPr>
          <p:nvPr/>
        </p:nvCxnSpPr>
        <p:spPr>
          <a:xfrm flipH="1" flipV="1">
            <a:off x="5271851" y="1248729"/>
            <a:ext cx="5078097" cy="115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4" name="Connettore diritto 53">
            <a:extLst>
              <a:ext uri="{FF2B5EF4-FFF2-40B4-BE49-F238E27FC236}">
                <a16:creationId xmlns="" xmlns:a16="http://schemas.microsoft.com/office/drawing/2014/main" id="{F2E7AA89-74E3-473C-8499-85485CF68780}"/>
              </a:ext>
            </a:extLst>
          </p:cNvPr>
          <p:cNvCxnSpPr/>
          <p:nvPr/>
        </p:nvCxnSpPr>
        <p:spPr>
          <a:xfrm>
            <a:off x="10349948" y="1260317"/>
            <a:ext cx="0" cy="1208345"/>
          </a:xfrm>
          <a:prstGeom prst="line">
            <a:avLst/>
          </a:prstGeom>
        </p:spPr>
        <p:style>
          <a:lnRef idx="1">
            <a:schemeClr val="dk1"/>
          </a:lnRef>
          <a:fillRef idx="0">
            <a:schemeClr val="dk1"/>
          </a:fillRef>
          <a:effectRef idx="0">
            <a:schemeClr val="dk1"/>
          </a:effectRef>
          <a:fontRef idx="minor">
            <a:schemeClr val="tx1"/>
          </a:fontRef>
        </p:style>
      </p:cxnSp>
      <p:cxnSp>
        <p:nvCxnSpPr>
          <p:cNvPr id="56" name="Connettore 2 55">
            <a:extLst>
              <a:ext uri="{FF2B5EF4-FFF2-40B4-BE49-F238E27FC236}">
                <a16:creationId xmlns="" xmlns:a16="http://schemas.microsoft.com/office/drawing/2014/main" id="{A86BE50E-3CD9-4B8B-947F-837292A38D51}"/>
              </a:ext>
            </a:extLst>
          </p:cNvPr>
          <p:cNvCxnSpPr/>
          <p:nvPr/>
        </p:nvCxnSpPr>
        <p:spPr>
          <a:xfrm>
            <a:off x="7182678" y="2732575"/>
            <a:ext cx="0" cy="5569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Connettore 2 56">
            <a:extLst>
              <a:ext uri="{FF2B5EF4-FFF2-40B4-BE49-F238E27FC236}">
                <a16:creationId xmlns="" xmlns:a16="http://schemas.microsoft.com/office/drawing/2014/main" id="{2F3B6AA5-E54C-417D-AB8B-97CA9C44B2BF}"/>
              </a:ext>
            </a:extLst>
          </p:cNvPr>
          <p:cNvCxnSpPr>
            <a:cxnSpLocks/>
          </p:cNvCxnSpPr>
          <p:nvPr/>
        </p:nvCxnSpPr>
        <p:spPr>
          <a:xfrm flipV="1">
            <a:off x="7182678" y="3768312"/>
            <a:ext cx="1" cy="5160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4" name="Connettore 2 63">
            <a:extLst>
              <a:ext uri="{FF2B5EF4-FFF2-40B4-BE49-F238E27FC236}">
                <a16:creationId xmlns="" xmlns:a16="http://schemas.microsoft.com/office/drawing/2014/main" id="{3469FBFD-BB4D-4322-82E8-B9BB76BCD3C9}"/>
              </a:ext>
            </a:extLst>
          </p:cNvPr>
          <p:cNvCxnSpPr>
            <a:cxnSpLocks/>
          </p:cNvCxnSpPr>
          <p:nvPr/>
        </p:nvCxnSpPr>
        <p:spPr>
          <a:xfrm>
            <a:off x="3935895" y="1705712"/>
            <a:ext cx="1" cy="14287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6" name="Connettore 2 65">
            <a:extLst>
              <a:ext uri="{FF2B5EF4-FFF2-40B4-BE49-F238E27FC236}">
                <a16:creationId xmlns="" xmlns:a16="http://schemas.microsoft.com/office/drawing/2014/main" id="{05B8F636-45FE-4722-94F3-595050F0176A}"/>
              </a:ext>
            </a:extLst>
          </p:cNvPr>
          <p:cNvCxnSpPr>
            <a:cxnSpLocks/>
          </p:cNvCxnSpPr>
          <p:nvPr/>
        </p:nvCxnSpPr>
        <p:spPr>
          <a:xfrm flipV="1">
            <a:off x="3935895" y="4026329"/>
            <a:ext cx="0" cy="12165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64503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 xmlns:a16="http://schemas.microsoft.com/office/drawing/2014/main" id="{AC3E53FA-0401-418D-B11E-A4A17CDB8400}"/>
              </a:ext>
            </a:extLst>
          </p:cNvPr>
          <p:cNvSpPr txBox="1"/>
          <p:nvPr/>
        </p:nvSpPr>
        <p:spPr>
          <a:xfrm>
            <a:off x="2055097" y="662609"/>
            <a:ext cx="6261651" cy="523220"/>
          </a:xfrm>
          <a:prstGeom prst="rect">
            <a:avLst/>
          </a:prstGeom>
          <a:noFill/>
        </p:spPr>
        <p:txBody>
          <a:bodyPr wrap="none" rtlCol="0">
            <a:spAutoFit/>
          </a:bodyPr>
          <a:lstStyle/>
          <a:p>
            <a:r>
              <a:rPr lang="it-IT" sz="2800" b="1" dirty="0"/>
              <a:t>LA CARTA DEI DIRITTI DEL BAMBINO:</a:t>
            </a:r>
          </a:p>
        </p:txBody>
      </p:sp>
      <p:sp>
        <p:nvSpPr>
          <p:cNvPr id="5" name="CasellaDiTesto 4">
            <a:extLst>
              <a:ext uri="{FF2B5EF4-FFF2-40B4-BE49-F238E27FC236}">
                <a16:creationId xmlns="" xmlns:a16="http://schemas.microsoft.com/office/drawing/2014/main" id="{663E23B1-3D4D-43D5-AB50-FC70364E0896}"/>
              </a:ext>
            </a:extLst>
          </p:cNvPr>
          <p:cNvSpPr txBox="1"/>
          <p:nvPr/>
        </p:nvSpPr>
        <p:spPr>
          <a:xfrm>
            <a:off x="2433129" y="2029891"/>
            <a:ext cx="9480480" cy="3785652"/>
          </a:xfrm>
          <a:prstGeom prst="rect">
            <a:avLst/>
          </a:prstGeom>
          <a:noFill/>
        </p:spPr>
        <p:txBody>
          <a:bodyPr wrap="none" rtlCol="0">
            <a:spAutoFit/>
          </a:bodyPr>
          <a:lstStyle/>
          <a:p>
            <a:pPr marL="342900" indent="-342900">
              <a:lnSpc>
                <a:spcPct val="150000"/>
              </a:lnSpc>
              <a:buFont typeface="+mj-lt"/>
              <a:buAutoNum type="arabicParenR"/>
            </a:pPr>
            <a:r>
              <a:rPr lang="it-IT" sz="1600" dirty="0"/>
              <a:t>Diritto di divertirsi e giocare;</a:t>
            </a:r>
          </a:p>
          <a:p>
            <a:pPr marL="342900" indent="-342900">
              <a:lnSpc>
                <a:spcPct val="150000"/>
              </a:lnSpc>
              <a:buFont typeface="+mj-lt"/>
              <a:buAutoNum type="arabicParenR"/>
            </a:pPr>
            <a:r>
              <a:rPr lang="it-IT" sz="1600" dirty="0"/>
              <a:t>Diritto di praticare sport;</a:t>
            </a:r>
          </a:p>
          <a:p>
            <a:pPr marL="342900" indent="-342900">
              <a:lnSpc>
                <a:spcPct val="150000"/>
              </a:lnSpc>
              <a:buFont typeface="+mj-lt"/>
              <a:buAutoNum type="arabicParenR"/>
            </a:pPr>
            <a:r>
              <a:rPr lang="it-IT" sz="1600" dirty="0"/>
              <a:t>Diritto di avere i giusti tempi di riposo;</a:t>
            </a:r>
          </a:p>
          <a:p>
            <a:pPr marL="342900" indent="-342900">
              <a:lnSpc>
                <a:spcPct val="150000"/>
              </a:lnSpc>
              <a:buFont typeface="+mj-lt"/>
              <a:buAutoNum type="arabicParenR"/>
            </a:pPr>
            <a:r>
              <a:rPr lang="it-IT" sz="1600" dirty="0"/>
              <a:t>Vivere in un ambiente sano;</a:t>
            </a:r>
          </a:p>
          <a:p>
            <a:pPr marL="342900" indent="-342900">
              <a:lnSpc>
                <a:spcPct val="150000"/>
              </a:lnSpc>
              <a:buFont typeface="+mj-lt"/>
              <a:buAutoNum type="arabicParenR"/>
            </a:pPr>
            <a:r>
              <a:rPr lang="it-IT" sz="1600" dirty="0"/>
              <a:t>Diritto di praticare sport in assoluta sicurezza a salvaguardia della propria salute;</a:t>
            </a:r>
          </a:p>
          <a:p>
            <a:pPr marL="342900" indent="-342900">
              <a:lnSpc>
                <a:spcPct val="150000"/>
              </a:lnSpc>
              <a:buFont typeface="+mj-lt"/>
              <a:buAutoNum type="arabicParenR"/>
            </a:pPr>
            <a:r>
              <a:rPr lang="it-IT" sz="1600" dirty="0"/>
              <a:t>Diritto di essere circondato e preparato da </a:t>
            </a:r>
            <a:r>
              <a:rPr lang="it-IT" sz="1600" cap="small" dirty="0"/>
              <a:t>persone competenti;</a:t>
            </a:r>
          </a:p>
          <a:p>
            <a:pPr marL="342900" indent="-342900">
              <a:lnSpc>
                <a:spcPct val="150000"/>
              </a:lnSpc>
              <a:buFont typeface="+mj-lt"/>
              <a:buAutoNum type="arabicParenR"/>
            </a:pPr>
            <a:r>
              <a:rPr lang="it-IT" sz="1600" dirty="0"/>
              <a:t>Diritto di seguire allenamenti adeguati all’età, ritmo e capacità individuali;</a:t>
            </a:r>
          </a:p>
          <a:p>
            <a:pPr marL="342900" indent="-342900">
              <a:lnSpc>
                <a:spcPct val="150000"/>
              </a:lnSpc>
              <a:buFont typeface="+mj-lt"/>
              <a:buAutoNum type="arabicParenR"/>
            </a:pPr>
            <a:r>
              <a:rPr lang="it-IT" sz="1600" dirty="0"/>
              <a:t>Diritto di conciliare lo sport con altre attività;</a:t>
            </a:r>
          </a:p>
          <a:p>
            <a:pPr marL="342900" indent="-342900">
              <a:lnSpc>
                <a:spcPct val="150000"/>
              </a:lnSpc>
              <a:buFont typeface="+mj-lt"/>
              <a:buAutoNum type="arabicParenR"/>
            </a:pPr>
            <a:r>
              <a:rPr lang="it-IT" sz="1600" dirty="0"/>
              <a:t>Diritto di misurarsi con giovani che abbiano le stesse probabilità di successo;</a:t>
            </a:r>
          </a:p>
          <a:p>
            <a:pPr marL="342900" indent="-342900">
              <a:lnSpc>
                <a:spcPct val="150000"/>
              </a:lnSpc>
              <a:buFont typeface="+mj-lt"/>
              <a:buAutoNum type="arabicParenR"/>
            </a:pPr>
            <a:r>
              <a:rPr lang="it-IT" sz="1600" dirty="0"/>
              <a:t>Diritto di avere la possibilità di diventare un campione oppure di non essere un campione.</a:t>
            </a:r>
            <a:endParaRPr lang="it-IT" sz="1600" b="1" dirty="0"/>
          </a:p>
        </p:txBody>
      </p:sp>
    </p:spTree>
    <p:extLst>
      <p:ext uri="{BB962C8B-B14F-4D97-AF65-F5344CB8AC3E}">
        <p14:creationId xmlns:p14="http://schemas.microsoft.com/office/powerpoint/2010/main" val="19955487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 xmlns:a16="http://schemas.microsoft.com/office/drawing/2014/main" id="{AC3E53FA-0401-418D-B11E-A4A17CDB8400}"/>
              </a:ext>
            </a:extLst>
          </p:cNvPr>
          <p:cNvSpPr txBox="1"/>
          <p:nvPr/>
        </p:nvSpPr>
        <p:spPr>
          <a:xfrm>
            <a:off x="2052650" y="662609"/>
            <a:ext cx="9693873" cy="2246769"/>
          </a:xfrm>
          <a:prstGeom prst="rect">
            <a:avLst/>
          </a:prstGeom>
          <a:noFill/>
        </p:spPr>
        <p:txBody>
          <a:bodyPr wrap="square" rtlCol="0">
            <a:spAutoFit/>
          </a:bodyPr>
          <a:lstStyle/>
          <a:p>
            <a:r>
              <a:rPr lang="it-IT" sz="2800" b="1" dirty="0"/>
              <a:t>L’ALLENAMENTO È UN’ARTE BASATA SULLA SCIENZA….</a:t>
            </a:r>
          </a:p>
          <a:p>
            <a:endParaRPr lang="it-IT" sz="2800" b="1" dirty="0"/>
          </a:p>
          <a:p>
            <a:endParaRPr lang="it-IT" sz="2800" b="1" dirty="0"/>
          </a:p>
          <a:p>
            <a:endParaRPr lang="it-IT" sz="2800" b="1" dirty="0"/>
          </a:p>
          <a:p>
            <a:endParaRPr lang="it-IT" sz="2800" b="1" dirty="0"/>
          </a:p>
        </p:txBody>
      </p:sp>
      <p:sp>
        <p:nvSpPr>
          <p:cNvPr id="3" name="Rettangolo 2">
            <a:extLst>
              <a:ext uri="{FF2B5EF4-FFF2-40B4-BE49-F238E27FC236}">
                <a16:creationId xmlns="" xmlns:a16="http://schemas.microsoft.com/office/drawing/2014/main" id="{A7E21D61-EDD8-4B67-8491-86896B1857DD}"/>
              </a:ext>
            </a:extLst>
          </p:cNvPr>
          <p:cNvSpPr/>
          <p:nvPr/>
        </p:nvSpPr>
        <p:spPr>
          <a:xfrm>
            <a:off x="3638843" y="2027104"/>
            <a:ext cx="6096000" cy="1815882"/>
          </a:xfrm>
          <a:prstGeom prst="rect">
            <a:avLst/>
          </a:prstGeom>
        </p:spPr>
        <p:txBody>
          <a:bodyPr wrap="square">
            <a:spAutoFit/>
          </a:bodyPr>
          <a:lstStyle/>
          <a:p>
            <a:pPr lvl="0" algn="ctr">
              <a:lnSpc>
                <a:spcPct val="200000"/>
              </a:lnSpc>
            </a:pPr>
            <a:r>
              <a:rPr lang="it-IT" sz="2800" b="1" i="1" dirty="0">
                <a:solidFill>
                  <a:prstClr val="black"/>
                </a:solidFill>
              </a:rPr>
              <a:t>Senza valutazione e obiettivi è come un viaggio senza itinerario</a:t>
            </a:r>
          </a:p>
        </p:txBody>
      </p:sp>
    </p:spTree>
    <p:extLst>
      <p:ext uri="{BB962C8B-B14F-4D97-AF65-F5344CB8AC3E}">
        <p14:creationId xmlns:p14="http://schemas.microsoft.com/office/powerpoint/2010/main" val="1772320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D8D2E21F-0496-45C4-B407-1D7544A6768D}"/>
              </a:ext>
            </a:extLst>
          </p:cNvPr>
          <p:cNvSpPr txBox="1"/>
          <p:nvPr/>
        </p:nvSpPr>
        <p:spPr>
          <a:xfrm>
            <a:off x="2055097" y="662609"/>
            <a:ext cx="5230919" cy="523220"/>
          </a:xfrm>
          <a:prstGeom prst="rect">
            <a:avLst/>
          </a:prstGeom>
          <a:noFill/>
        </p:spPr>
        <p:txBody>
          <a:bodyPr wrap="none" rtlCol="0">
            <a:spAutoFit/>
          </a:bodyPr>
          <a:lstStyle/>
          <a:p>
            <a:r>
              <a:rPr lang="it-IT" sz="2800" b="1" dirty="0"/>
              <a:t>PRINCIPI DELL’ALLENAMENTO:</a:t>
            </a:r>
          </a:p>
        </p:txBody>
      </p:sp>
      <p:sp>
        <p:nvSpPr>
          <p:cNvPr id="5" name="CasellaDiTesto 4">
            <a:extLst>
              <a:ext uri="{FF2B5EF4-FFF2-40B4-BE49-F238E27FC236}">
                <a16:creationId xmlns:a16="http://schemas.microsoft.com/office/drawing/2014/main" xmlns="" id="{25DEF60F-1444-4CBF-B12F-7D2C20A0BF90}"/>
              </a:ext>
            </a:extLst>
          </p:cNvPr>
          <p:cNvSpPr txBox="1"/>
          <p:nvPr/>
        </p:nvSpPr>
        <p:spPr>
          <a:xfrm>
            <a:off x="3087454" y="1544830"/>
            <a:ext cx="1763527" cy="523220"/>
          </a:xfrm>
          <a:prstGeom prst="rect">
            <a:avLst/>
          </a:prstGeom>
          <a:noFill/>
        </p:spPr>
        <p:txBody>
          <a:bodyPr wrap="square" rtlCol="0">
            <a:spAutoFit/>
          </a:bodyPr>
          <a:lstStyle/>
          <a:p>
            <a:r>
              <a:rPr lang="it-IT" sz="2800" dirty="0"/>
              <a:t>Quantità</a:t>
            </a:r>
          </a:p>
        </p:txBody>
      </p:sp>
      <p:sp>
        <p:nvSpPr>
          <p:cNvPr id="6" name="CasellaDiTesto 5">
            <a:extLst>
              <a:ext uri="{FF2B5EF4-FFF2-40B4-BE49-F238E27FC236}">
                <a16:creationId xmlns:a16="http://schemas.microsoft.com/office/drawing/2014/main" xmlns="" id="{33EFFE0B-6674-4D46-B104-C67E998C2E5A}"/>
              </a:ext>
            </a:extLst>
          </p:cNvPr>
          <p:cNvSpPr txBox="1"/>
          <p:nvPr/>
        </p:nvSpPr>
        <p:spPr>
          <a:xfrm>
            <a:off x="3375503" y="2851774"/>
            <a:ext cx="7142921" cy="523220"/>
          </a:xfrm>
          <a:prstGeom prst="rect">
            <a:avLst/>
          </a:prstGeom>
          <a:noFill/>
        </p:spPr>
        <p:txBody>
          <a:bodyPr wrap="square" rtlCol="0">
            <a:spAutoFit/>
          </a:bodyPr>
          <a:lstStyle/>
          <a:p>
            <a:r>
              <a:rPr lang="it-IT" sz="2800" dirty="0"/>
              <a:t>Inversamente proporzionali</a:t>
            </a:r>
          </a:p>
        </p:txBody>
      </p:sp>
      <p:sp>
        <p:nvSpPr>
          <p:cNvPr id="8" name="CasellaDiTesto 7">
            <a:extLst>
              <a:ext uri="{FF2B5EF4-FFF2-40B4-BE49-F238E27FC236}">
                <a16:creationId xmlns:a16="http://schemas.microsoft.com/office/drawing/2014/main" xmlns="" id="{F0D20B2B-28C6-430B-B199-FFACFA6CE8CC}"/>
              </a:ext>
            </a:extLst>
          </p:cNvPr>
          <p:cNvSpPr txBox="1"/>
          <p:nvPr/>
        </p:nvSpPr>
        <p:spPr>
          <a:xfrm>
            <a:off x="7286016" y="1544830"/>
            <a:ext cx="1763527" cy="523220"/>
          </a:xfrm>
          <a:prstGeom prst="rect">
            <a:avLst/>
          </a:prstGeom>
          <a:noFill/>
        </p:spPr>
        <p:txBody>
          <a:bodyPr wrap="square" rtlCol="0">
            <a:spAutoFit/>
          </a:bodyPr>
          <a:lstStyle/>
          <a:p>
            <a:r>
              <a:rPr lang="it-IT" sz="2800" dirty="0"/>
              <a:t>Intensità</a:t>
            </a:r>
          </a:p>
        </p:txBody>
      </p:sp>
      <p:sp>
        <p:nvSpPr>
          <p:cNvPr id="2" name="Freccia in giù 1">
            <a:extLst>
              <a:ext uri="{FF2B5EF4-FFF2-40B4-BE49-F238E27FC236}">
                <a16:creationId xmlns:a16="http://schemas.microsoft.com/office/drawing/2014/main" xmlns="" id="{F99AA550-300D-4F8E-B396-EE7B75A02169}"/>
              </a:ext>
            </a:extLst>
          </p:cNvPr>
          <p:cNvSpPr/>
          <p:nvPr/>
        </p:nvSpPr>
        <p:spPr>
          <a:xfrm rot="19652643">
            <a:off x="4552241" y="2133628"/>
            <a:ext cx="362920" cy="7510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a:extLst>
              <a:ext uri="{FF2B5EF4-FFF2-40B4-BE49-F238E27FC236}">
                <a16:creationId xmlns:a16="http://schemas.microsoft.com/office/drawing/2014/main" xmlns="" id="{050CC91A-E298-4CED-9436-752A8E244327}"/>
              </a:ext>
            </a:extLst>
          </p:cNvPr>
          <p:cNvSpPr/>
          <p:nvPr/>
        </p:nvSpPr>
        <p:spPr>
          <a:xfrm rot="2353100">
            <a:off x="6918240" y="2133630"/>
            <a:ext cx="362920" cy="7510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a:extLst>
              <a:ext uri="{FF2B5EF4-FFF2-40B4-BE49-F238E27FC236}">
                <a16:creationId xmlns:a16="http://schemas.microsoft.com/office/drawing/2014/main" xmlns="" id="{DE6D3E9C-5C2E-4475-AABA-5A374698945D}"/>
              </a:ext>
            </a:extLst>
          </p:cNvPr>
          <p:cNvSpPr txBox="1"/>
          <p:nvPr/>
        </p:nvSpPr>
        <p:spPr>
          <a:xfrm>
            <a:off x="1358537" y="3492560"/>
            <a:ext cx="5146766" cy="2169825"/>
          </a:xfrm>
          <a:prstGeom prst="rect">
            <a:avLst/>
          </a:prstGeom>
          <a:noFill/>
        </p:spPr>
        <p:txBody>
          <a:bodyPr wrap="square" rtlCol="0">
            <a:spAutoFit/>
          </a:bodyPr>
          <a:lstStyle/>
          <a:p>
            <a:pPr marL="2171700" lvl="4" indent="-342900">
              <a:lnSpc>
                <a:spcPct val="150000"/>
              </a:lnSpc>
            </a:pPr>
            <a:endParaRPr lang="it-IT" dirty="0"/>
          </a:p>
          <a:p>
            <a:pPr marL="2171700" lvl="4" indent="-342900">
              <a:lnSpc>
                <a:spcPct val="150000"/>
              </a:lnSpc>
              <a:buFont typeface="+mj-lt"/>
              <a:buAutoNum type="alphaLcParenR"/>
            </a:pPr>
            <a:endParaRPr lang="it-IT" dirty="0"/>
          </a:p>
          <a:p>
            <a:pPr marL="342900" lvl="0" indent="-342900">
              <a:lnSpc>
                <a:spcPct val="150000"/>
              </a:lnSpc>
              <a:buFont typeface="+mj-lt"/>
              <a:buAutoNum type="alphaLcParenR"/>
            </a:pPr>
            <a:endParaRPr lang="it-IT" dirty="0"/>
          </a:p>
          <a:p>
            <a:pPr marL="342900" indent="-342900">
              <a:lnSpc>
                <a:spcPct val="150000"/>
              </a:lnSpc>
              <a:buFont typeface="+mj-lt"/>
              <a:buAutoNum type="alphaLcParenR"/>
            </a:pPr>
            <a:endParaRPr lang="it-IT" dirty="0"/>
          </a:p>
          <a:p>
            <a:pPr marL="342900" indent="-342900">
              <a:lnSpc>
                <a:spcPct val="150000"/>
              </a:lnSpc>
              <a:buFont typeface="+mj-lt"/>
              <a:buAutoNum type="alphaLcParenR"/>
            </a:pPr>
            <a:endParaRPr lang="it-IT" dirty="0"/>
          </a:p>
        </p:txBody>
      </p:sp>
      <p:sp>
        <p:nvSpPr>
          <p:cNvPr id="10" name="CasellaDiTesto 9"/>
          <p:cNvSpPr txBox="1"/>
          <p:nvPr/>
        </p:nvSpPr>
        <p:spPr>
          <a:xfrm>
            <a:off x="3866921" y="3712684"/>
            <a:ext cx="5188945" cy="2677656"/>
          </a:xfrm>
          <a:prstGeom prst="rect">
            <a:avLst/>
          </a:prstGeom>
          <a:noFill/>
        </p:spPr>
        <p:txBody>
          <a:bodyPr wrap="square" rtlCol="0">
            <a:spAutoFit/>
          </a:bodyPr>
          <a:lstStyle/>
          <a:p>
            <a:r>
              <a:rPr lang="it-IT" sz="2800" dirty="0" err="1" smtClean="0"/>
              <a:t>Quantità=</a:t>
            </a:r>
            <a:r>
              <a:rPr lang="it-IT" sz="2800" dirty="0" smtClean="0"/>
              <a:t> numero di esercizi e di sedute</a:t>
            </a:r>
          </a:p>
          <a:p>
            <a:endParaRPr lang="it-IT" sz="2800" dirty="0" smtClean="0"/>
          </a:p>
          <a:p>
            <a:endParaRPr lang="it-IT" sz="2800" dirty="0" smtClean="0"/>
          </a:p>
          <a:p>
            <a:r>
              <a:rPr lang="it-IT" sz="2800" dirty="0" err="1" smtClean="0"/>
              <a:t>Intensità=</a:t>
            </a:r>
            <a:r>
              <a:rPr lang="it-IT" sz="2800" dirty="0" smtClean="0"/>
              <a:t> percentuale di sforzo</a:t>
            </a:r>
            <a:endParaRPr lang="it-IT" sz="2800" dirty="0"/>
          </a:p>
        </p:txBody>
      </p:sp>
    </p:spTree>
    <p:extLst>
      <p:ext uri="{BB962C8B-B14F-4D97-AF65-F5344CB8AC3E}">
        <p14:creationId xmlns:p14="http://schemas.microsoft.com/office/powerpoint/2010/main" val="831017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7948801" cy="760553"/>
          </a:xfrm>
        </p:spPr>
        <p:txBody>
          <a:bodyPr/>
          <a:lstStyle/>
          <a:p>
            <a:r>
              <a:rPr lang="it-IT" dirty="0"/>
              <a:t>Principi del buon allenamento</a:t>
            </a:r>
          </a:p>
        </p:txBody>
      </p:sp>
      <p:sp>
        <p:nvSpPr>
          <p:cNvPr id="3" name="Segnaposto contenuto 2"/>
          <p:cNvSpPr>
            <a:spLocks noGrp="1"/>
          </p:cNvSpPr>
          <p:nvPr>
            <p:ph idx="1"/>
          </p:nvPr>
        </p:nvSpPr>
        <p:spPr>
          <a:xfrm>
            <a:off x="1358537" y="1632857"/>
            <a:ext cx="10146075" cy="4966247"/>
          </a:xfrm>
        </p:spPr>
        <p:txBody>
          <a:bodyPr>
            <a:normAutofit fontScale="92500" lnSpcReduction="20000"/>
          </a:bodyPr>
          <a:lstStyle/>
          <a:p>
            <a:pPr lvl="0">
              <a:lnSpc>
                <a:spcPct val="150000"/>
              </a:lnSpc>
              <a:buFont typeface="+mj-lt"/>
              <a:buAutoNum type="alphaLcParenR"/>
            </a:pPr>
            <a:r>
              <a:rPr lang="it-IT" sz="2400" dirty="0"/>
              <a:t>P</a:t>
            </a:r>
            <a:r>
              <a:rPr lang="it-IT" sz="2400" b="1" dirty="0"/>
              <a:t>rogrammazione, </a:t>
            </a:r>
            <a:r>
              <a:rPr lang="it-IT" sz="2400" dirty="0"/>
              <a:t>chiunque si allena non può rimanere al massimo della forma a lungo, poiché non è possibile mantenere elevati carichi di lavoro per periodi troppo prolungati. Quindi il processo di allenamento necessita di una programmazione con alternanza di momenti di carico e scarico, fasi di maggiore quantità di allenamento e fasi di maggiore intensità.</a:t>
            </a:r>
          </a:p>
          <a:p>
            <a:pPr lvl="0">
              <a:lnSpc>
                <a:spcPct val="150000"/>
              </a:lnSpc>
              <a:buFont typeface="+mj-lt"/>
              <a:buAutoNum type="alphaLcParenR"/>
            </a:pPr>
            <a:r>
              <a:rPr lang="it-IT" sz="2400" b="1" dirty="0"/>
              <a:t>ciclicità</a:t>
            </a:r>
            <a:r>
              <a:rPr lang="it-IT" sz="2400" dirty="0"/>
              <a:t>, ovvero effettuato con una certa periodicità;</a:t>
            </a:r>
          </a:p>
          <a:p>
            <a:pPr>
              <a:lnSpc>
                <a:spcPct val="150000"/>
              </a:lnSpc>
              <a:buFont typeface="+mj-lt"/>
              <a:buAutoNum type="alphaLcParenR"/>
            </a:pPr>
            <a:r>
              <a:rPr lang="it-IT" sz="2400" b="1" dirty="0"/>
              <a:t>alternanza</a:t>
            </a:r>
            <a:r>
              <a:rPr lang="it-IT" sz="2400" dirty="0"/>
              <a:t>, </a:t>
            </a:r>
            <a:r>
              <a:rPr lang="it-IT" sz="2400" dirty="0" smtClean="0"/>
              <a:t>cambiare gli </a:t>
            </a:r>
            <a:r>
              <a:rPr lang="it-IT" sz="2400" dirty="0"/>
              <a:t>obiettivi stabiliti;</a:t>
            </a:r>
          </a:p>
          <a:p>
            <a:pPr>
              <a:lnSpc>
                <a:spcPct val="150000"/>
              </a:lnSpc>
              <a:buFont typeface="+mj-lt"/>
              <a:buAutoNum type="alphaLcParenR"/>
            </a:pPr>
            <a:r>
              <a:rPr lang="it-IT" sz="2400" b="1" dirty="0"/>
              <a:t>individualizzazione</a:t>
            </a:r>
            <a:r>
              <a:rPr lang="it-IT" sz="2400" dirty="0"/>
              <a:t> poiché ogni persona ha un fisico e un massimale diverso;</a:t>
            </a:r>
          </a:p>
          <a:p>
            <a:pPr lvl="0">
              <a:lnSpc>
                <a:spcPct val="150000"/>
              </a:lnSpc>
              <a:buFont typeface="+mj-lt"/>
              <a:buAutoNum type="alphaLcParenR"/>
            </a:pPr>
            <a:endParaRPr lang="it-IT" dirty="0"/>
          </a:p>
          <a:p>
            <a:pPr>
              <a:lnSpc>
                <a:spcPct val="150000"/>
              </a:lnSpc>
              <a:buFont typeface="+mj-lt"/>
              <a:buAutoNum type="alphaLcParenR"/>
            </a:pPr>
            <a:endParaRPr lang="it-IT" dirty="0"/>
          </a:p>
          <a:p>
            <a:pPr>
              <a:lnSpc>
                <a:spcPct val="150000"/>
              </a:lnSpc>
              <a:buFont typeface="+mj-lt"/>
              <a:buAutoNum type="alphaLcParenR"/>
            </a:pPr>
            <a:endParaRPr lang="it-IT" dirty="0"/>
          </a:p>
        </p:txBody>
      </p:sp>
    </p:spTree>
    <p:extLst>
      <p:ext uri="{BB962C8B-B14F-4D97-AF65-F5344CB8AC3E}">
        <p14:creationId xmlns:p14="http://schemas.microsoft.com/office/powerpoint/2010/main" val="1068383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7948801" cy="760553"/>
          </a:xfrm>
        </p:spPr>
        <p:txBody>
          <a:bodyPr/>
          <a:lstStyle/>
          <a:p>
            <a:r>
              <a:rPr lang="it-IT" dirty="0"/>
              <a:t>Principi del buon allenamento</a:t>
            </a:r>
          </a:p>
        </p:txBody>
      </p:sp>
      <p:sp>
        <p:nvSpPr>
          <p:cNvPr id="3" name="Segnaposto contenuto 2"/>
          <p:cNvSpPr>
            <a:spLocks noGrp="1"/>
          </p:cNvSpPr>
          <p:nvPr>
            <p:ph idx="1"/>
          </p:nvPr>
        </p:nvSpPr>
        <p:spPr>
          <a:xfrm>
            <a:off x="1358537" y="1632858"/>
            <a:ext cx="10146075" cy="4549282"/>
          </a:xfrm>
        </p:spPr>
        <p:txBody>
          <a:bodyPr>
            <a:normAutofit/>
          </a:bodyPr>
          <a:lstStyle/>
          <a:p>
            <a:pPr>
              <a:lnSpc>
                <a:spcPct val="150000"/>
              </a:lnSpc>
              <a:buFont typeface="+mj-lt"/>
              <a:buAutoNum type="alphaLcParenR"/>
            </a:pPr>
            <a:r>
              <a:rPr lang="it-IT" sz="2000" b="1" dirty="0" smtClean="0"/>
              <a:t>varietà</a:t>
            </a:r>
            <a:r>
              <a:rPr lang="it-IT" sz="2000" dirty="0"/>
              <a:t>, </a:t>
            </a:r>
            <a:r>
              <a:rPr lang="it-IT" sz="2000" dirty="0" smtClean="0"/>
              <a:t> </a:t>
            </a:r>
            <a:r>
              <a:rPr lang="it-IT" sz="2000" dirty="0"/>
              <a:t>stesso obiettivo,  ma con esercizi </a:t>
            </a:r>
            <a:r>
              <a:rPr lang="it-IT" sz="2000" dirty="0" smtClean="0"/>
              <a:t>diversi, motivazionali</a:t>
            </a:r>
          </a:p>
          <a:p>
            <a:pPr lvl="0">
              <a:lnSpc>
                <a:spcPct val="150000"/>
              </a:lnSpc>
              <a:buFont typeface="+mj-lt"/>
              <a:buAutoNum type="alphaLcParenR"/>
            </a:pPr>
            <a:r>
              <a:rPr lang="it-IT" sz="2000" b="1" dirty="0"/>
              <a:t>tempi di recupero</a:t>
            </a:r>
            <a:r>
              <a:rPr lang="it-IT" sz="2000" dirty="0"/>
              <a:t>, se troppo brevi possono condurre troppo in fretta alla fatica e se troppo lunghi possono non stimolare non sufficientemente l’adattamento </a:t>
            </a:r>
            <a:r>
              <a:rPr lang="it-IT" sz="2000" dirty="0" smtClean="0"/>
              <a:t>organico; recupero durante la seduta e fra le sedute.</a:t>
            </a:r>
          </a:p>
          <a:p>
            <a:pPr lvl="0">
              <a:lnSpc>
                <a:spcPct val="150000"/>
              </a:lnSpc>
              <a:buFont typeface="+mj-lt"/>
              <a:buAutoNum type="alphaLcParenR"/>
            </a:pPr>
            <a:r>
              <a:rPr lang="it-IT" sz="2000" b="1" dirty="0" smtClean="0"/>
              <a:t>inattività</a:t>
            </a:r>
            <a:r>
              <a:rPr lang="it-IT" sz="2000" dirty="0"/>
              <a:t>, </a:t>
            </a:r>
            <a:r>
              <a:rPr lang="it-IT" sz="2000" dirty="0" smtClean="0"/>
              <a:t>periodo tra una stagione sportiva e l’altra. Fase del riposo attivo, pratico attività complementari alla mia disciplina.</a:t>
            </a:r>
            <a:endParaRPr lang="it-IT" sz="2000" dirty="0"/>
          </a:p>
          <a:p>
            <a:pPr lvl="0">
              <a:lnSpc>
                <a:spcPct val="150000"/>
              </a:lnSpc>
              <a:buFont typeface="+mj-lt"/>
              <a:buAutoNum type="alphaLcParenR"/>
            </a:pPr>
            <a:endParaRPr lang="it-IT" dirty="0"/>
          </a:p>
          <a:p>
            <a:pPr>
              <a:lnSpc>
                <a:spcPct val="150000"/>
              </a:lnSpc>
              <a:buFont typeface="+mj-lt"/>
              <a:buAutoNum type="alphaLcParenR"/>
            </a:pPr>
            <a:endParaRPr lang="it-IT" dirty="0"/>
          </a:p>
          <a:p>
            <a:pPr>
              <a:lnSpc>
                <a:spcPct val="150000"/>
              </a:lnSpc>
              <a:buFont typeface="+mj-lt"/>
              <a:buAutoNum type="alphaLcParenR"/>
            </a:pP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Tappe dell’allenamento:</a:t>
            </a:r>
            <a:br>
              <a:rPr lang="it-IT" dirty="0" smtClean="0"/>
            </a:br>
            <a:endParaRPr lang="it-IT" dirty="0"/>
          </a:p>
        </p:txBody>
      </p:sp>
      <p:sp>
        <p:nvSpPr>
          <p:cNvPr id="3" name="Segnaposto contenuto 2"/>
          <p:cNvSpPr>
            <a:spLocks noGrp="1"/>
          </p:cNvSpPr>
          <p:nvPr>
            <p:ph idx="1"/>
          </p:nvPr>
        </p:nvSpPr>
        <p:spPr/>
        <p:txBody>
          <a:bodyPr/>
          <a:lstStyle/>
          <a:p>
            <a:r>
              <a:rPr lang="it-IT" dirty="0" smtClean="0"/>
              <a:t>Generale: formazione  e costruzione equilibrata</a:t>
            </a:r>
          </a:p>
          <a:p>
            <a:r>
              <a:rPr lang="it-IT" dirty="0" smtClean="0"/>
              <a:t>Speciale : Correlati  alla disciplina </a:t>
            </a:r>
          </a:p>
          <a:p>
            <a:r>
              <a:rPr lang="it-IT" dirty="0" smtClean="0"/>
              <a:t>Di gara:  simulazione  di  frammenti di gara</a:t>
            </a:r>
            <a:endParaRPr lang="it-IT" dirty="0"/>
          </a:p>
        </p:txBody>
      </p:sp>
    </p:spTree>
    <p:extLst>
      <p:ext uri="{BB962C8B-B14F-4D97-AF65-F5344CB8AC3E}">
        <p14:creationId xmlns:p14="http://schemas.microsoft.com/office/powerpoint/2010/main" val="1522470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25975" y="187288"/>
            <a:ext cx="8911687" cy="627960"/>
          </a:xfrm>
        </p:spPr>
        <p:txBody>
          <a:bodyPr>
            <a:normAutofit fontScale="90000"/>
          </a:bodyPr>
          <a:lstStyle/>
          <a:p>
            <a:r>
              <a:rPr lang="it-IT" dirty="0" smtClean="0"/>
              <a:t>Programmazione</a:t>
            </a:r>
            <a:endParaRPr lang="it-IT" dirty="0"/>
          </a:p>
        </p:txBody>
      </p:sp>
      <p:sp>
        <p:nvSpPr>
          <p:cNvPr id="3" name="Segnaposto contenuto 2"/>
          <p:cNvSpPr>
            <a:spLocks noGrp="1"/>
          </p:cNvSpPr>
          <p:nvPr>
            <p:ph idx="1"/>
          </p:nvPr>
        </p:nvSpPr>
        <p:spPr>
          <a:xfrm>
            <a:off x="2589212" y="793214"/>
            <a:ext cx="8915400" cy="5530468"/>
          </a:xfrm>
        </p:spPr>
        <p:txBody>
          <a:bodyPr>
            <a:normAutofit lnSpcReduction="10000"/>
          </a:bodyPr>
          <a:lstStyle/>
          <a:p>
            <a:r>
              <a:rPr lang="it-IT" dirty="0" smtClean="0"/>
              <a:t>Macrociclo: stagione/i sportiva</a:t>
            </a:r>
          </a:p>
          <a:p>
            <a:r>
              <a:rPr lang="it-IT" dirty="0" err="1" smtClean="0"/>
              <a:t>Mesociclo</a:t>
            </a:r>
            <a:r>
              <a:rPr lang="it-IT" dirty="0" smtClean="0"/>
              <a:t>: 4/5/6 settimane</a:t>
            </a:r>
          </a:p>
          <a:p>
            <a:r>
              <a:rPr lang="it-IT" dirty="0" err="1" smtClean="0"/>
              <a:t>Microciclo</a:t>
            </a:r>
            <a:r>
              <a:rPr lang="it-IT" dirty="0" smtClean="0"/>
              <a:t>: settimanale/bisettimanale</a:t>
            </a:r>
          </a:p>
          <a:p>
            <a:r>
              <a:rPr lang="it-IT" dirty="0" smtClean="0"/>
              <a:t>Per </a:t>
            </a:r>
            <a:r>
              <a:rPr lang="it-IT" b="1" dirty="0" smtClean="0"/>
              <a:t>programmare</a:t>
            </a:r>
            <a:r>
              <a:rPr lang="it-IT" dirty="0" smtClean="0"/>
              <a:t> in modo efficace occorre:</a:t>
            </a:r>
            <a:endParaRPr lang="it-IT" sz="1400" dirty="0" smtClean="0"/>
          </a:p>
          <a:p>
            <a:r>
              <a:rPr lang="it-IT" dirty="0" smtClean="0"/>
              <a:t> </a:t>
            </a:r>
            <a:r>
              <a:rPr lang="it-IT" b="1" dirty="0" smtClean="0"/>
              <a:t>VALUTARE </a:t>
            </a:r>
            <a:r>
              <a:rPr lang="it-IT" dirty="0" smtClean="0"/>
              <a:t> la </a:t>
            </a:r>
            <a:r>
              <a:rPr lang="it-IT" smtClean="0"/>
              <a:t>situazione </a:t>
            </a:r>
            <a:r>
              <a:rPr lang="it-IT" smtClean="0"/>
              <a:t>iniziale</a:t>
            </a:r>
            <a:endParaRPr lang="it-IT" sz="1400" dirty="0" smtClean="0"/>
          </a:p>
          <a:p>
            <a:r>
              <a:rPr lang="it-IT" dirty="0" smtClean="0"/>
              <a:t>(presuppone la conoscenza delle condizioni fisiche, psichiche, culturali, sociali degli allievi, in considerazione della situazione ambientale e climatica; il  grado di maturazione </a:t>
            </a:r>
            <a:r>
              <a:rPr lang="it-IT" dirty="0" err="1" smtClean="0"/>
              <a:t>fisico-psicologica</a:t>
            </a:r>
            <a:r>
              <a:rPr lang="it-IT" dirty="0" smtClean="0"/>
              <a:t> e motoria in rapporto all’età )</a:t>
            </a:r>
            <a:endParaRPr lang="it-IT" sz="1400" dirty="0" smtClean="0"/>
          </a:p>
          <a:p>
            <a:pPr lvl="0"/>
            <a:r>
              <a:rPr lang="it-IT" b="1" dirty="0" smtClean="0"/>
              <a:t>VALUTARE</a:t>
            </a:r>
            <a:r>
              <a:rPr lang="it-IT" dirty="0" smtClean="0"/>
              <a:t>  le strumentazioni a disposizione, il tempo e i luoghi di allenamento.</a:t>
            </a:r>
            <a:endParaRPr lang="it-IT" sz="1400" dirty="0" smtClean="0"/>
          </a:p>
          <a:p>
            <a:pPr lvl="0" fontAlgn="auto"/>
            <a:r>
              <a:rPr lang="it-IT" b="1" dirty="0" smtClean="0"/>
              <a:t>DETERMINARE </a:t>
            </a:r>
            <a:r>
              <a:rPr lang="it-IT" dirty="0" smtClean="0"/>
              <a:t>gli obbiettivi</a:t>
            </a:r>
            <a:endParaRPr lang="it-IT" sz="1400" dirty="0" smtClean="0"/>
          </a:p>
          <a:p>
            <a:r>
              <a:rPr lang="it-IT" dirty="0" smtClean="0"/>
              <a:t>come conseguenza dell’analisi iniziale, tenendo presenti quelli inerenti la fascia di età presa in esame. Le ipotesi di lavoro dovranno sempre identificare chiari obiettivi specifici all’interno di obiettivi generali.</a:t>
            </a:r>
          </a:p>
          <a:p>
            <a:r>
              <a:rPr lang="it-IT" dirty="0" smtClean="0"/>
              <a:t>Una valida programmazione dovrà porsi obiettivi sia generali che specifici a breve termine, a lungo termine e finali</a:t>
            </a:r>
          </a:p>
          <a:p>
            <a:pPr>
              <a:buNone/>
            </a:pPr>
            <a:endParaRPr lang="it-IT" sz="1400" dirty="0" smtClean="0"/>
          </a:p>
          <a:p>
            <a:endParaRPr lang="it-IT" sz="1400" dirty="0"/>
          </a:p>
        </p:txBody>
      </p:sp>
    </p:spTree>
    <p:extLst>
      <p:ext uri="{BB962C8B-B14F-4D97-AF65-F5344CB8AC3E}">
        <p14:creationId xmlns:p14="http://schemas.microsoft.com/office/powerpoint/2010/main" val="3556738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59874" y="635126"/>
            <a:ext cx="8911687" cy="1755533"/>
          </a:xfrm>
        </p:spPr>
        <p:txBody>
          <a:bodyPr/>
          <a:lstStyle/>
          <a:p>
            <a:r>
              <a:rPr lang="it-IT" sz="2800" dirty="0" smtClean="0"/>
              <a:t/>
            </a:r>
            <a:br>
              <a:rPr lang="it-IT" sz="2800" dirty="0" smtClean="0"/>
            </a:br>
            <a:endParaRPr lang="it-IT" dirty="0"/>
          </a:p>
        </p:txBody>
      </p:sp>
      <p:sp>
        <p:nvSpPr>
          <p:cNvPr id="3" name="Segnaposto contenuto 2"/>
          <p:cNvSpPr>
            <a:spLocks noGrp="1"/>
          </p:cNvSpPr>
          <p:nvPr>
            <p:ph idx="1"/>
          </p:nvPr>
        </p:nvSpPr>
        <p:spPr>
          <a:xfrm>
            <a:off x="2589212" y="2864386"/>
            <a:ext cx="7766643" cy="3046836"/>
          </a:xfrm>
        </p:spPr>
        <p:txBody>
          <a:bodyPr/>
          <a:lstStyle/>
          <a:p>
            <a:r>
              <a:rPr lang="it-IT" dirty="0" smtClean="0"/>
              <a:t>	</a:t>
            </a:r>
            <a:r>
              <a:rPr lang="it-IT" b="1" dirty="0" smtClean="0"/>
              <a:t>VALUTARE </a:t>
            </a:r>
            <a:r>
              <a:rPr lang="it-IT" dirty="0" smtClean="0"/>
              <a:t> la validità delle metodologie adottate e se i risultati conseguiti hanno raggiunto gli obiettivi prefissati, potendo così individuare nuovi obiettivi per un successivo processo di apprendimento; </a:t>
            </a:r>
          </a:p>
          <a:p>
            <a:r>
              <a:rPr lang="it-IT" dirty="0" smtClean="0"/>
              <a:t>Auto-valutazione del lavoro svolto.</a:t>
            </a:r>
          </a:p>
          <a:p>
            <a:r>
              <a:rPr lang="it-IT" dirty="0" smtClean="0"/>
              <a:t>Effettuare verifiche in itinere e finali</a:t>
            </a:r>
          </a:p>
          <a:p>
            <a:endParaRPr lang="it-IT" dirty="0"/>
          </a:p>
        </p:txBody>
      </p:sp>
      <p:sp>
        <p:nvSpPr>
          <p:cNvPr id="4" name="Rettangolo 3"/>
          <p:cNvSpPr/>
          <p:nvPr/>
        </p:nvSpPr>
        <p:spPr>
          <a:xfrm>
            <a:off x="3048000" y="1244906"/>
            <a:ext cx="6096000" cy="369332"/>
          </a:xfrm>
          <a:prstGeom prst="rect">
            <a:avLst/>
          </a:prstGeom>
        </p:spPr>
        <p:txBody>
          <a:bodyPr wrap="square">
            <a:spAutoFit/>
          </a:bodyPr>
          <a:lstStyle/>
          <a:p>
            <a:r>
              <a:rPr lang="it-IT" dirty="0" smtClean="0"/>
              <a:t> </a:t>
            </a:r>
            <a:endParaRPr lang="it-IT" dirty="0"/>
          </a:p>
        </p:txBody>
      </p:sp>
      <p:sp>
        <p:nvSpPr>
          <p:cNvPr id="5" name="Rettangolo 4"/>
          <p:cNvSpPr/>
          <p:nvPr/>
        </p:nvSpPr>
        <p:spPr>
          <a:xfrm>
            <a:off x="3200400" y="1397306"/>
            <a:ext cx="6096000" cy="369332"/>
          </a:xfrm>
          <a:prstGeom prst="rect">
            <a:avLst/>
          </a:prstGeom>
        </p:spPr>
        <p:txBody>
          <a:bodyPr wrap="square">
            <a:spAutoFit/>
          </a:bodyPr>
          <a:lstStyle/>
          <a:p>
            <a:r>
              <a:rPr lang="it-IT" dirty="0" smtClean="0"/>
              <a:t> </a:t>
            </a:r>
            <a:endParaRPr lang="it-IT" dirty="0"/>
          </a:p>
        </p:txBody>
      </p:sp>
      <p:sp>
        <p:nvSpPr>
          <p:cNvPr id="6" name="Rettangolo 5"/>
          <p:cNvSpPr/>
          <p:nvPr/>
        </p:nvSpPr>
        <p:spPr>
          <a:xfrm>
            <a:off x="3047999" y="154235"/>
            <a:ext cx="7351923" cy="1754326"/>
          </a:xfrm>
          <a:prstGeom prst="rect">
            <a:avLst/>
          </a:prstGeom>
        </p:spPr>
        <p:txBody>
          <a:bodyPr wrap="square">
            <a:spAutoFit/>
          </a:bodyPr>
          <a:lstStyle/>
          <a:p>
            <a:pPr lvl="0" fontAlgn="auto"/>
            <a:r>
              <a:rPr lang="it-IT" dirty="0" smtClean="0"/>
              <a:t> </a:t>
            </a:r>
          </a:p>
          <a:p>
            <a:pPr lvl="0" fontAlgn="auto"/>
            <a:endParaRPr lang="it-IT" b="1" dirty="0" smtClean="0"/>
          </a:p>
          <a:p>
            <a:pPr lvl="0" fontAlgn="auto"/>
            <a:r>
              <a:rPr lang="it-IT" b="1" dirty="0" smtClean="0"/>
              <a:t>INDIVIDUARE</a:t>
            </a:r>
            <a:r>
              <a:rPr lang="it-IT" dirty="0" smtClean="0"/>
              <a:t> i tempi, i metodi e definire gli strumenti </a:t>
            </a:r>
            <a:endParaRPr lang="it-IT" sz="1400" dirty="0" smtClean="0"/>
          </a:p>
          <a:p>
            <a:r>
              <a:rPr lang="it-IT" dirty="0" smtClean="0"/>
              <a:t>	scegliendo attrezzature, gli strumenti e preparare lo spazio per permettere agli allievi di raggiungere autonomamente gli obiettivi prefissati</a:t>
            </a:r>
            <a:endParaRPr lang="it-IT" sz="1400" dirty="0" smtClean="0"/>
          </a:p>
        </p:txBody>
      </p:sp>
    </p:spTree>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683</TotalTime>
  <Words>1974</Words>
  <Application>Microsoft Office PowerPoint</Application>
  <PresentationFormat>Personalizzato</PresentationFormat>
  <Paragraphs>249</Paragraphs>
  <Slides>34</Slides>
  <Notes>0</Notes>
  <HiddenSlides>0</HiddenSlides>
  <MMClips>0</MMClips>
  <ScaleCrop>false</ScaleCrop>
  <HeadingPairs>
    <vt:vector size="4" baseType="variant">
      <vt:variant>
        <vt:lpstr>Tema</vt:lpstr>
      </vt:variant>
      <vt:variant>
        <vt:i4>1</vt:i4>
      </vt:variant>
      <vt:variant>
        <vt:lpstr>Titoli diapositive</vt:lpstr>
      </vt:variant>
      <vt:variant>
        <vt:i4>34</vt:i4>
      </vt:variant>
    </vt:vector>
  </HeadingPairs>
  <TitlesOfParts>
    <vt:vector size="35" baseType="lpstr">
      <vt:lpstr>Filo</vt:lpstr>
      <vt:lpstr>Presentazione standard di PowerPoint</vt:lpstr>
      <vt:lpstr>Presentazione standard di PowerPoint</vt:lpstr>
      <vt:lpstr>Presentazione standard di PowerPoint</vt:lpstr>
      <vt:lpstr>Presentazione standard di PowerPoint</vt:lpstr>
      <vt:lpstr>Principi del buon allenamento</vt:lpstr>
      <vt:lpstr>Principi del buon allenamento</vt:lpstr>
      <vt:lpstr>Tappe dell’allenamento: </vt:lpstr>
      <vt:lpstr>Programmazione</vt:lpstr>
      <vt:lpstr> </vt:lpstr>
      <vt:lpstr>Capacità condizionali</vt:lpstr>
      <vt:lpstr>Mobilità articolare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Fasi dell’apprendimento motorio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Mauro Bernardi</dc:creator>
  <cp:lastModifiedBy>alessia</cp:lastModifiedBy>
  <cp:revision>138</cp:revision>
  <dcterms:created xsi:type="dcterms:W3CDTF">2017-10-31T19:20:17Z</dcterms:created>
  <dcterms:modified xsi:type="dcterms:W3CDTF">2020-03-16T14:46:49Z</dcterms:modified>
</cp:coreProperties>
</file>