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6" r:id="rId4"/>
    <p:sldId id="258" r:id="rId5"/>
    <p:sldId id="291" r:id="rId6"/>
    <p:sldId id="301" r:id="rId7"/>
    <p:sldId id="280" r:id="rId8"/>
    <p:sldId id="281" r:id="rId9"/>
    <p:sldId id="296" r:id="rId10"/>
    <p:sldId id="297" r:id="rId11"/>
    <p:sldId id="298" r:id="rId12"/>
    <p:sldId id="299" r:id="rId13"/>
    <p:sldId id="300" r:id="rId14"/>
    <p:sldId id="302" r:id="rId15"/>
    <p:sldId id="303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6D580-C719-471E-8975-E199BC3A8EF9}">
  <a:tblStyle styleId="{B116D580-C719-471E-8975-E199BC3A8EF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182F43D-935F-4094-9614-AAED3979765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0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11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71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19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21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948e2a2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948e2a24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5948e2a24b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af3f96f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af3f96ff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6af3f96ff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0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0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5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8e2a2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8e2a24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5948e2a24b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uolesanfilippo.gov.it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uolesanfilippo.edu.it/ita/?IDC=291" TargetMode="External"/><Relationship Id="rId3" Type="http://schemas.openxmlformats.org/officeDocument/2006/relationships/hyperlink" Target="https://drive.google.com/open?id=1sLzH1KrGGMN4L6VdxhdoM4vvSovP6YnOj1wB41kuns4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6Sc0e5Wdr18gIrLEVhjcKpuDSNDLUuBISnMgyGa_5Gs/edit?usp=sharing" TargetMode="External"/><Relationship Id="rId5" Type="http://schemas.openxmlformats.org/officeDocument/2006/relationships/hyperlink" Target="https://docs.google.com/document/d/1XIfU9KzeYmc4x0Yb9W1r_FH9utmgjNYIQ9_6cupTTxo/edit?usp=sharing" TargetMode="External"/><Relationship Id="rId4" Type="http://schemas.openxmlformats.org/officeDocument/2006/relationships/hyperlink" Target="https://drive.google.com/open?id=1yQblUqZJQr5pGpBw3BhBoOvMlSJDTdFAdkoQxzCzLv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linkredirect?authuser=0&amp;dest=mailto%3Aprotezione.civile%40comune.cittadicastello.pg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arietadigitale.agid.gov.it/#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uolesanfilippo.edu.it/ita/?IDC=293" TargetMode="External"/><Relationship Id="rId3" Type="http://schemas.openxmlformats.org/officeDocument/2006/relationships/hyperlink" Target="http://www.scuolesanfilippo.gov.it/" TargetMode="External"/><Relationship Id="rId7" Type="http://schemas.openxmlformats.org/officeDocument/2006/relationships/hyperlink" Target="https://www.scuolesanfilippo.edu.it/ita/?IDC=29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uolesanfilippo.edu.it/ita/?IDC=" TargetMode="External"/><Relationship Id="rId5" Type="http://schemas.openxmlformats.org/officeDocument/2006/relationships/hyperlink" Target="https://youtu.be/UithaWnCXEg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uolesanfilippo.gov.it/ita/?IDC=18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fonts.google.com/specimen/Lato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sLzH1KrGGMN4L6VdxhdoM4vvSovP6YnOj1wB41kuns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document/d/1XIfU9KzeYmc4x0Yb9W1r_FH9utmgjNYIQ9_6cupTTxo/edit?usp=sharing" TargetMode="External"/><Relationship Id="rId4" Type="http://schemas.openxmlformats.org/officeDocument/2006/relationships/hyperlink" Target="https://drive.google.com/open?id=1yQblUqZJQr5pGpBw3BhBoOvMlSJDTdFAdkoQxzCzLv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/>
          <p:cNvGrpSpPr/>
          <p:nvPr/>
        </p:nvGrpSpPr>
        <p:grpSpPr>
          <a:xfrm>
            <a:off x="470838" y="267757"/>
            <a:ext cx="3600237" cy="922733"/>
            <a:chOff x="3670618" y="116632"/>
            <a:chExt cx="3896360" cy="1076325"/>
          </a:xfrm>
        </p:grpSpPr>
        <p:pic>
          <p:nvPicPr>
            <p:cNvPr id="66" name="Google Shape;66;p14" descr="https://lh4.googleusercontent.com/ewIurBZbXbdCxD72ax8pM8PX2-wXlvCoayuS_3gdEN2XJnIqfavLyF0zRFiE-Yf6MR_twhm_RnTskleAMRMJQnBw1RVcKryfSa59tSKt7yNpyZfOR5Zv69YbV3Sb0CvTt7NN1aV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70618" y="116632"/>
              <a:ext cx="2582545" cy="107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 descr="Risultati immagini per logo pns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7778" y="268397"/>
              <a:ext cx="1219200" cy="9239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68" name="Google Shape;68;p14"/>
          <p:cNvGraphicFramePr/>
          <p:nvPr>
            <p:extLst>
              <p:ext uri="{D42A27DB-BD31-4B8C-83A1-F6EECF244321}">
                <p14:modId xmlns:p14="http://schemas.microsoft.com/office/powerpoint/2010/main" val="3087311368"/>
              </p:ext>
            </p:extLst>
          </p:nvPr>
        </p:nvGraphicFramePr>
        <p:xfrm>
          <a:off x="889012" y="4440148"/>
          <a:ext cx="10413975" cy="2302277"/>
        </p:xfrm>
        <a:graphic>
          <a:graphicData uri="http://schemas.openxmlformats.org/drawingml/2006/table">
            <a:tbl>
              <a:tblPr firstRow="1" bandRow="1">
                <a:noFill/>
                <a:tableStyleId>{B116D580-C719-471E-8975-E199BC3A8EF9}</a:tableStyleId>
              </a:tblPr>
              <a:tblGrid>
                <a:gridCol w="1041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8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400" b="0" i="1" u="none" strike="noStrike" cap="none" dirty="0">
                        <a:solidFill>
                          <a:srgbClr val="00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6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3600" b="1" dirty="0">
                          <a:solidFill>
                            <a:srgbClr val="00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Fare comunità: superare il </a:t>
                      </a:r>
                      <a:r>
                        <a:rPr lang="it-IT" sz="3600" b="1" dirty="0" err="1">
                          <a:solidFill>
                            <a:srgbClr val="00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digital</a:t>
                      </a:r>
                      <a:r>
                        <a:rPr lang="it-IT" sz="3600" b="1" dirty="0">
                          <a:solidFill>
                            <a:srgbClr val="0000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divide degli studenti attraverso il supporto del territorio</a:t>
                      </a:r>
                      <a:endParaRPr sz="2400" b="1" dirty="0">
                        <a:solidFill>
                          <a:srgbClr val="0000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Google Shape;69;p14"/>
          <p:cNvSpPr txBox="1"/>
          <p:nvPr/>
        </p:nvSpPr>
        <p:spPr>
          <a:xfrm>
            <a:off x="9621452" y="866617"/>
            <a:ext cx="22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889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 descr="logo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850" y="1266713"/>
            <a:ext cx="3053207" cy="218188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778325" y="3499300"/>
            <a:ext cx="34425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Direzione Didattica Statale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“San Filippo”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Via Borgo Inferiore 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06012 Città di Castello (PG) Umbria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www.scuolesanfilippo.</a:t>
            </a:r>
            <a:r>
              <a:rPr lang="it-IT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edu</a:t>
            </a:r>
            <a:r>
              <a:rPr lang="it-IT" sz="14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.it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it-IT" sz="1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4294775" y="468171"/>
            <a:ext cx="3303300" cy="6192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4" descr="bianc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4775" y="498061"/>
            <a:ext cx="3302964" cy="55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051DCCD-3C09-46D8-A891-348B8237F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6062" y="1635011"/>
            <a:ext cx="4239804" cy="317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EA916E-8599-4582-BE13-7F2F4B0B1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739" y="397865"/>
            <a:ext cx="3800475" cy="2114550"/>
          </a:xfrm>
          <a:prstGeom prst="rect">
            <a:avLst/>
          </a:prstGeom>
        </p:spPr>
      </p:pic>
      <p:sp>
        <p:nvSpPr>
          <p:cNvPr id="13" name="Esplosione: 14 punte 12">
            <a:extLst>
              <a:ext uri="{FF2B5EF4-FFF2-40B4-BE49-F238E27FC236}">
                <a16:creationId xmlns:a16="http://schemas.microsoft.com/office/drawing/2014/main" id="{787D30D5-2C11-4DCE-84A2-6F7977A33246}"/>
              </a:ext>
            </a:extLst>
          </p:cNvPr>
          <p:cNvSpPr/>
          <p:nvPr/>
        </p:nvSpPr>
        <p:spPr>
          <a:xfrm>
            <a:off x="8920480" y="2590800"/>
            <a:ext cx="2926079" cy="22110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Contributo per  DS e Staff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6634480" y="188753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Evitare tutti i contatti possibili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Non mettere a rischio il personale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Correttezza amministrativa</a:t>
            </a:r>
            <a:endParaRPr sz="2400"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0" y="-19200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Processo amministrativo: 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ADC55DE0-EF38-49BD-A6F1-E573149DA6C7}"/>
              </a:ext>
            </a:extLst>
          </p:cNvPr>
          <p:cNvSpPr txBox="1"/>
          <p:nvPr/>
        </p:nvSpPr>
        <p:spPr>
          <a:xfrm>
            <a:off x="-359540" y="1039720"/>
            <a:ext cx="3665780" cy="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Modulistica: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B28D5806-35F1-4D6D-8011-6351CF1D839E}"/>
              </a:ext>
            </a:extLst>
          </p:cNvPr>
          <p:cNvSpPr txBox="1"/>
          <p:nvPr/>
        </p:nvSpPr>
        <p:spPr>
          <a:xfrm>
            <a:off x="263420" y="1592880"/>
            <a:ext cx="6503140" cy="3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 b="1" dirty="0">
                <a:solidFill>
                  <a:srgbClr val="6B6E80"/>
                </a:solidFill>
                <a:latin typeface="Raleway"/>
              </a:rPr>
              <a:t>Modulo </a:t>
            </a:r>
            <a:r>
              <a:rPr lang="it-IT" sz="2400" b="1" dirty="0">
                <a:solidFill>
                  <a:srgbClr val="35B2B2"/>
                </a:solidFill>
                <a:latin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Comodato d'uso</a:t>
            </a:r>
            <a:r>
              <a:rPr lang="it-IT" sz="2400" b="1" dirty="0">
                <a:solidFill>
                  <a:srgbClr val="6B6E80"/>
                </a:solidFill>
                <a:latin typeface="Raleway"/>
              </a:rPr>
              <a:t> devices</a:t>
            </a:r>
            <a:endParaRPr lang="it-IT" sz="2400" dirty="0">
              <a:solidFill>
                <a:srgbClr val="6B6E80"/>
              </a:solidFill>
              <a:latin typeface="Raleway"/>
            </a:endParaRPr>
          </a:p>
          <a:p>
            <a:r>
              <a:rPr lang="it-IT" sz="2400" b="1" dirty="0">
                <a:solidFill>
                  <a:srgbClr val="35B2B2"/>
                </a:solidFill>
                <a:latin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Gestione della privacy</a:t>
            </a:r>
            <a:r>
              <a:rPr lang="it-IT" sz="2400" b="1" dirty="0">
                <a:solidFill>
                  <a:srgbClr val="6B6E80"/>
                </a:solidFill>
                <a:latin typeface="Raleway"/>
              </a:rPr>
              <a:t> in </a:t>
            </a:r>
            <a:r>
              <a:rPr lang="it-IT" sz="2400" b="1" dirty="0" err="1">
                <a:solidFill>
                  <a:srgbClr val="6B6E80"/>
                </a:solidFill>
                <a:latin typeface="Raleway"/>
              </a:rPr>
              <a:t>Meet</a:t>
            </a:r>
            <a:endParaRPr lang="it-IT" sz="2400" dirty="0">
              <a:solidFill>
                <a:srgbClr val="6B6E80"/>
              </a:solidFill>
              <a:latin typeface="Raleway"/>
            </a:endParaRPr>
          </a:p>
          <a:p>
            <a:r>
              <a:rPr lang="it-IT" sz="2400" b="1" dirty="0">
                <a:solidFill>
                  <a:srgbClr val="6B6E80"/>
                </a:solidFill>
                <a:latin typeface="Raleway"/>
              </a:rPr>
              <a:t>Regolamento gestione </a:t>
            </a:r>
            <a:r>
              <a:rPr lang="it-IT" sz="2400" b="1" dirty="0">
                <a:solidFill>
                  <a:srgbClr val="35B2B2"/>
                </a:solidFill>
                <a:latin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alunni</a:t>
            </a:r>
            <a:endParaRPr lang="it-IT" sz="2400" dirty="0">
              <a:solidFill>
                <a:srgbClr val="6B6E80"/>
              </a:solidFill>
              <a:latin typeface="Raleway"/>
            </a:endParaRPr>
          </a:p>
          <a:p>
            <a:r>
              <a:rPr lang="it-IT" sz="2400" b="1" dirty="0">
                <a:solidFill>
                  <a:srgbClr val="6B6E80"/>
                </a:solidFill>
                <a:latin typeface="Raleway"/>
              </a:rPr>
              <a:t>Comunicazioni e procedure per </a:t>
            </a:r>
            <a:r>
              <a:rPr lang="it-IT" sz="2400" b="1" dirty="0">
                <a:solidFill>
                  <a:srgbClr val="35B2B2"/>
                </a:solidFill>
                <a:latin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consegna devices con Protezione civile</a:t>
            </a:r>
            <a:endParaRPr lang="it-IT" sz="2400" dirty="0">
              <a:solidFill>
                <a:srgbClr val="6B6E80"/>
              </a:solidFill>
              <a:latin typeface="Raleway"/>
            </a:endParaRPr>
          </a:p>
          <a:p>
            <a:r>
              <a:rPr lang="it-IT" sz="2400" b="1" dirty="0">
                <a:solidFill>
                  <a:srgbClr val="6B6E80"/>
                </a:solidFill>
                <a:latin typeface="Raleway"/>
              </a:rPr>
              <a:t>Regolamento istituto per OOCC in remoto</a:t>
            </a:r>
            <a:endParaRPr lang="it-IT" sz="2400" dirty="0">
              <a:solidFill>
                <a:srgbClr val="6B6E80"/>
              </a:solidFill>
              <a:latin typeface="Raleway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9EA568-97D8-4A84-848C-78EBD15DF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389" y="2062725"/>
            <a:ext cx="3750181" cy="4606522"/>
          </a:xfrm>
          <a:prstGeom prst="rect">
            <a:avLst/>
          </a:prstGeom>
        </p:spPr>
      </p:pic>
      <p:sp>
        <p:nvSpPr>
          <p:cNvPr id="12" name="Google Shape;93;p16">
            <a:extLst>
              <a:ext uri="{FF2B5EF4-FFF2-40B4-BE49-F238E27FC236}">
                <a16:creationId xmlns:a16="http://schemas.microsoft.com/office/drawing/2014/main" id="{24636297-76FF-4660-B7B8-7ACA7264501A}"/>
              </a:ext>
            </a:extLst>
          </p:cNvPr>
          <p:cNvSpPr txBox="1"/>
          <p:nvPr/>
        </p:nvSpPr>
        <p:spPr>
          <a:xfrm>
            <a:off x="6553200" y="1224295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2400" dirty="0">
                <a:hlinkClick r:id="rId8"/>
              </a:rPr>
              <a:t>https://www.scuolesanfilippo.edu.it/ita/?IDC=291</a:t>
            </a:r>
            <a:endParaRPr sz="24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291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0" y="-19200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Processo amministrativo: 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ADC55DE0-EF38-49BD-A6F1-E573149DA6C7}"/>
              </a:ext>
            </a:extLst>
          </p:cNvPr>
          <p:cNvSpPr txBox="1"/>
          <p:nvPr/>
        </p:nvSpPr>
        <p:spPr>
          <a:xfrm>
            <a:off x="5242560" y="66791"/>
            <a:ext cx="3665780" cy="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Comunicazioni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B28D5806-35F1-4D6D-8011-6351CF1D839E}"/>
              </a:ext>
            </a:extLst>
          </p:cNvPr>
          <p:cNvSpPr txBox="1"/>
          <p:nvPr/>
        </p:nvSpPr>
        <p:spPr>
          <a:xfrm>
            <a:off x="187590" y="665101"/>
            <a:ext cx="11801210" cy="720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1 Al COC </a:t>
            </a:r>
          </a:p>
          <a:p>
            <a:r>
              <a:rPr lang="it-IT" dirty="0"/>
              <a:t>di Città di Castello</a:t>
            </a:r>
          </a:p>
          <a:p>
            <a:br>
              <a:rPr lang="it-IT" dirty="0"/>
            </a:br>
            <a:r>
              <a:rPr lang="it-IT" u="sng" dirty="0">
                <a:hlinkClick r:id="rId3"/>
              </a:rPr>
              <a:t>protezione.civile@comune.cittadicastello.pg.it</a:t>
            </a:r>
            <a:endParaRPr lang="it-IT" dirty="0"/>
          </a:p>
          <a:p>
            <a:br>
              <a:rPr lang="it-IT" dirty="0"/>
            </a:br>
            <a:r>
              <a:rPr lang="it-IT" dirty="0"/>
              <a:t>oggetto richiesta supporto per consegna devices per diritto allo studio</a:t>
            </a:r>
          </a:p>
          <a:p>
            <a:br>
              <a:rPr lang="it-IT" dirty="0"/>
            </a:br>
            <a:r>
              <a:rPr lang="it-IT" dirty="0"/>
              <a:t>Dando seguito a quanto discusso nell’incontro del 25 03 2020 si richiede:</a:t>
            </a:r>
          </a:p>
          <a:p>
            <a:pPr fontAlgn="base"/>
            <a:br>
              <a:rPr lang="it-IT" dirty="0"/>
            </a:br>
            <a:r>
              <a:rPr lang="it-IT" dirty="0"/>
              <a:t>1. la </a:t>
            </a:r>
            <a:r>
              <a:rPr lang="it-IT" b="1" dirty="0"/>
              <a:t>consegna</a:t>
            </a:r>
            <a:r>
              <a:rPr lang="it-IT" dirty="0"/>
              <a:t> di circa 35 devices nelle prossime 2 settimane (i primi 12 saranno già oggi disponibili presso il Gruppo Comunale di protezione civile di Città di Castello), che si aggiungono ai 30 già consegnati direttamente;</a:t>
            </a:r>
          </a:p>
          <a:p>
            <a:pPr fontAlgn="base"/>
            <a:r>
              <a:rPr lang="it-IT" dirty="0"/>
              <a:t>2. la loro </a:t>
            </a:r>
            <a:r>
              <a:rPr lang="it-IT" b="1" dirty="0"/>
              <a:t>inizializzazione</a:t>
            </a:r>
            <a:r>
              <a:rPr lang="it-IT" dirty="0"/>
              <a:t> per evitare problemi alle famiglie  (circa 20’ ad unità da fare da parte dal personale del COC o dalla Protezione civile - da  contatti diretti ci è stata data la disponibilità a provvedere in questo senso);</a:t>
            </a:r>
          </a:p>
          <a:p>
            <a:pPr fontAlgn="base"/>
            <a:r>
              <a:rPr lang="it-IT" dirty="0"/>
              <a:t>3. la possibilità di interagire senza contatto diretto con i soggetti consegnatari per gestire:</a:t>
            </a:r>
          </a:p>
          <a:p>
            <a:pPr lvl="3" fontAlgn="base"/>
            <a:r>
              <a:rPr lang="it-IT" dirty="0"/>
              <a:t>a. l’inventariazione in remoto dei devices senza mettere a rischio i lavoratori della scuola né i volontari di protezione civile;</a:t>
            </a:r>
          </a:p>
          <a:p>
            <a:pPr lvl="3" fontAlgn="base"/>
            <a:r>
              <a:rPr lang="it-IT" dirty="0"/>
              <a:t>b. la consegna degli strumenti in ordine di priorità definita dalla scuola;</a:t>
            </a:r>
          </a:p>
          <a:p>
            <a:pPr fontAlgn="base"/>
            <a:r>
              <a:rPr lang="it-IT" dirty="0"/>
              <a:t>4. la copertura con strumenti transitori di connessione wireless delle aree in </a:t>
            </a:r>
            <a:r>
              <a:rPr lang="it-IT" dirty="0" err="1"/>
              <a:t>digital</a:t>
            </a:r>
            <a:r>
              <a:rPr lang="it-IT" dirty="0"/>
              <a:t> divide della zona </a:t>
            </a:r>
            <a:r>
              <a:rPr lang="it-IT" dirty="0" err="1"/>
              <a:t>Baucca</a:t>
            </a:r>
            <a:r>
              <a:rPr lang="it-IT" dirty="0"/>
              <a:t>/ S. Leo / .....</a:t>
            </a:r>
          </a:p>
          <a:p>
            <a:br>
              <a:rPr lang="it-IT" dirty="0"/>
            </a:br>
            <a:r>
              <a:rPr lang="it-IT" dirty="0"/>
              <a:t>Si evidenzia che la procedura da noi ideata non prevede contatto diretto fra volontari e famiglie ma il semplice ritiro di un pacco.</a:t>
            </a:r>
          </a:p>
          <a:p>
            <a:r>
              <a:rPr lang="it-IT" dirty="0"/>
              <a:t>Come già evidenziato durante l’incontro c’è urgenza di consegnare i primi 12 dispositivi nei prossimi ⅔ giorni.</a:t>
            </a:r>
          </a:p>
          <a:p>
            <a:r>
              <a:rPr lang="it-IT" dirty="0"/>
              <a:t>Seguirà in giornata l’elenco dei destinatari dei primi 12 devices. </a:t>
            </a:r>
          </a:p>
          <a:p>
            <a:r>
              <a:rPr lang="it-IT" dirty="0"/>
              <a:t> A nostro avviso per la gestione della privacy ai sensi del GDPR i dati inviati dovranno essere  trattati a livello interistituzionale per esigenze di protezione civile e quindi senza preventivo assenso degli interessati ma solo con comunicazione da parte dei soggetti coinvolti dei responsabili del trattamento.</a:t>
            </a:r>
          </a:p>
          <a:p>
            <a:br>
              <a:rPr lang="it-IT" dirty="0"/>
            </a:br>
            <a:r>
              <a:rPr lang="it-IT" dirty="0"/>
              <a:t>Restiamo in attesa di un cortesemente sollecito riscontro</a:t>
            </a:r>
          </a:p>
          <a:p>
            <a:r>
              <a:rPr lang="it-IT" dirty="0"/>
              <a:t>Il Dirigente scolastico</a:t>
            </a:r>
          </a:p>
          <a:p>
            <a:r>
              <a:rPr lang="it-IT" dirty="0"/>
              <a:t>Massimo Belardinelli</a:t>
            </a:r>
          </a:p>
          <a:p>
            <a:br>
              <a:rPr lang="it-IT" dirty="0"/>
            </a:b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7814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0" y="-19200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Processo amministrativo: 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ADC55DE0-EF38-49BD-A6F1-E573149DA6C7}"/>
              </a:ext>
            </a:extLst>
          </p:cNvPr>
          <p:cNvSpPr txBox="1"/>
          <p:nvPr/>
        </p:nvSpPr>
        <p:spPr>
          <a:xfrm>
            <a:off x="5242560" y="0"/>
            <a:ext cx="3665780" cy="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Comunicazioni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FE1E58A-CC34-4300-B25F-5B8BB1FDD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3" y="620321"/>
            <a:ext cx="8223568" cy="60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0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0" y="-19200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Processo amministrativo: 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ADC55DE0-EF38-49BD-A6F1-E573149DA6C7}"/>
              </a:ext>
            </a:extLst>
          </p:cNvPr>
          <p:cNvSpPr txBox="1"/>
          <p:nvPr/>
        </p:nvSpPr>
        <p:spPr>
          <a:xfrm>
            <a:off x="5242560" y="0"/>
            <a:ext cx="3665780" cy="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Comunicazioni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EEDA1D3-2FB1-4843-A970-A70F55D1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7" y="648942"/>
            <a:ext cx="85439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8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7555660" y="216922"/>
            <a:ext cx="497190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Evitare tutti i contatti possibili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Non mettere a rischio il personale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Correttezza amministrativa</a:t>
            </a:r>
            <a:endParaRPr sz="2400"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-128021" y="131710"/>
            <a:ext cx="7504182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it-IT" sz="3200" b="1" dirty="0">
                <a:solidFill>
                  <a:srgbClr val="0070C0"/>
                </a:solidFill>
                <a:latin typeface="Lato"/>
                <a:sym typeface="Lato"/>
              </a:rPr>
              <a:t>La Sequenza operativa per portare i GIGA: </a:t>
            </a:r>
          </a:p>
        </p:txBody>
      </p:sp>
      <p:sp>
        <p:nvSpPr>
          <p:cNvPr id="9" name="Google Shape;93;p16">
            <a:extLst>
              <a:ext uri="{FF2B5EF4-FFF2-40B4-BE49-F238E27FC236}">
                <a16:creationId xmlns:a16="http://schemas.microsoft.com/office/drawing/2014/main" id="{9ED15D4D-ECFB-4D06-B9B9-092A45E57A77}"/>
              </a:ext>
            </a:extLst>
          </p:cNvPr>
          <p:cNvSpPr txBox="1"/>
          <p:nvPr/>
        </p:nvSpPr>
        <p:spPr>
          <a:xfrm>
            <a:off x="218940" y="1386834"/>
            <a:ext cx="5399480" cy="208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ea typeface="Lato"/>
                <a:cs typeface="Lato"/>
                <a:sym typeface="Lato"/>
              </a:rPr>
              <a:t>Installare nuove infrastrutture nelle aree DD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ea typeface="Lato"/>
                <a:cs typeface="Lato"/>
                <a:sym typeface="Lato"/>
              </a:rPr>
              <a:t>Contattare le famiglie ()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ea typeface="Lato"/>
                <a:cs typeface="Lato"/>
                <a:sym typeface="Lato"/>
              </a:rPr>
              <a:t>Usare la solidarietà digitale (ove possibile)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ea typeface="Lato"/>
                <a:cs typeface="Lato"/>
                <a:sym typeface="Lato"/>
              </a:rPr>
              <a:t>Aggiungere GIGA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ea typeface="Lato"/>
                <a:cs typeface="Lato"/>
                <a:sym typeface="Lato"/>
              </a:rPr>
              <a:t>Inviare router e </a:t>
            </a:r>
            <a:r>
              <a:rPr lang="it-IT" sz="2400" dirty="0" err="1">
                <a:latin typeface="Arial Narrow" panose="020B0606020202030204" pitchFamily="34" charset="0"/>
                <a:ea typeface="Lato"/>
                <a:cs typeface="Lato"/>
                <a:sym typeface="Lato"/>
              </a:rPr>
              <a:t>sim</a:t>
            </a:r>
            <a:endParaRPr lang="it-IT"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93;p16">
            <a:extLst>
              <a:ext uri="{FF2B5EF4-FFF2-40B4-BE49-F238E27FC236}">
                <a16:creationId xmlns:a16="http://schemas.microsoft.com/office/drawing/2014/main" id="{A432B209-D17C-43C9-BE00-08710EC9FE7E}"/>
              </a:ext>
            </a:extLst>
          </p:cNvPr>
          <p:cNvSpPr txBox="1"/>
          <p:nvPr/>
        </p:nvSpPr>
        <p:spPr>
          <a:xfrm>
            <a:off x="3489400" y="1002745"/>
            <a:ext cx="2214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Lato"/>
                <a:ea typeface="Lato"/>
                <a:cs typeface="Lato"/>
                <a:sym typeface="Lato"/>
              </a:rPr>
              <a:t>Cosa: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ADC55DE0-EF38-49BD-A6F1-E573149DA6C7}"/>
              </a:ext>
            </a:extLst>
          </p:cNvPr>
          <p:cNvSpPr txBox="1"/>
          <p:nvPr/>
        </p:nvSpPr>
        <p:spPr>
          <a:xfrm>
            <a:off x="5726280" y="1016454"/>
            <a:ext cx="3770600" cy="4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Lato"/>
                <a:sym typeface="Lato"/>
              </a:rPr>
              <a:t>Chi/Come:</a:t>
            </a:r>
            <a:endParaRPr sz="2400" b="1" dirty="0">
              <a:latin typeface="Lato"/>
              <a:sym typeface="Lato"/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B28D5806-35F1-4D6D-8011-6351CF1D839E}"/>
              </a:ext>
            </a:extLst>
          </p:cNvPr>
          <p:cNvSpPr txBox="1"/>
          <p:nvPr/>
        </p:nvSpPr>
        <p:spPr>
          <a:xfrm>
            <a:off x="5704100" y="1402579"/>
            <a:ext cx="6630140" cy="19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sym typeface="Lato"/>
              </a:rPr>
              <a:t>Comuni / Protezione Civile</a:t>
            </a:r>
          </a:p>
          <a:p>
            <a:pPr lvl="0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Gruppo tecnico Genitori volontari </a:t>
            </a:r>
          </a:p>
          <a:p>
            <a:pPr lvl="0"/>
            <a:r>
              <a:rPr lang="it-IT" sz="2400" dirty="0">
                <a:hlinkClick r:id="rId3"/>
              </a:rPr>
              <a:t>https://solidarietadigitale.agid.gov.it/#/ </a:t>
            </a:r>
            <a:endParaRPr lang="it-IT" sz="2400" dirty="0"/>
          </a:p>
          <a:p>
            <a:pPr lvl="0"/>
            <a:r>
              <a:rPr lang="it-IT" sz="2400" dirty="0">
                <a:latin typeface="Arial Narrow" panose="020B0606020202030204" pitchFamily="34" charset="0"/>
                <a:sym typeface="Lato"/>
              </a:rPr>
              <a:t>Previo monitoraggio del </a:t>
            </a:r>
            <a:r>
              <a:rPr lang="it-IT" sz="2400" b="1" dirty="0">
                <a:latin typeface="Arial Narrow" panose="020B0606020202030204" pitchFamily="34" charset="0"/>
                <a:sym typeface="Lato"/>
              </a:rPr>
              <a:t>Gestore fornitore </a:t>
            </a:r>
            <a:r>
              <a:rPr lang="it-IT" sz="2400" dirty="0">
                <a:latin typeface="Arial Narrow" panose="020B0606020202030204" pitchFamily="34" charset="0"/>
                <a:sym typeface="Lato"/>
              </a:rPr>
              <a:t>della Famiglia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Arial Narrow" panose="020B0606020202030204" pitchFamily="34" charset="0"/>
                <a:sym typeface="Lato"/>
              </a:rPr>
              <a:t>Previa verifica della miglio </a:t>
            </a:r>
            <a:r>
              <a:rPr lang="it-IT" sz="2400" b="1" dirty="0">
                <a:latin typeface="Arial Narrow" panose="020B0606020202030204" pitchFamily="34" charset="0"/>
                <a:sym typeface="Lato"/>
              </a:rPr>
              <a:t>copertura</a:t>
            </a:r>
            <a:r>
              <a:rPr lang="it-IT" sz="2400" dirty="0">
                <a:latin typeface="Arial Narrow" panose="020B0606020202030204" pitchFamily="34" charset="0"/>
                <a:sym typeface="Lato"/>
              </a:rPr>
              <a:t> nell’area di residenza della Famiglia</a:t>
            </a:r>
            <a:endParaRPr sz="2400" dirty="0">
              <a:latin typeface="Arial Narrow" panose="020B0606020202030204" pitchFamily="34" charset="0"/>
              <a:sym typeface="Lato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65848F-2874-4B0E-9A75-99D5C793C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" y="3821043"/>
            <a:ext cx="2085743" cy="2780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C325FB-5A11-4822-93DC-F7FCA5150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175" y="3787485"/>
            <a:ext cx="3033925" cy="277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C0F14CB-0466-4389-9078-56A4567CB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888" y="3827915"/>
            <a:ext cx="5878302" cy="2767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39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Google Shape;344;p37"/>
          <p:cNvCxnSpPr/>
          <p:nvPr/>
        </p:nvCxnSpPr>
        <p:spPr>
          <a:xfrm>
            <a:off x="245525" y="4439080"/>
            <a:ext cx="6822000" cy="18000"/>
          </a:xfrm>
          <a:prstGeom prst="straightConnector1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37"/>
          <p:cNvSpPr/>
          <p:nvPr/>
        </p:nvSpPr>
        <p:spPr>
          <a:xfrm>
            <a:off x="1089632" y="1592400"/>
            <a:ext cx="52398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Direzione Didattica Statale “San Filippo”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Via Borgo Inferiore 7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06012 Città di Castello (PG) Umbria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350"/>
              <a:buFont typeface="Verdana"/>
              <a:buNone/>
            </a:pPr>
            <a:r>
              <a:rPr lang="it-IT" sz="14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www.scuolesanfilippo.</a:t>
            </a:r>
            <a:r>
              <a:rPr lang="it-IT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edu</a:t>
            </a:r>
            <a:r>
              <a:rPr lang="it-IT" sz="14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.it</a:t>
            </a:r>
            <a:r>
              <a:rPr lang="it-IT" sz="18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400" b="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1400"/>
              <a:buFont typeface="Verdana"/>
              <a:buNone/>
            </a:pPr>
            <a:r>
              <a:rPr lang="it-IT" sz="1400" b="0" i="0" u="sng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massimo.belardinelli@istruzione.it</a:t>
            </a:r>
            <a:endParaRPr sz="1400" b="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00"/>
              </a:buClr>
              <a:buSzPts val="450"/>
              <a:buFont typeface="Verdana"/>
              <a:buNone/>
            </a:pPr>
            <a:br>
              <a:rPr lang="it-IT" sz="1800" b="1" i="0" u="none" strike="noStrike" cap="none" dirty="0">
                <a:solidFill>
                  <a:srgbClr val="F0EA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1" i="0" u="none" strike="noStrike" cap="none" dirty="0">
              <a:solidFill>
                <a:srgbClr val="F0EA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6" name="Google Shape;346;p37" descr="logo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1227" y="520528"/>
            <a:ext cx="1399682" cy="10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7"/>
          <p:cNvSpPr txBox="1"/>
          <p:nvPr/>
        </p:nvSpPr>
        <p:spPr>
          <a:xfrm>
            <a:off x="245525" y="3133725"/>
            <a:ext cx="69363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alibri"/>
              <a:buNone/>
            </a:pPr>
            <a:r>
              <a:rPr lang="it-IT" sz="30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Thank you for your attention and for the opportunity to discuss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37"/>
          <p:cNvSpPr/>
          <p:nvPr/>
        </p:nvSpPr>
        <p:spPr>
          <a:xfrm>
            <a:off x="77728" y="63375"/>
            <a:ext cx="219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Video INDIRE DIDACTA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7"/>
          <p:cNvSpPr txBox="1"/>
          <p:nvPr/>
        </p:nvSpPr>
        <p:spPr>
          <a:xfrm>
            <a:off x="245525" y="4644797"/>
            <a:ext cx="11468955" cy="124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it-IT" sz="2400" dirty="0">
                <a:hlinkClick r:id="rId6"/>
              </a:rPr>
              <a:t>https://www.scuolesanfilippo.edu.it/ita/?IDC=</a:t>
            </a:r>
            <a:endParaRPr lang="it-IT" sz="2400" dirty="0"/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it-IT" sz="2400" dirty="0">
                <a:hlinkClick r:id="rId7"/>
              </a:rPr>
              <a:t>https://www.scuolesanfilippo.edu.it/ita/?IDC=292</a:t>
            </a:r>
            <a:endParaRPr lang="it-IT" sz="2400" dirty="0"/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it-IT" sz="2400" dirty="0">
                <a:hlinkClick r:id="rId8"/>
              </a:rPr>
              <a:t>https://www.scuolesanfilippo.edu.it/ita/?IDC=293</a:t>
            </a:r>
            <a:endParaRPr lang="it-IT" sz="2400" dirty="0"/>
          </a:p>
          <a:p>
            <a:pPr marL="457200" lvl="0" indent="-381000">
              <a:buClr>
                <a:schemeClr val="dk1"/>
              </a:buClr>
              <a:buSzPts val="2400"/>
              <a:buFont typeface="Calibri"/>
              <a:buChar char="●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20E3D1-F580-4B2F-AFF4-F93E101E0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739" y="397865"/>
            <a:ext cx="3800475" cy="2114550"/>
          </a:xfrm>
          <a:prstGeom prst="rect">
            <a:avLst/>
          </a:prstGeom>
        </p:spPr>
      </p:pic>
      <p:sp>
        <p:nvSpPr>
          <p:cNvPr id="9" name="Esplosione: 14 punte 8">
            <a:extLst>
              <a:ext uri="{FF2B5EF4-FFF2-40B4-BE49-F238E27FC236}">
                <a16:creationId xmlns:a16="http://schemas.microsoft.com/office/drawing/2014/main" id="{E9BB2BA1-8DA7-428F-982D-2AFCE9403E8A}"/>
              </a:ext>
            </a:extLst>
          </p:cNvPr>
          <p:cNvSpPr/>
          <p:nvPr/>
        </p:nvSpPr>
        <p:spPr>
          <a:xfrm>
            <a:off x="8135532" y="2981167"/>
            <a:ext cx="3680547" cy="17494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 Narrow" panose="020B0606020202030204" pitchFamily="34" charset="0"/>
              </a:rPr>
              <a:t>Contributo per  DS - Staff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8400" y="198625"/>
            <a:ext cx="19335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4600" y="1724675"/>
            <a:ext cx="2061200" cy="45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25" y="1579725"/>
            <a:ext cx="9776900" cy="42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05225" y="114525"/>
            <a:ext cx="97203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Lato"/>
                <a:ea typeface="Lato"/>
                <a:cs typeface="Lato"/>
                <a:sym typeface="Lato"/>
              </a:rPr>
              <a:t>we have developed our experience  at the “San Filippo” Educational Directorate in Città di Castello (</a:t>
            </a:r>
            <a:r>
              <a:rPr lang="it-IT" sz="2000" b="1">
                <a:latin typeface="Lato"/>
                <a:ea typeface="Lato"/>
                <a:cs typeface="Lato"/>
                <a:sym typeface="Lato"/>
              </a:rPr>
              <a:t>6 Pre-primary-schools and 6 primary schools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, located in 2 districts of the </a:t>
            </a:r>
            <a:r>
              <a:rPr lang="it-IT" sz="2000" b="1">
                <a:latin typeface="Lato"/>
                <a:ea typeface="Lato"/>
                <a:cs typeface="Lato"/>
                <a:sym typeface="Lato"/>
              </a:rPr>
              <a:t>Umbrian Alto Tevere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). </a:t>
            </a:r>
            <a:r>
              <a:rPr lang="it-IT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http://www.scuolesanfilippo.gov.it/ita/?IDC=183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 </a:t>
            </a:r>
            <a:endParaRPr sz="2000"/>
          </a:p>
        </p:txBody>
      </p:sp>
      <p:sp>
        <p:nvSpPr>
          <p:cNvPr id="85" name="Google Shape;85;p15"/>
          <p:cNvSpPr txBox="1"/>
          <p:nvPr/>
        </p:nvSpPr>
        <p:spPr>
          <a:xfrm>
            <a:off x="105175" y="5799000"/>
            <a:ext cx="97770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Lato"/>
                <a:ea typeface="Lato"/>
                <a:cs typeface="Lato"/>
                <a:sym typeface="Lato"/>
              </a:rPr>
              <a:t>Our path to innovation shows how it is possible to create  an </a:t>
            </a:r>
            <a:r>
              <a:rPr lang="it-IT" sz="2000" b="1">
                <a:latin typeface="Lato"/>
                <a:ea typeface="Lato"/>
                <a:cs typeface="Lato"/>
                <a:sym typeface="Lato"/>
              </a:rPr>
              <a:t>architectural structure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  whose </a:t>
            </a:r>
            <a:r>
              <a:rPr lang="it-IT" sz="2000" b="1">
                <a:latin typeface="Lato"/>
                <a:ea typeface="Lato"/>
                <a:cs typeface="Lato"/>
                <a:sym typeface="Lato"/>
              </a:rPr>
              <a:t>focus is on learning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, overcoming not only</a:t>
            </a:r>
            <a:r>
              <a:rPr lang="it-IT" sz="2000" b="1">
                <a:latin typeface="Lato"/>
                <a:ea typeface="Lato"/>
                <a:cs typeface="Lato"/>
                <a:sym typeface="Lato"/>
              </a:rPr>
              <a:t> limited resources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 but also increasing </a:t>
            </a:r>
            <a:r>
              <a:rPr lang="it-IT" sz="2000" b="1">
                <a:latin typeface="Lato"/>
                <a:ea typeface="Lato"/>
                <a:cs typeface="Lato"/>
                <a:sym typeface="Lato"/>
              </a:rPr>
              <a:t>bureaucratic constraints</a:t>
            </a:r>
            <a:r>
              <a:rPr lang="it-IT" sz="2000">
                <a:latin typeface="Lato"/>
                <a:ea typeface="Lato"/>
                <a:cs typeface="Lato"/>
                <a:sym typeface="Lato"/>
              </a:rPr>
              <a:t>.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301" name="Google Shape;301;p34"/>
          <p:cNvSpPr txBox="1"/>
          <p:nvPr/>
        </p:nvSpPr>
        <p:spPr>
          <a:xfrm>
            <a:off x="1845831" y="4499693"/>
            <a:ext cx="99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00" tIns="16600" rIns="16600" bIns="16600" anchor="ctr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u="sng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 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459" y="1625091"/>
            <a:ext cx="6114294" cy="24292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3" name="Google Shape;30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211" y="4475575"/>
            <a:ext cx="3546647" cy="18822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4" name="Google Shape;304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0754" y="4477680"/>
            <a:ext cx="3546647" cy="18822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5" name="Google Shape;305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13394" y="779384"/>
            <a:ext cx="4645208" cy="327496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6" name="Google Shape;306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28397" y="1396509"/>
            <a:ext cx="1331629" cy="22179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7" name="Google Shape;307;p34"/>
          <p:cNvSpPr txBox="1"/>
          <p:nvPr/>
        </p:nvSpPr>
        <p:spPr>
          <a:xfrm>
            <a:off x="172203" y="441885"/>
            <a:ext cx="5121300" cy="908700"/>
          </a:xfrm>
          <a:prstGeom prst="rect">
            <a:avLst/>
          </a:prstGeom>
          <a:solidFill>
            <a:srgbClr val="0079BF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EuroScuola</a:t>
            </a:r>
            <a:r>
              <a:rPr lang="it-IT" sz="2400" b="1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Borgo Antico Monte Santa Maria Tiberina</a:t>
            </a:r>
            <a:endParaRPr sz="2400" b="1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Settembre 2019</a:t>
            </a:r>
            <a:endParaRPr sz="24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6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FFAB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600" b="1" dirty="0">
              <a:solidFill>
                <a:srgbClr val="FFAB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8" name="Google Shape;308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28446" y="3925406"/>
            <a:ext cx="1331581" cy="221798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9" name="Google Shape;309;p34"/>
          <p:cNvSpPr txBox="1"/>
          <p:nvPr/>
        </p:nvSpPr>
        <p:spPr>
          <a:xfrm>
            <a:off x="0" y="0"/>
            <a:ext cx="121920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beyond the classroom, possible solutions for normal schools</a:t>
            </a:r>
            <a:endParaRPr sz="2400"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E931F32-4A8B-4BDE-A66F-8B911FEF5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307" y="4796514"/>
            <a:ext cx="2229233" cy="1240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6355260" y="1381760"/>
            <a:ext cx="4971900" cy="18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Soluzioni possibili per scuole normali partendo da 0 ed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ipotizzando un breve periodo di lavoro in remoto (2/8 settimane)</a:t>
            </a:r>
            <a:endParaRPr sz="2400"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163800" y="20320"/>
            <a:ext cx="6887240" cy="72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Non solo studiare ma stare in relazione</a:t>
            </a:r>
            <a:endParaRPr sz="3200" b="1" i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93;p16">
            <a:extLst>
              <a:ext uri="{FF2B5EF4-FFF2-40B4-BE49-F238E27FC236}">
                <a16:creationId xmlns:a16="http://schemas.microsoft.com/office/drawing/2014/main" id="{9ED15D4D-ECFB-4D06-B9B9-092A45E57A77}"/>
              </a:ext>
            </a:extLst>
          </p:cNvPr>
          <p:cNvSpPr txBox="1"/>
          <p:nvPr/>
        </p:nvSpPr>
        <p:spPr>
          <a:xfrm>
            <a:off x="163800" y="4673600"/>
            <a:ext cx="5485160" cy="10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Lato"/>
                <a:ea typeface="Lato"/>
                <a:cs typeface="Lato"/>
                <a:sym typeface="Lato"/>
              </a:rPr>
              <a:t>Problemi:</a:t>
            </a:r>
          </a:p>
          <a:p>
            <a:pPr marL="457200" marR="0" lvl="0" indent="-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Restare in relazione</a:t>
            </a:r>
          </a:p>
          <a:p>
            <a:pPr marL="457200" marR="0" lvl="0" indent="-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Mantenere i ritmi di vita</a:t>
            </a:r>
          </a:p>
          <a:p>
            <a:pPr marL="457200" marR="0" lvl="0" indent="-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Portare avanti il lavoro scolastico</a:t>
            </a:r>
          </a:p>
          <a:p>
            <a:pPr marL="457200" marR="0" lvl="0" indent="-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Nessuno resti indietro</a:t>
            </a:r>
            <a:endParaRPr sz="24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93;p16">
            <a:extLst>
              <a:ext uri="{FF2B5EF4-FFF2-40B4-BE49-F238E27FC236}">
                <a16:creationId xmlns:a16="http://schemas.microsoft.com/office/drawing/2014/main" id="{A432B209-D17C-43C9-BE00-08710EC9FE7E}"/>
              </a:ext>
            </a:extLst>
          </p:cNvPr>
          <p:cNvSpPr txBox="1"/>
          <p:nvPr/>
        </p:nvSpPr>
        <p:spPr>
          <a:xfrm>
            <a:off x="5780300" y="4180840"/>
            <a:ext cx="6411700" cy="18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Lato"/>
                <a:ea typeface="Lato"/>
                <a:cs typeface="Lato"/>
                <a:sym typeface="Lato"/>
              </a:rPr>
              <a:t>Soluzioni: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Tecnologie d’uso comune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Orario scolastico semplificato e rimodulato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Sulla pianificazione didattica ordinaria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4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Chiusura del Digital Divide (Devices + Connessione)</a:t>
            </a:r>
            <a:endParaRPr sz="24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Google Shape;74;p14">
            <a:extLst>
              <a:ext uri="{FF2B5EF4-FFF2-40B4-BE49-F238E27FC236}">
                <a16:creationId xmlns:a16="http://schemas.microsoft.com/office/drawing/2014/main" id="{0DFC4E63-20A4-4C61-877F-2FCF671C05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63" y="741680"/>
            <a:ext cx="5124677" cy="294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0" y="-19200"/>
            <a:ext cx="803656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dirty="0">
                <a:solidFill>
                  <a:srgbClr val="0070C0"/>
                </a:solidFill>
                <a:latin typeface="Lato"/>
                <a:sym typeface="Lato"/>
              </a:rPr>
              <a:t>La struttura logica della nostra scuola virtuale: </a:t>
            </a:r>
            <a:endParaRPr sz="3200" b="1" i="1" dirty="0">
              <a:solidFill>
                <a:srgbClr val="0070C0"/>
              </a:solidFill>
              <a:latin typeface="Lato"/>
              <a:sym typeface="Lato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54B5A9E-603F-43E9-BEA2-3AC227BB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080" y="558800"/>
            <a:ext cx="4866640" cy="273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949AD70-A907-477E-91B1-3BE8A3D94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320" y="3872545"/>
            <a:ext cx="5232400" cy="2822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974D91A-61DE-4D39-951A-3C0E4AEAB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95" y="540249"/>
            <a:ext cx="6238765" cy="608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486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0" y="-19200"/>
            <a:ext cx="803656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dirty="0">
                <a:solidFill>
                  <a:srgbClr val="0070C0"/>
                </a:solidFill>
                <a:latin typeface="Lato"/>
                <a:sym typeface="Lato"/>
              </a:rPr>
              <a:t>La struttura logica della nostra scuola virtuale: </a:t>
            </a:r>
            <a:endParaRPr sz="3200" b="1" i="1" dirty="0">
              <a:solidFill>
                <a:srgbClr val="0070C0"/>
              </a:solidFill>
              <a:latin typeface="Lato"/>
              <a:sym typeface="Lato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CF48AD9-7805-4C5E-AC43-3D5AC8E50D33}"/>
              </a:ext>
            </a:extLst>
          </p:cNvPr>
          <p:cNvSpPr/>
          <p:nvPr/>
        </p:nvSpPr>
        <p:spPr>
          <a:xfrm>
            <a:off x="132080" y="558800"/>
            <a:ext cx="82092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+mn-lt"/>
              </a:rPr>
              <a:t>La nostra istituzione scolastica adotta un modello  riconducibile alla </a:t>
            </a:r>
            <a:r>
              <a:rPr lang="it-IT" sz="2400" b="1" dirty="0">
                <a:latin typeface="+mn-lt"/>
              </a:rPr>
              <a:t>metafora di una scuola </a:t>
            </a:r>
            <a:r>
              <a:rPr lang="it-IT" sz="2400" dirty="0">
                <a:latin typeface="+mn-lt"/>
              </a:rPr>
              <a:t>fisicamente costruita con un’aula magna, delle sezioni di scuola dell’infanzia,  delle aule e dei laboratori.</a:t>
            </a:r>
          </a:p>
          <a:p>
            <a:r>
              <a:rPr lang="it-IT" sz="2400" dirty="0">
                <a:latin typeface="+mn-lt"/>
              </a:rPr>
              <a:t> Ogni </a:t>
            </a:r>
            <a:r>
              <a:rPr lang="it-IT" sz="2400" b="1" dirty="0">
                <a:latin typeface="+mn-lt"/>
              </a:rPr>
              <a:t>aula virtuale </a:t>
            </a:r>
            <a:r>
              <a:rPr lang="it-IT" sz="2400" dirty="0">
                <a:latin typeface="+mn-lt"/>
              </a:rPr>
              <a:t>viene individuata con un nome e viene aperta da uno o più docenti dell'equipe educativa. Al momento dell'apertura con l’app </a:t>
            </a:r>
            <a:r>
              <a:rPr lang="it-IT" sz="2400" dirty="0" err="1">
                <a:latin typeface="+mn-lt"/>
              </a:rPr>
              <a:t>Meet</a:t>
            </a:r>
            <a:r>
              <a:rPr lang="it-IT" sz="2400" dirty="0">
                <a:latin typeface="+mn-lt"/>
              </a:rPr>
              <a:t> di </a:t>
            </a:r>
            <a:r>
              <a:rPr lang="it-IT" sz="2400" dirty="0" err="1">
                <a:latin typeface="+mn-lt"/>
              </a:rPr>
              <a:t>Gsuite</a:t>
            </a:r>
            <a:r>
              <a:rPr lang="it-IT" sz="2400" dirty="0">
                <a:latin typeface="+mn-lt"/>
              </a:rPr>
              <a:t>, l'applicazione richiede un </a:t>
            </a:r>
            <a:r>
              <a:rPr lang="it-IT" sz="2400" b="1" dirty="0">
                <a:latin typeface="+mn-lt"/>
              </a:rPr>
              <a:t>nome o codice d’aula </a:t>
            </a:r>
            <a:r>
              <a:rPr lang="it-IT" sz="2400" dirty="0">
                <a:latin typeface="+mn-lt"/>
              </a:rPr>
              <a:t>che viene riportato dal docente, nella prima colonna della tabella e un link, che rappresenta una </a:t>
            </a:r>
            <a:r>
              <a:rPr lang="it-IT" sz="2400" b="1" dirty="0">
                <a:latin typeface="+mn-lt"/>
              </a:rPr>
              <a:t>chiave di accesso</a:t>
            </a:r>
            <a:r>
              <a:rPr lang="it-IT" sz="2400" dirty="0">
                <a:latin typeface="+mn-lt"/>
              </a:rPr>
              <a:t>,  attraverso il quale chiunque può entrare nell'aula virtuale. Come riportato dettagliatamente nel </a:t>
            </a:r>
            <a:r>
              <a:rPr lang="it-IT" sz="2400" b="1" dirty="0">
                <a:latin typeface="+mn-lt"/>
              </a:rPr>
              <a:t>regolamento</a:t>
            </a:r>
            <a:r>
              <a:rPr lang="it-IT" sz="2400" dirty="0">
                <a:latin typeface="+mn-lt"/>
              </a:rPr>
              <a:t> che segue solo i docenti sono autorizzati nella nostra scuola ad aprire aule virtuali ed a comunicare ai colleghi o alle famiglie le chiavi per accedervi</a:t>
            </a:r>
            <a:r>
              <a:rPr lang="it-IT" dirty="0">
                <a:latin typeface="+mn-lt"/>
              </a:rPr>
              <a:t>.</a:t>
            </a:r>
          </a:p>
          <a:p>
            <a:br>
              <a:rPr lang="it-IT" dirty="0"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E41E6EE4-4038-411C-93EE-4631547348D5}"/>
              </a:ext>
            </a:extLst>
          </p:cNvPr>
          <p:cNvSpPr txBox="1"/>
          <p:nvPr/>
        </p:nvSpPr>
        <p:spPr>
          <a:xfrm>
            <a:off x="8798560" y="236002"/>
            <a:ext cx="3119120" cy="595143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 b="1" dirty="0">
                <a:solidFill>
                  <a:srgbClr val="6B6E80"/>
                </a:solidFill>
                <a:latin typeface="Raleway"/>
              </a:rPr>
              <a:t>Modulo </a:t>
            </a:r>
            <a:r>
              <a:rPr lang="it-IT" sz="2400" b="1" dirty="0">
                <a:solidFill>
                  <a:srgbClr val="35B2B2"/>
                </a:solidFill>
                <a:latin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Comodato d'uso</a:t>
            </a:r>
            <a:r>
              <a:rPr lang="it-IT" sz="2400" b="1" dirty="0">
                <a:solidFill>
                  <a:srgbClr val="6B6E80"/>
                </a:solidFill>
                <a:latin typeface="Raleway"/>
              </a:rPr>
              <a:t> devices</a:t>
            </a:r>
          </a:p>
          <a:p>
            <a:endParaRPr lang="it-IT" sz="2400" dirty="0">
              <a:solidFill>
                <a:srgbClr val="6B6E80"/>
              </a:solidFill>
              <a:latin typeface="Raleway"/>
            </a:endParaRPr>
          </a:p>
          <a:p>
            <a:r>
              <a:rPr lang="it-IT" sz="2400" b="1" dirty="0">
                <a:solidFill>
                  <a:srgbClr val="35B2B2"/>
                </a:solidFill>
                <a:latin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Gestione della privacy</a:t>
            </a:r>
            <a:r>
              <a:rPr lang="it-IT" sz="2400" b="1" dirty="0">
                <a:solidFill>
                  <a:srgbClr val="6B6E80"/>
                </a:solidFill>
                <a:latin typeface="Raleway"/>
              </a:rPr>
              <a:t> in </a:t>
            </a:r>
            <a:r>
              <a:rPr lang="it-IT" sz="2400" b="1" dirty="0" err="1">
                <a:solidFill>
                  <a:srgbClr val="6B6E80"/>
                </a:solidFill>
                <a:latin typeface="Raleway"/>
              </a:rPr>
              <a:t>Meet</a:t>
            </a:r>
            <a:endParaRPr lang="it-IT" sz="2400" dirty="0">
              <a:solidFill>
                <a:srgbClr val="6B6E80"/>
              </a:solidFill>
              <a:latin typeface="Raleway"/>
            </a:endParaRPr>
          </a:p>
          <a:p>
            <a:endParaRPr lang="it-IT" sz="2400" b="1" dirty="0">
              <a:solidFill>
                <a:srgbClr val="6B6E80"/>
              </a:solidFill>
              <a:latin typeface="Raleway"/>
            </a:endParaRPr>
          </a:p>
          <a:p>
            <a:r>
              <a:rPr lang="it-IT" sz="2400" b="1" dirty="0">
                <a:solidFill>
                  <a:srgbClr val="6B6E80"/>
                </a:solidFill>
                <a:latin typeface="Raleway"/>
              </a:rPr>
              <a:t>Regolamento gestione </a:t>
            </a:r>
            <a:r>
              <a:rPr lang="it-IT" sz="2400" b="1" dirty="0">
                <a:solidFill>
                  <a:srgbClr val="35B2B2"/>
                </a:solidFill>
                <a:latin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alunni</a:t>
            </a:r>
            <a:endParaRPr lang="it-IT" sz="2400" dirty="0">
              <a:solidFill>
                <a:srgbClr val="6B6E80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1693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7875240" y="426720"/>
            <a:ext cx="3869720" cy="18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Soluzioni possibili partendo da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Ipotizzando un breve periodo di lavoro in remoto (2/8 settimane)</a:t>
            </a:r>
            <a:endParaRPr sz="2400"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0" y="-19200"/>
            <a:ext cx="5130800" cy="4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sym typeface="Lato"/>
              </a:rPr>
              <a:t>La Sequenza operativa: </a:t>
            </a:r>
            <a:endParaRPr sz="3200" b="1" dirty="0">
              <a:solidFill>
                <a:srgbClr val="0070C0"/>
              </a:solidFill>
              <a:latin typeface="Lato"/>
              <a:sym typeface="Lato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9A1D537D-E78C-48F4-9555-5F35008B8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51236"/>
              </p:ext>
            </p:extLst>
          </p:nvPr>
        </p:nvGraphicFramePr>
        <p:xfrm>
          <a:off x="447040" y="426720"/>
          <a:ext cx="6888481" cy="5984240"/>
        </p:xfrm>
        <a:graphic>
          <a:graphicData uri="http://schemas.openxmlformats.org/drawingml/2006/table">
            <a:tbl>
              <a:tblPr firstRow="1" bandRow="1">
                <a:tableStyleId>{6182F43D-935F-4094-9614-AAED3979765C}</a:tableStyleId>
              </a:tblPr>
              <a:tblGrid>
                <a:gridCol w="1919898">
                  <a:extLst>
                    <a:ext uri="{9D8B030D-6E8A-4147-A177-3AD203B41FA5}">
                      <a16:colId xmlns:a16="http://schemas.microsoft.com/office/drawing/2014/main" val="1693804888"/>
                    </a:ext>
                  </a:extLst>
                </a:gridCol>
                <a:gridCol w="3150770">
                  <a:extLst>
                    <a:ext uri="{9D8B030D-6E8A-4147-A177-3AD203B41FA5}">
                      <a16:colId xmlns:a16="http://schemas.microsoft.com/office/drawing/2014/main" val="2625910390"/>
                    </a:ext>
                  </a:extLst>
                </a:gridCol>
                <a:gridCol w="1817813">
                  <a:extLst>
                    <a:ext uri="{9D8B030D-6E8A-4147-A177-3AD203B41FA5}">
                      <a16:colId xmlns:a16="http://schemas.microsoft.com/office/drawing/2014/main" val="2345151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Quando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Cosa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Chi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1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Mer</a:t>
                      </a:r>
                      <a:r>
                        <a:rPr lang="it-IT" dirty="0"/>
                        <a:t> 4 3 2020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Chiusura delle scuole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7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Gio</a:t>
                      </a:r>
                      <a:r>
                        <a:rPr lang="it-IT" dirty="0"/>
                        <a:t> 5 3 2020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Staff in remoto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dirty="0" err="1"/>
                        <a:t>Ven</a:t>
                      </a:r>
                      <a:r>
                        <a:rPr lang="it-IT" dirty="0"/>
                        <a:t> 6/3/20 h 10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Collegio in remoto (per definire strategie e strumenti)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DS + Docenti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5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Incontri virtuale con i genitori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2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Lun</a:t>
                      </a:r>
                      <a:r>
                        <a:rPr lang="it-IT" dirty="0"/>
                        <a:t> 9 3 2020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Avvio attività in remoto per Alunni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Docenti + Alunni + Genitori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96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Verifica delle assenze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1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Chiamate telefonica x verifica difficoltà di connessione e </a:t>
                      </a:r>
                    </a:p>
                    <a:p>
                      <a:r>
                        <a:rPr lang="it-IT" dirty="0"/>
                        <a:t>Predisposizione del </a:t>
                      </a:r>
                      <a:r>
                        <a:rPr lang="it-IT" b="1" dirty="0"/>
                        <a:t>prospetto per il supporto Digital Divide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Segreteria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66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 12 13 marzo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Consegna diretta primi 25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DS / Segreteria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1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14 15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Accordo con Centro Studi Villa Montesca + Acquisto 10 Notebook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6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6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Messa a punto processo amministrativo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6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Consegna Protezione Civile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169507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FE4B8DA5-7B10-42B5-A678-E9104131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920" y="2685479"/>
            <a:ext cx="3869720" cy="18763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78FB93-AE8D-4CFD-A87A-6EE2781F51CC}"/>
              </a:ext>
            </a:extLst>
          </p:cNvPr>
          <p:cNvSpPr txBox="1"/>
          <p:nvPr/>
        </p:nvSpPr>
        <p:spPr>
          <a:xfrm>
            <a:off x="8077200" y="4704080"/>
            <a:ext cx="37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In conferenza di servizio col COC</a:t>
            </a:r>
          </a:p>
        </p:txBody>
      </p:sp>
    </p:spTree>
    <p:extLst>
      <p:ext uri="{BB962C8B-B14F-4D97-AF65-F5344CB8AC3E}">
        <p14:creationId xmlns:p14="http://schemas.microsoft.com/office/powerpoint/2010/main" val="14823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6265340" y="188753"/>
            <a:ext cx="497190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Evitare tutti i contatti possibili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Non mettere a rischio il personale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Correttezza amministrativa</a:t>
            </a:r>
            <a:endParaRPr sz="2400"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0" y="-19200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3200" b="1" dirty="0">
                <a:solidFill>
                  <a:srgbClr val="0070C0"/>
                </a:solidFill>
                <a:latin typeface="Lato"/>
                <a:sym typeface="Lato"/>
              </a:rPr>
              <a:t>La Sequenza operativa: </a:t>
            </a:r>
          </a:p>
        </p:txBody>
      </p:sp>
      <p:sp>
        <p:nvSpPr>
          <p:cNvPr id="9" name="Google Shape;93;p16">
            <a:extLst>
              <a:ext uri="{FF2B5EF4-FFF2-40B4-BE49-F238E27FC236}">
                <a16:creationId xmlns:a16="http://schemas.microsoft.com/office/drawing/2014/main" id="{9ED15D4D-ECFB-4D06-B9B9-092A45E57A77}"/>
              </a:ext>
            </a:extLst>
          </p:cNvPr>
          <p:cNvSpPr txBox="1"/>
          <p:nvPr/>
        </p:nvSpPr>
        <p:spPr>
          <a:xfrm>
            <a:off x="62820" y="1737080"/>
            <a:ext cx="5485160" cy="1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Inserimento in inventario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Collaudo e inizializzazione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Modulo comodato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documento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Assistenza da remoto alla prima connessione</a:t>
            </a:r>
          </a:p>
        </p:txBody>
      </p:sp>
      <p:sp>
        <p:nvSpPr>
          <p:cNvPr id="10" name="Google Shape;93;p16">
            <a:extLst>
              <a:ext uri="{FF2B5EF4-FFF2-40B4-BE49-F238E27FC236}">
                <a16:creationId xmlns:a16="http://schemas.microsoft.com/office/drawing/2014/main" id="{A432B209-D17C-43C9-BE00-08710EC9FE7E}"/>
              </a:ext>
            </a:extLst>
          </p:cNvPr>
          <p:cNvSpPr txBox="1"/>
          <p:nvPr/>
        </p:nvSpPr>
        <p:spPr>
          <a:xfrm>
            <a:off x="3396780" y="1173480"/>
            <a:ext cx="215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Lato"/>
                <a:ea typeface="Lato"/>
                <a:cs typeface="Lato"/>
                <a:sym typeface="Lato"/>
              </a:rPr>
              <a:t>Obiettivi: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ADC55DE0-EF38-49BD-A6F1-E573149DA6C7}"/>
              </a:ext>
            </a:extLst>
          </p:cNvPr>
          <p:cNvSpPr txBox="1"/>
          <p:nvPr/>
        </p:nvSpPr>
        <p:spPr>
          <a:xfrm>
            <a:off x="4811132" y="1162815"/>
            <a:ext cx="3665780" cy="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Strumenti: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B28D5806-35F1-4D6D-8011-6351CF1D839E}"/>
              </a:ext>
            </a:extLst>
          </p:cNvPr>
          <p:cNvSpPr txBox="1"/>
          <p:nvPr/>
        </p:nvSpPr>
        <p:spPr>
          <a:xfrm>
            <a:off x="5688860" y="1516680"/>
            <a:ext cx="6503140" cy="18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sym typeface="Lato"/>
              </a:rPr>
              <a:t>Procedimento </a:t>
            </a:r>
            <a:r>
              <a:rPr lang="it-IT" sz="2400" dirty="0" err="1">
                <a:latin typeface="Lato"/>
                <a:sym typeface="Lato"/>
              </a:rPr>
              <a:t>QRcode</a:t>
            </a:r>
            <a:endParaRPr lang="it-IT" sz="2400" dirty="0">
              <a:latin typeface="Lato"/>
              <a:sym typeface="Lato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sym typeface="Lato"/>
              </a:rPr>
              <a:t>Protezione Civile</a:t>
            </a:r>
          </a:p>
          <a:p>
            <a:r>
              <a:rPr lang="it-IT" sz="2400" dirty="0">
                <a:latin typeface="Lato"/>
                <a:sym typeface="Lato"/>
              </a:rPr>
              <a:t>Invio per mail/ stampa/consegna</a:t>
            </a:r>
          </a:p>
          <a:p>
            <a:r>
              <a:rPr lang="it-IT" sz="2400" dirty="0">
                <a:latin typeface="Lato"/>
                <a:sym typeface="Lato"/>
              </a:rPr>
              <a:t>Foto </a:t>
            </a:r>
            <a:r>
              <a:rPr lang="it-IT" sz="2400" dirty="0" err="1">
                <a:latin typeface="Lato"/>
                <a:sym typeface="Lato"/>
              </a:rPr>
              <a:t>Wa</a:t>
            </a:r>
            <a:endParaRPr lang="it-IT" sz="2400" dirty="0">
              <a:latin typeface="Lato"/>
              <a:sym typeface="Lato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sym typeface="Lato"/>
              </a:rPr>
              <a:t>Chiamata su numero di primo soccorso DD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D3108A-5116-440B-8EFF-D22842C5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4007542"/>
            <a:ext cx="36068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16615E3-7B36-47FB-AC97-CB31ACAA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21" y="3953445"/>
            <a:ext cx="3700999" cy="277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53B012E-1057-4FC8-9282-6226CAF569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55" r="24619"/>
          <a:stretch/>
        </p:blipFill>
        <p:spPr>
          <a:xfrm>
            <a:off x="294641" y="3992797"/>
            <a:ext cx="1945558" cy="273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CDF2F7C-ADA5-428B-B2A9-8EB76EBCAA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84" r="9531"/>
          <a:stretch/>
        </p:blipFill>
        <p:spPr>
          <a:xfrm rot="5400000">
            <a:off x="5798710" y="4383359"/>
            <a:ext cx="2705099" cy="1986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434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6265340" y="188753"/>
            <a:ext cx="497190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Evitare tutti i contatti possibili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Non mettere a rischio il personale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Lato"/>
                <a:sym typeface="Lato"/>
              </a:rPr>
              <a:t>Correttezza amministrativa</a:t>
            </a:r>
            <a:endParaRPr sz="2400"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0" y="-19200"/>
            <a:ext cx="5242560" cy="6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Processo amministrativo: 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93;p16">
            <a:extLst>
              <a:ext uri="{FF2B5EF4-FFF2-40B4-BE49-F238E27FC236}">
                <a16:creationId xmlns:a16="http://schemas.microsoft.com/office/drawing/2014/main" id="{9ED15D4D-ECFB-4D06-B9B9-092A45E57A77}"/>
              </a:ext>
            </a:extLst>
          </p:cNvPr>
          <p:cNvSpPr txBox="1"/>
          <p:nvPr/>
        </p:nvSpPr>
        <p:spPr>
          <a:xfrm>
            <a:off x="62820" y="1737080"/>
            <a:ext cx="5485160" cy="1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Inserimento in inventario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Collaudo e inizializzazione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Modulo comodato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documento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ea typeface="Lato"/>
                <a:cs typeface="Lato"/>
                <a:sym typeface="Lato"/>
              </a:rPr>
              <a:t>Assistenza da remoto alla prima connessione</a:t>
            </a:r>
          </a:p>
        </p:txBody>
      </p:sp>
      <p:sp>
        <p:nvSpPr>
          <p:cNvPr id="10" name="Google Shape;93;p16">
            <a:extLst>
              <a:ext uri="{FF2B5EF4-FFF2-40B4-BE49-F238E27FC236}">
                <a16:creationId xmlns:a16="http://schemas.microsoft.com/office/drawing/2014/main" id="{A432B209-D17C-43C9-BE00-08710EC9FE7E}"/>
              </a:ext>
            </a:extLst>
          </p:cNvPr>
          <p:cNvSpPr txBox="1"/>
          <p:nvPr/>
        </p:nvSpPr>
        <p:spPr>
          <a:xfrm>
            <a:off x="3396780" y="1173480"/>
            <a:ext cx="215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Lato"/>
                <a:ea typeface="Lato"/>
                <a:cs typeface="Lato"/>
                <a:sym typeface="Lato"/>
              </a:rPr>
              <a:t>Obiettivi: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93;p16">
            <a:extLst>
              <a:ext uri="{FF2B5EF4-FFF2-40B4-BE49-F238E27FC236}">
                <a16:creationId xmlns:a16="http://schemas.microsoft.com/office/drawing/2014/main" id="{ADC55DE0-EF38-49BD-A6F1-E573149DA6C7}"/>
              </a:ext>
            </a:extLst>
          </p:cNvPr>
          <p:cNvSpPr txBox="1"/>
          <p:nvPr/>
        </p:nvSpPr>
        <p:spPr>
          <a:xfrm>
            <a:off x="4913500" y="1188720"/>
            <a:ext cx="3665780" cy="4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Strumenti:</a:t>
            </a:r>
            <a:endParaRPr sz="3200" b="1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B28D5806-35F1-4D6D-8011-6351CF1D839E}"/>
              </a:ext>
            </a:extLst>
          </p:cNvPr>
          <p:cNvSpPr txBox="1"/>
          <p:nvPr/>
        </p:nvSpPr>
        <p:spPr>
          <a:xfrm>
            <a:off x="5688860" y="1516680"/>
            <a:ext cx="6503140" cy="18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sym typeface="Lato"/>
              </a:rPr>
              <a:t>Procedimento </a:t>
            </a:r>
            <a:r>
              <a:rPr lang="it-IT" sz="2400" dirty="0" err="1">
                <a:latin typeface="Lato"/>
                <a:sym typeface="Lato"/>
              </a:rPr>
              <a:t>QRcode</a:t>
            </a:r>
            <a:endParaRPr lang="it-IT" sz="2400" dirty="0">
              <a:latin typeface="Lato"/>
              <a:sym typeface="Lato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sym typeface="Lato"/>
              </a:rPr>
              <a:t>Protezione Civile</a:t>
            </a:r>
          </a:p>
          <a:p>
            <a:r>
              <a:rPr lang="it-IT" sz="2400" dirty="0">
                <a:latin typeface="Lato"/>
                <a:sym typeface="Lato"/>
              </a:rPr>
              <a:t>Invio per mail/ stampa/consegna</a:t>
            </a:r>
          </a:p>
          <a:p>
            <a:r>
              <a:rPr lang="it-IT" sz="2400" dirty="0">
                <a:latin typeface="Lato"/>
                <a:sym typeface="Lato"/>
              </a:rPr>
              <a:t>Foto </a:t>
            </a:r>
            <a:r>
              <a:rPr lang="it-IT" sz="2400" dirty="0" err="1">
                <a:latin typeface="Lato"/>
                <a:sym typeface="Lato"/>
              </a:rPr>
              <a:t>Wa</a:t>
            </a:r>
            <a:endParaRPr lang="it-IT" sz="2400" dirty="0">
              <a:latin typeface="Lato"/>
              <a:sym typeface="Lato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latin typeface="Lato"/>
                <a:sym typeface="Lato"/>
              </a:rPr>
              <a:t>Chiamata su numero di primo soccorso DD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976817-F3F6-44B3-B049-3F322377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520" y="3989182"/>
            <a:ext cx="2059290" cy="2745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60C15B0-4523-4617-A085-7BCF9504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3968460"/>
            <a:ext cx="3660960" cy="2745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0856AAB-1708-411F-8645-577B5040E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995616"/>
            <a:ext cx="4815840" cy="270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15380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1222</Words>
  <Application>Microsoft Office PowerPoint</Application>
  <PresentationFormat>Widescreen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Century Gothic</vt:lpstr>
      <vt:lpstr>Verdana</vt:lpstr>
      <vt:lpstr>Arial Narrow</vt:lpstr>
      <vt:lpstr>Helvetica Neue</vt:lpstr>
      <vt:lpstr>Arial</vt:lpstr>
      <vt:lpstr>Lato</vt:lpstr>
      <vt:lpstr>Calibri</vt:lpstr>
      <vt:lpstr>Raleway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preside</dc:creator>
  <cp:lastModifiedBy>Massimo Belardinelli</cp:lastModifiedBy>
  <cp:revision>99</cp:revision>
  <dcterms:modified xsi:type="dcterms:W3CDTF">2020-04-04T09:21:17Z</dcterms:modified>
</cp:coreProperties>
</file>