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72" r:id="rId5"/>
    <p:sldId id="273" r:id="rId6"/>
    <p:sldId id="274" r:id="rId7"/>
    <p:sldId id="267" r:id="rId8"/>
    <p:sldId id="265" r:id="rId9"/>
    <p:sldId id="262" r:id="rId10"/>
    <p:sldId id="264" r:id="rId11"/>
    <p:sldId id="268" r:id="rId12"/>
    <p:sldId id="275" r:id="rId13"/>
    <p:sldId id="263" r:id="rId14"/>
    <p:sldId id="258" r:id="rId15"/>
    <p:sldId id="259" r:id="rId16"/>
    <p:sldId id="260"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3/19/2020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3/19/2020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azzettaufficiale.it/eli/gu/2017/06/13/135/sg/pdf"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sites.google.com/comprensivofalconecopertino.it/incompagnia/home-pa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D445638-E924-4E0D-8883-DE498183A24A}"/>
              </a:ext>
            </a:extLst>
          </p:cNvPr>
          <p:cNvSpPr>
            <a:spLocks noGrp="1"/>
          </p:cNvSpPr>
          <p:nvPr>
            <p:ph type="subTitle" idx="1"/>
          </p:nvPr>
        </p:nvSpPr>
        <p:spPr>
          <a:xfrm>
            <a:off x="2359057" y="3984210"/>
            <a:ext cx="8637072" cy="977621"/>
          </a:xfrm>
        </p:spPr>
        <p:txBody>
          <a:bodyPr/>
          <a:lstStyle/>
          <a:p>
            <a:r>
              <a:rPr lang="it-IT" dirty="0"/>
              <a:t>Gestire l’emergenza</a:t>
            </a:r>
          </a:p>
          <a:p>
            <a:pPr algn="just"/>
            <a:r>
              <a:rPr lang="it-IT" dirty="0"/>
              <a:t>                                                                                            ORNELLA CASTELLANO</a:t>
            </a:r>
          </a:p>
        </p:txBody>
      </p:sp>
      <p:pic>
        <p:nvPicPr>
          <p:cNvPr id="4" name="Immagine 3">
            <a:extLst>
              <a:ext uri="{FF2B5EF4-FFF2-40B4-BE49-F238E27FC236}">
                <a16:creationId xmlns:a16="http://schemas.microsoft.com/office/drawing/2014/main" id="{7D5BD431-2DC8-4CE8-BD7E-AA3834BB25E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3694" y="442886"/>
            <a:ext cx="7632065" cy="2009890"/>
          </a:xfrm>
          <a:prstGeom prst="rect">
            <a:avLst/>
          </a:prstGeom>
          <a:noFill/>
          <a:ln>
            <a:noFill/>
          </a:ln>
        </p:spPr>
      </p:pic>
    </p:spTree>
    <p:extLst>
      <p:ext uri="{BB962C8B-B14F-4D97-AF65-F5344CB8AC3E}">
        <p14:creationId xmlns:p14="http://schemas.microsoft.com/office/powerpoint/2010/main" val="327361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D9FB385-92A6-46D4-B6EB-510FC363BEF0}"/>
              </a:ext>
            </a:extLst>
          </p:cNvPr>
          <p:cNvSpPr txBox="1"/>
          <p:nvPr/>
        </p:nvSpPr>
        <p:spPr>
          <a:xfrm>
            <a:off x="6899564" y="1376219"/>
            <a:ext cx="4765964" cy="4401205"/>
          </a:xfrm>
          <a:prstGeom prst="rect">
            <a:avLst/>
          </a:prstGeom>
          <a:noFill/>
        </p:spPr>
        <p:txBody>
          <a:bodyPr wrap="square" rtlCol="0">
            <a:spAutoFit/>
          </a:bodyPr>
          <a:lstStyle/>
          <a:p>
            <a:r>
              <a:rPr lang="it-IT" sz="2800" dirty="0"/>
              <a:t>Le schede di progettazione vengono inoltrate dai docenti ad un indirizzo di posta dedicato e restituite, per approvazione, agli stessi.</a:t>
            </a:r>
          </a:p>
          <a:p>
            <a:r>
              <a:rPr lang="it-IT" sz="2800" dirty="0"/>
              <a:t>Inoltre le schede vengono archiviare per grado scolastico, nel caso di comprensivo o per indirizzo nel caso di scuola superiore </a:t>
            </a:r>
          </a:p>
        </p:txBody>
      </p:sp>
      <p:pic>
        <p:nvPicPr>
          <p:cNvPr id="3" name="Immagine 2">
            <a:extLst>
              <a:ext uri="{FF2B5EF4-FFF2-40B4-BE49-F238E27FC236}">
                <a16:creationId xmlns:a16="http://schemas.microsoft.com/office/drawing/2014/main" id="{2B521921-E7FB-41E0-95CB-6505D2078428}"/>
              </a:ext>
            </a:extLst>
          </p:cNvPr>
          <p:cNvPicPr>
            <a:picLocks noChangeAspect="1"/>
          </p:cNvPicPr>
          <p:nvPr/>
        </p:nvPicPr>
        <p:blipFill>
          <a:blip r:embed="rId2"/>
          <a:stretch>
            <a:fillRect/>
          </a:stretch>
        </p:blipFill>
        <p:spPr>
          <a:xfrm>
            <a:off x="698750" y="101493"/>
            <a:ext cx="5238224" cy="6655014"/>
          </a:xfrm>
          <a:prstGeom prst="rect">
            <a:avLst/>
          </a:prstGeom>
        </p:spPr>
      </p:pic>
    </p:spTree>
    <p:extLst>
      <p:ext uri="{BB962C8B-B14F-4D97-AF65-F5344CB8AC3E}">
        <p14:creationId xmlns:p14="http://schemas.microsoft.com/office/powerpoint/2010/main" val="385641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A888D63-69A7-4F65-9479-B43CF3CD693E}"/>
              </a:ext>
            </a:extLst>
          </p:cNvPr>
          <p:cNvSpPr/>
          <p:nvPr/>
        </p:nvSpPr>
        <p:spPr>
          <a:xfrm>
            <a:off x="4395620" y="1389528"/>
            <a:ext cx="2715491" cy="3139321"/>
          </a:xfrm>
          <a:prstGeom prst="rect">
            <a:avLst/>
          </a:prstGeom>
        </p:spPr>
        <p:txBody>
          <a:bodyPr wrap="square">
            <a:spAutoFit/>
          </a:bodyPr>
          <a:lstStyle/>
          <a:p>
            <a:r>
              <a:rPr lang="it-IT" dirty="0"/>
              <a:t>ENTE LOCALE</a:t>
            </a:r>
          </a:p>
          <a:p>
            <a:endParaRPr lang="it-IT" dirty="0"/>
          </a:p>
          <a:p>
            <a:r>
              <a:rPr lang="it-IT" dirty="0"/>
              <a:t>Rispetto delle</a:t>
            </a:r>
            <a:endParaRPr lang="it-IT" b="1" dirty="0"/>
          </a:p>
          <a:p>
            <a:r>
              <a:rPr lang="it-IT" dirty="0"/>
              <a:t>Misure igienico-sanitarie </a:t>
            </a:r>
          </a:p>
          <a:p>
            <a:r>
              <a:rPr lang="it-IT" dirty="0"/>
              <a:t>Allegato 1</a:t>
            </a:r>
          </a:p>
          <a:p>
            <a:endParaRPr lang="it-IT" dirty="0"/>
          </a:p>
          <a:p>
            <a:r>
              <a:rPr lang="it-IT" dirty="0"/>
              <a:t>Sanificazione</a:t>
            </a:r>
          </a:p>
          <a:p>
            <a:endParaRPr lang="it-IT" dirty="0"/>
          </a:p>
          <a:p>
            <a:r>
              <a:rPr lang="it-IT" dirty="0"/>
              <a:t>Comunicazione</a:t>
            </a:r>
          </a:p>
          <a:p>
            <a:endParaRPr lang="it-IT" b="1" dirty="0"/>
          </a:p>
          <a:p>
            <a:endParaRPr lang="it-IT" dirty="0"/>
          </a:p>
        </p:txBody>
      </p:sp>
      <p:sp>
        <p:nvSpPr>
          <p:cNvPr id="3" name="CasellaDiTesto 2">
            <a:extLst>
              <a:ext uri="{FF2B5EF4-FFF2-40B4-BE49-F238E27FC236}">
                <a16:creationId xmlns:a16="http://schemas.microsoft.com/office/drawing/2014/main" id="{26184E66-E9F1-481E-91CC-65B3587DA08C}"/>
              </a:ext>
            </a:extLst>
          </p:cNvPr>
          <p:cNvSpPr txBox="1"/>
          <p:nvPr/>
        </p:nvSpPr>
        <p:spPr>
          <a:xfrm>
            <a:off x="517236" y="4895273"/>
            <a:ext cx="3537528" cy="646331"/>
          </a:xfrm>
          <a:prstGeom prst="rect">
            <a:avLst/>
          </a:prstGeom>
          <a:noFill/>
        </p:spPr>
        <p:txBody>
          <a:bodyPr wrap="square" rtlCol="0">
            <a:spAutoFit/>
          </a:bodyPr>
          <a:lstStyle/>
          <a:p>
            <a:r>
              <a:rPr lang="it-IT" dirty="0"/>
              <a:t>Ricordiamoci di documentare ogni azione</a:t>
            </a:r>
          </a:p>
        </p:txBody>
      </p:sp>
    </p:spTree>
    <p:extLst>
      <p:ext uri="{BB962C8B-B14F-4D97-AF65-F5344CB8AC3E}">
        <p14:creationId xmlns:p14="http://schemas.microsoft.com/office/powerpoint/2010/main" val="228881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A88A79E-9D44-4A4A-8495-0E5F9F1D1E02}"/>
              </a:ext>
            </a:extLst>
          </p:cNvPr>
          <p:cNvSpPr/>
          <p:nvPr/>
        </p:nvSpPr>
        <p:spPr>
          <a:xfrm>
            <a:off x="3087757" y="69281"/>
            <a:ext cx="8607286" cy="3693319"/>
          </a:xfrm>
          <a:prstGeom prst="rect">
            <a:avLst/>
          </a:prstGeom>
        </p:spPr>
        <p:txBody>
          <a:bodyPr wrap="square">
            <a:spAutoFit/>
          </a:bodyPr>
          <a:lstStyle/>
          <a:p>
            <a:r>
              <a:rPr lang="it-IT" dirty="0"/>
              <a:t>Art. 87 (Misure straordinarie in materia di lavoro agile e di esenzione dal servizio e di procedure concorsuali)</a:t>
            </a:r>
          </a:p>
          <a:p>
            <a:endParaRPr lang="it-IT" dirty="0"/>
          </a:p>
          <a:p>
            <a:r>
              <a:rPr lang="it-IT" dirty="0"/>
              <a:t>I. Fino alla cessazione dello stato di emergenza epidemiologica da COVID-2019, ovvero fino ad una data antecedente stabilita con decreto del Presidente del Consiglio dei Ministri su proposta del Ministro per la pubblica amministrazione, il lavoro agile è la modalità ordinaria di svolgimento della prestazione lavorativa nelle pubbliche amministrazioni di cui all’articolo 1, comma 2, del decreto legislativo 30 marzo 2001, n. 165, che, conseguentemente: a) limitano la presenza del personale negli uffici per assicurare esclusivamente le attività che ritengono indifferibili e che richiedono necessariamente la presenza sul luogo di lavoro, anche in ragione della gestione dell’emergenza; b) prescindono dagli accordi individuali e dagli obblighi informativi previsti dagli articoli da 18 a 23 della legge 22 maggio 2017, n. 81. </a:t>
            </a:r>
          </a:p>
        </p:txBody>
      </p:sp>
      <p:sp>
        <p:nvSpPr>
          <p:cNvPr id="4" name="Rettangolo 3">
            <a:extLst>
              <a:ext uri="{FF2B5EF4-FFF2-40B4-BE49-F238E27FC236}">
                <a16:creationId xmlns:a16="http://schemas.microsoft.com/office/drawing/2014/main" id="{6A527C6C-D360-4430-B5CC-13A74E7003D8}"/>
              </a:ext>
            </a:extLst>
          </p:cNvPr>
          <p:cNvSpPr/>
          <p:nvPr/>
        </p:nvSpPr>
        <p:spPr>
          <a:xfrm>
            <a:off x="7620000" y="4015409"/>
            <a:ext cx="4572000" cy="2031325"/>
          </a:xfrm>
          <a:prstGeom prst="rect">
            <a:avLst/>
          </a:prstGeom>
        </p:spPr>
        <p:txBody>
          <a:bodyPr wrap="square">
            <a:spAutoFit/>
          </a:bodyPr>
          <a:lstStyle/>
          <a:p>
            <a:r>
              <a:rPr lang="it-IT" b="1" dirty="0">
                <a:solidFill>
                  <a:srgbClr val="536074"/>
                </a:solidFill>
                <a:latin typeface="Arial" panose="020B0604020202020204" pitchFamily="34" charset="0"/>
              </a:rPr>
              <a:t>LEGGE 22 maggio 2017, n. 81 </a:t>
            </a:r>
          </a:p>
          <a:p>
            <a:r>
              <a:rPr lang="it-IT" dirty="0">
                <a:solidFill>
                  <a:srgbClr val="444444"/>
                </a:solidFill>
                <a:latin typeface="Arial" panose="020B0604020202020204" pitchFamily="34" charset="0"/>
              </a:rPr>
              <a:t>Misure per la tutela del lavoro autonomo non imprenditoriale e misure volte a favorire l'articolazione flessibile nei tempi e nei luoghi del lavoro subordinato. (17G00096) </a:t>
            </a:r>
            <a:r>
              <a:rPr lang="it-IT" dirty="0">
                <a:solidFill>
                  <a:srgbClr val="4A970B"/>
                </a:solidFill>
                <a:latin typeface="Arial" panose="020B0604020202020204" pitchFamily="34" charset="0"/>
                <a:hlinkClick r:id="rId2"/>
              </a:rPr>
              <a:t>(GU Serie Generale n.135 del 13-06-2017)</a:t>
            </a:r>
            <a:endParaRPr lang="it-IT" b="0" i="0" dirty="0">
              <a:solidFill>
                <a:srgbClr val="444444"/>
              </a:solidFill>
              <a:effectLst/>
              <a:latin typeface="Arial" panose="020B0604020202020204" pitchFamily="34" charset="0"/>
            </a:endParaRPr>
          </a:p>
        </p:txBody>
      </p:sp>
      <p:pic>
        <p:nvPicPr>
          <p:cNvPr id="5" name="Immagine 4">
            <a:extLst>
              <a:ext uri="{FF2B5EF4-FFF2-40B4-BE49-F238E27FC236}">
                <a16:creationId xmlns:a16="http://schemas.microsoft.com/office/drawing/2014/main" id="{5542E1B8-DB1D-4D7E-BAC2-BE9DECE081B3}"/>
              </a:ext>
            </a:extLst>
          </p:cNvPr>
          <p:cNvPicPr>
            <a:picLocks noChangeAspect="1"/>
          </p:cNvPicPr>
          <p:nvPr/>
        </p:nvPicPr>
        <p:blipFill>
          <a:blip r:embed="rId3"/>
          <a:stretch>
            <a:fillRect/>
          </a:stretch>
        </p:blipFill>
        <p:spPr>
          <a:xfrm>
            <a:off x="260488" y="4417860"/>
            <a:ext cx="6448425" cy="1226422"/>
          </a:xfrm>
          <a:prstGeom prst="rect">
            <a:avLst/>
          </a:prstGeom>
        </p:spPr>
      </p:pic>
      <p:pic>
        <p:nvPicPr>
          <p:cNvPr id="6" name="Immagine 5">
            <a:extLst>
              <a:ext uri="{FF2B5EF4-FFF2-40B4-BE49-F238E27FC236}">
                <a16:creationId xmlns:a16="http://schemas.microsoft.com/office/drawing/2014/main" id="{1CC9C341-0B87-4E67-8EA7-8C98B5B4CF83}"/>
              </a:ext>
            </a:extLst>
          </p:cNvPr>
          <p:cNvPicPr>
            <a:picLocks noChangeAspect="1"/>
          </p:cNvPicPr>
          <p:nvPr/>
        </p:nvPicPr>
        <p:blipFill>
          <a:blip r:embed="rId4"/>
          <a:stretch>
            <a:fillRect/>
          </a:stretch>
        </p:blipFill>
        <p:spPr>
          <a:xfrm>
            <a:off x="260488" y="1499166"/>
            <a:ext cx="2834886" cy="1182727"/>
          </a:xfrm>
          <a:prstGeom prst="rect">
            <a:avLst/>
          </a:prstGeom>
        </p:spPr>
      </p:pic>
    </p:spTree>
    <p:extLst>
      <p:ext uri="{BB962C8B-B14F-4D97-AF65-F5344CB8AC3E}">
        <p14:creationId xmlns:p14="http://schemas.microsoft.com/office/powerpoint/2010/main" val="234038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9B9827C-42D3-46EC-AB79-6DA2D49F9462}"/>
              </a:ext>
            </a:extLst>
          </p:cNvPr>
          <p:cNvSpPr/>
          <p:nvPr/>
        </p:nvSpPr>
        <p:spPr>
          <a:xfrm>
            <a:off x="360727" y="612845"/>
            <a:ext cx="10393959" cy="2862322"/>
          </a:xfrm>
          <a:prstGeom prst="rect">
            <a:avLst/>
          </a:prstGeom>
        </p:spPr>
        <p:txBody>
          <a:bodyPr wrap="square">
            <a:spAutoFit/>
          </a:bodyPr>
          <a:lstStyle/>
          <a:p>
            <a:r>
              <a:rPr lang="it-IT" dirty="0">
                <a:latin typeface="Verdana" panose="020B0604030504040204" pitchFamily="34" charset="0"/>
              </a:rPr>
              <a:t>Il lavoro agile può essere consentito in ciascun ufficio anche in deroga alla</a:t>
            </a:r>
          </a:p>
          <a:p>
            <a:r>
              <a:rPr lang="it-IT" dirty="0">
                <a:latin typeface="Verdana" panose="020B0604030504040204" pitchFamily="34" charset="0"/>
              </a:rPr>
              <a:t>percentuale del 10% prevista dalla legge (cfr. art. 18 l. 124/2015 e circolare</a:t>
            </a:r>
          </a:p>
          <a:p>
            <a:r>
              <a:rPr lang="it-IT" dirty="0">
                <a:latin typeface="Verdana" panose="020B0604030504040204" pitchFamily="34" charset="0"/>
              </a:rPr>
              <a:t>1/2020 del Dipartimento Funzione Pubblica), </a:t>
            </a:r>
            <a:r>
              <a:rPr lang="it-IT" dirty="0" err="1">
                <a:latin typeface="Verdana" panose="020B0604030504040204" pitchFamily="34" charset="0"/>
              </a:rPr>
              <a:t>purchè</a:t>
            </a:r>
            <a:r>
              <a:rPr lang="it-IT" dirty="0">
                <a:latin typeface="Verdana" panose="020B0604030504040204" pitchFamily="34" charset="0"/>
              </a:rPr>
              <a:t> si riferisca ad attività</a:t>
            </a:r>
          </a:p>
          <a:p>
            <a:r>
              <a:rPr lang="it-IT" dirty="0">
                <a:latin typeface="Verdana" panose="020B0604030504040204" pitchFamily="34" charset="0"/>
              </a:rPr>
              <a:t>misurabili e quantificabili e nel pieno rispetto dei principi desumibili dalle</a:t>
            </a:r>
          </a:p>
          <a:p>
            <a:r>
              <a:rPr lang="it-IT" dirty="0">
                <a:latin typeface="Verdana" panose="020B0604030504040204" pitchFamily="34" charset="0"/>
              </a:rPr>
              <a:t>disposizioni normative vigenti. Ne consegue che, salvi i casi che richiedano</a:t>
            </a:r>
          </a:p>
          <a:p>
            <a:r>
              <a:rPr lang="it-IT" dirty="0">
                <a:latin typeface="Verdana" panose="020B0604030504040204" pitchFamily="34" charset="0"/>
              </a:rPr>
              <a:t>necessariamente la presenza fisica continuativa in servizio del dipendente, non</a:t>
            </a:r>
          </a:p>
          <a:p>
            <a:r>
              <a:rPr lang="it-IT" dirty="0">
                <a:latin typeface="Verdana" panose="020B0604030504040204" pitchFamily="34" charset="0"/>
              </a:rPr>
              <a:t>vi sono limiti percentuali da rispettare per la concessione del beneficio, </a:t>
            </a:r>
            <a:r>
              <a:rPr lang="it-IT" dirty="0" err="1">
                <a:latin typeface="Verdana" panose="020B0604030504040204" pitchFamily="34" charset="0"/>
              </a:rPr>
              <a:t>purchè</a:t>
            </a:r>
            <a:r>
              <a:rPr lang="it-IT" dirty="0">
                <a:latin typeface="Verdana" panose="020B0604030504040204" pitchFamily="34" charset="0"/>
              </a:rPr>
              <a:t> il</a:t>
            </a:r>
          </a:p>
          <a:p>
            <a:r>
              <a:rPr lang="it-IT" dirty="0">
                <a:latin typeface="Verdana" panose="020B0604030504040204" pitchFamily="34" charset="0"/>
              </a:rPr>
              <a:t>personale dichiari di disporre di una connessione internet dal proprio domicilio e</a:t>
            </a:r>
          </a:p>
          <a:p>
            <a:r>
              <a:rPr lang="it-IT" dirty="0">
                <a:latin typeface="Verdana" panose="020B0604030504040204" pitchFamily="34" charset="0"/>
              </a:rPr>
              <a:t>di una strumentazione informatica per lo svolgimento dell’attività lavorativa,</a:t>
            </a:r>
          </a:p>
          <a:p>
            <a:r>
              <a:rPr lang="it-IT" dirty="0">
                <a:latin typeface="Verdana" panose="020B0604030504040204" pitchFamily="34" charset="0"/>
              </a:rPr>
              <a:t>idonea all’eventuale configurazione da parte dell’amministrazione. </a:t>
            </a:r>
            <a:endParaRPr lang="it-IT" dirty="0"/>
          </a:p>
        </p:txBody>
      </p:sp>
      <p:sp>
        <p:nvSpPr>
          <p:cNvPr id="3" name="Rettangolo 2">
            <a:extLst>
              <a:ext uri="{FF2B5EF4-FFF2-40B4-BE49-F238E27FC236}">
                <a16:creationId xmlns:a16="http://schemas.microsoft.com/office/drawing/2014/main" id="{A2568154-53EF-4CBA-B0BC-D5762606F675}"/>
              </a:ext>
            </a:extLst>
          </p:cNvPr>
          <p:cNvSpPr/>
          <p:nvPr/>
        </p:nvSpPr>
        <p:spPr>
          <a:xfrm>
            <a:off x="1518407" y="3549478"/>
            <a:ext cx="11249636" cy="2308324"/>
          </a:xfrm>
          <a:prstGeom prst="rect">
            <a:avLst/>
          </a:prstGeom>
        </p:spPr>
        <p:txBody>
          <a:bodyPr wrap="square">
            <a:spAutoFit/>
          </a:bodyPr>
          <a:lstStyle/>
          <a:p>
            <a:r>
              <a:rPr lang="it-IT" dirty="0">
                <a:latin typeface="Verdana" panose="020B0604030504040204" pitchFamily="34" charset="0"/>
              </a:rPr>
              <a:t>Tenuto conto</a:t>
            </a:r>
          </a:p>
          <a:p>
            <a:r>
              <a:rPr lang="it-IT" dirty="0">
                <a:latin typeface="Verdana" panose="020B0604030504040204" pitchFamily="34" charset="0"/>
              </a:rPr>
              <a:t>dell’attuale situazione emergenziale, il ricorso al lavoro agile è consentito, in via</a:t>
            </a:r>
          </a:p>
          <a:p>
            <a:r>
              <a:rPr lang="it-IT" dirty="0">
                <a:latin typeface="Verdana" panose="020B0604030504040204" pitchFamily="34" charset="0"/>
              </a:rPr>
              <a:t>continuativa, fino alla data del 15.3. p.v. Successivamente, si ritiene che, per il</a:t>
            </a:r>
          </a:p>
          <a:p>
            <a:r>
              <a:rPr lang="it-IT" dirty="0">
                <a:latin typeface="Verdana" panose="020B0604030504040204" pitchFamily="34" charset="0"/>
              </a:rPr>
              <a:t>corrente mese, possano autorizzarsi ulteriori esperienze continuative di lavoro</a:t>
            </a:r>
          </a:p>
          <a:p>
            <a:r>
              <a:rPr lang="it-IT" dirty="0">
                <a:latin typeface="Verdana" panose="020B0604030504040204" pitchFamily="34" charset="0"/>
              </a:rPr>
              <a:t>agile, fino a un massimo di 15 giornate lavorative complessive. Si richiamano,</a:t>
            </a:r>
          </a:p>
          <a:p>
            <a:r>
              <a:rPr lang="it-IT" dirty="0">
                <a:latin typeface="Verdana" panose="020B0604030504040204" pitchFamily="34" charset="0"/>
              </a:rPr>
              <a:t>ad ogni buon fine, le disposizioni sull’obbligo di monitoraggio di cui alla recente</a:t>
            </a:r>
          </a:p>
          <a:p>
            <a:r>
              <a:rPr lang="it-IT" dirty="0">
                <a:latin typeface="Verdana" panose="020B0604030504040204" pitchFamily="34" charset="0"/>
              </a:rPr>
              <a:t>circolare 1 della Presidenza del Consiglio dei Ministri, già evidenziate nella nota</a:t>
            </a:r>
          </a:p>
          <a:p>
            <a:r>
              <a:rPr lang="it-IT" dirty="0">
                <a:latin typeface="Verdana" panose="020B0604030504040204" pitchFamily="34" charset="0"/>
              </a:rPr>
              <a:t>precedente.</a:t>
            </a:r>
          </a:p>
        </p:txBody>
      </p:sp>
      <p:sp>
        <p:nvSpPr>
          <p:cNvPr id="4" name="Rettangolo 3">
            <a:extLst>
              <a:ext uri="{FF2B5EF4-FFF2-40B4-BE49-F238E27FC236}">
                <a16:creationId xmlns:a16="http://schemas.microsoft.com/office/drawing/2014/main" id="{D5D39EDC-70DD-49E8-A08A-6C73B857E74C}"/>
              </a:ext>
            </a:extLst>
          </p:cNvPr>
          <p:cNvSpPr/>
          <p:nvPr/>
        </p:nvSpPr>
        <p:spPr>
          <a:xfrm>
            <a:off x="9425636" y="210892"/>
            <a:ext cx="2658100" cy="369332"/>
          </a:xfrm>
          <a:prstGeom prst="rect">
            <a:avLst/>
          </a:prstGeom>
        </p:spPr>
        <p:txBody>
          <a:bodyPr wrap="none">
            <a:spAutoFit/>
          </a:bodyPr>
          <a:lstStyle/>
          <a:p>
            <a:r>
              <a:rPr lang="it-IT" dirty="0">
                <a:latin typeface="Verdana" panose="020B0604030504040204" pitchFamily="34" charset="0"/>
              </a:rPr>
              <a:t>modalità semplificate</a:t>
            </a:r>
            <a:endParaRPr lang="it-IT" dirty="0"/>
          </a:p>
        </p:txBody>
      </p:sp>
      <p:sp>
        <p:nvSpPr>
          <p:cNvPr id="5" name="Rettangolo 4">
            <a:extLst>
              <a:ext uri="{FF2B5EF4-FFF2-40B4-BE49-F238E27FC236}">
                <a16:creationId xmlns:a16="http://schemas.microsoft.com/office/drawing/2014/main" id="{EEAC4DD9-9F87-4A3B-9B27-87802A056385}"/>
              </a:ext>
            </a:extLst>
          </p:cNvPr>
          <p:cNvSpPr/>
          <p:nvPr/>
        </p:nvSpPr>
        <p:spPr>
          <a:xfrm>
            <a:off x="3602858" y="111414"/>
            <a:ext cx="2167581" cy="369332"/>
          </a:xfrm>
          <a:prstGeom prst="rect">
            <a:avLst/>
          </a:prstGeom>
        </p:spPr>
        <p:txBody>
          <a:bodyPr wrap="none">
            <a:spAutoFit/>
          </a:bodyPr>
          <a:lstStyle/>
          <a:p>
            <a:r>
              <a:rPr lang="it-IT" b="1" dirty="0">
                <a:latin typeface="Verdana,Bold"/>
              </a:rPr>
              <a:t>3) Lavoro Agile</a:t>
            </a:r>
          </a:p>
        </p:txBody>
      </p:sp>
    </p:spTree>
    <p:extLst>
      <p:ext uri="{BB962C8B-B14F-4D97-AF65-F5344CB8AC3E}">
        <p14:creationId xmlns:p14="http://schemas.microsoft.com/office/powerpoint/2010/main" val="398473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599DB98-8F47-4C3A-A444-6CC44ADE1212}"/>
              </a:ext>
            </a:extLst>
          </p:cNvPr>
          <p:cNvPicPr>
            <a:picLocks noChangeAspect="1"/>
          </p:cNvPicPr>
          <p:nvPr/>
        </p:nvPicPr>
        <p:blipFill>
          <a:blip r:embed="rId2"/>
          <a:stretch>
            <a:fillRect/>
          </a:stretch>
        </p:blipFill>
        <p:spPr>
          <a:xfrm>
            <a:off x="122670" y="154420"/>
            <a:ext cx="4504748" cy="1159537"/>
          </a:xfrm>
          <a:prstGeom prst="rect">
            <a:avLst/>
          </a:prstGeom>
        </p:spPr>
      </p:pic>
      <p:sp>
        <p:nvSpPr>
          <p:cNvPr id="5" name="Rettangolo 4">
            <a:extLst>
              <a:ext uri="{FF2B5EF4-FFF2-40B4-BE49-F238E27FC236}">
                <a16:creationId xmlns:a16="http://schemas.microsoft.com/office/drawing/2014/main" id="{52C442B1-0CA5-49D8-B986-84D57D685F4F}"/>
              </a:ext>
            </a:extLst>
          </p:cNvPr>
          <p:cNvSpPr/>
          <p:nvPr/>
        </p:nvSpPr>
        <p:spPr>
          <a:xfrm>
            <a:off x="4516584" y="154420"/>
            <a:ext cx="6096000" cy="707886"/>
          </a:xfrm>
          <a:prstGeom prst="rect">
            <a:avLst/>
          </a:prstGeom>
        </p:spPr>
        <p:txBody>
          <a:bodyPr>
            <a:spAutoFit/>
          </a:bodyPr>
          <a:lstStyle/>
          <a:p>
            <a:endParaRPr lang="it-IT" sz="2000" dirty="0">
              <a:solidFill>
                <a:srgbClr val="000000"/>
              </a:solidFill>
              <a:latin typeface="Times New Roman" panose="02020603050405020304" pitchFamily="18" charset="0"/>
            </a:endParaRPr>
          </a:p>
          <a:p>
            <a:r>
              <a:rPr lang="it-IT" sz="2000" dirty="0">
                <a:solidFill>
                  <a:srgbClr val="000000"/>
                </a:solidFill>
                <a:latin typeface="Times New Roman" panose="02020603050405020304" pitchFamily="18" charset="0"/>
              </a:rPr>
              <a:t> </a:t>
            </a:r>
            <a:r>
              <a:rPr lang="it-IT" b="1" dirty="0">
                <a:solidFill>
                  <a:srgbClr val="000000"/>
                </a:solidFill>
                <a:latin typeface="Times New Roman" panose="02020603050405020304" pitchFamily="18" charset="0"/>
              </a:rPr>
              <a:t>OGGETTO: Personale ATA. Istruzioni operative. </a:t>
            </a:r>
            <a:endParaRPr lang="it-IT" dirty="0"/>
          </a:p>
        </p:txBody>
      </p:sp>
      <p:pic>
        <p:nvPicPr>
          <p:cNvPr id="6" name="Immagine 5">
            <a:extLst>
              <a:ext uri="{FF2B5EF4-FFF2-40B4-BE49-F238E27FC236}">
                <a16:creationId xmlns:a16="http://schemas.microsoft.com/office/drawing/2014/main" id="{086EA941-7304-4C22-82B2-C49A3EC0DB54}"/>
              </a:ext>
            </a:extLst>
          </p:cNvPr>
          <p:cNvPicPr>
            <a:picLocks noChangeAspect="1"/>
          </p:cNvPicPr>
          <p:nvPr/>
        </p:nvPicPr>
        <p:blipFill>
          <a:blip r:embed="rId3"/>
          <a:stretch>
            <a:fillRect/>
          </a:stretch>
        </p:blipFill>
        <p:spPr>
          <a:xfrm>
            <a:off x="426315" y="575769"/>
            <a:ext cx="2085975" cy="1476375"/>
          </a:xfrm>
          <a:prstGeom prst="rect">
            <a:avLst/>
          </a:prstGeom>
        </p:spPr>
      </p:pic>
      <p:pic>
        <p:nvPicPr>
          <p:cNvPr id="7" name="Immagine 6">
            <a:extLst>
              <a:ext uri="{FF2B5EF4-FFF2-40B4-BE49-F238E27FC236}">
                <a16:creationId xmlns:a16="http://schemas.microsoft.com/office/drawing/2014/main" id="{9CA9DBD7-6817-44FB-9F14-806F0A6F3EFA}"/>
              </a:ext>
            </a:extLst>
          </p:cNvPr>
          <p:cNvPicPr>
            <a:picLocks noChangeAspect="1"/>
          </p:cNvPicPr>
          <p:nvPr/>
        </p:nvPicPr>
        <p:blipFill>
          <a:blip r:embed="rId4"/>
          <a:stretch>
            <a:fillRect/>
          </a:stretch>
        </p:blipFill>
        <p:spPr>
          <a:xfrm>
            <a:off x="2160443" y="1313956"/>
            <a:ext cx="9725315" cy="1817892"/>
          </a:xfrm>
          <a:prstGeom prst="rect">
            <a:avLst/>
          </a:prstGeom>
        </p:spPr>
      </p:pic>
      <p:sp>
        <p:nvSpPr>
          <p:cNvPr id="8" name="Rettangolo 7">
            <a:extLst>
              <a:ext uri="{FF2B5EF4-FFF2-40B4-BE49-F238E27FC236}">
                <a16:creationId xmlns:a16="http://schemas.microsoft.com/office/drawing/2014/main" id="{6DED3504-FF68-47C5-9733-0A53D4F051A6}"/>
              </a:ext>
            </a:extLst>
          </p:cNvPr>
          <p:cNvSpPr/>
          <p:nvPr/>
        </p:nvSpPr>
        <p:spPr>
          <a:xfrm>
            <a:off x="2375044" y="2910958"/>
            <a:ext cx="5230919" cy="369332"/>
          </a:xfrm>
          <a:prstGeom prst="rect">
            <a:avLst/>
          </a:prstGeom>
        </p:spPr>
        <p:txBody>
          <a:bodyPr wrap="none">
            <a:spAutoFit/>
          </a:bodyPr>
          <a:lstStyle/>
          <a:p>
            <a:r>
              <a:rPr lang="it-IT" dirty="0">
                <a:solidFill>
                  <a:srgbClr val="000000"/>
                </a:solidFill>
                <a:latin typeface="Times New Roman" panose="02020603050405020304" pitchFamily="18" charset="0"/>
              </a:rPr>
              <a:t>adottando ogni forma di gestione flessibile del lavoro. </a:t>
            </a:r>
            <a:endParaRPr lang="it-IT" dirty="0"/>
          </a:p>
        </p:txBody>
      </p:sp>
      <p:sp>
        <p:nvSpPr>
          <p:cNvPr id="9" name="Rettangolo 8">
            <a:extLst>
              <a:ext uri="{FF2B5EF4-FFF2-40B4-BE49-F238E27FC236}">
                <a16:creationId xmlns:a16="http://schemas.microsoft.com/office/drawing/2014/main" id="{C7ABB135-9062-4E64-876E-D808903642C5}"/>
              </a:ext>
            </a:extLst>
          </p:cNvPr>
          <p:cNvSpPr/>
          <p:nvPr/>
        </p:nvSpPr>
        <p:spPr>
          <a:xfrm>
            <a:off x="298161" y="3928694"/>
            <a:ext cx="9880312" cy="1754326"/>
          </a:xfrm>
          <a:prstGeom prst="rect">
            <a:avLst/>
          </a:prstGeom>
        </p:spPr>
        <p:txBody>
          <a:bodyPr wrap="square">
            <a:spAutoFit/>
          </a:bodyPr>
          <a:lstStyle/>
          <a:p>
            <a:r>
              <a:rPr lang="it-IT" dirty="0"/>
              <a:t>Gli assistenti tecnici provvederanno, in presenza, alla manutenzione del laboratorio di loro pertinenza, assicurando nei casi previsti la salvaguardia dei materiali deperibili, supportando altresì l’Istituzione scolastica nell’applicazione di forme di interazione a distanza. Il Dirigente scolastico, d’intesa col Direttore dei servizi generali e amministrativi dispone il servizio del personale addetto alle aziende agrarie, nel rispetto dei vincoli di contenimento, dispone ogni misura che garantisca la salvaguardia del patrimonio zootecnico e agroalimentare e la migliore utilizzazione dell’eventuale prodotto</a:t>
            </a:r>
          </a:p>
        </p:txBody>
      </p:sp>
    </p:spTree>
    <p:extLst>
      <p:ext uri="{BB962C8B-B14F-4D97-AF65-F5344CB8AC3E}">
        <p14:creationId xmlns:p14="http://schemas.microsoft.com/office/powerpoint/2010/main" val="64167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A09CA54-C68A-44C5-8802-5B73292CEB5C}"/>
              </a:ext>
            </a:extLst>
          </p:cNvPr>
          <p:cNvPicPr>
            <a:picLocks noChangeAspect="1"/>
          </p:cNvPicPr>
          <p:nvPr/>
        </p:nvPicPr>
        <p:blipFill>
          <a:blip r:embed="rId2"/>
          <a:stretch>
            <a:fillRect/>
          </a:stretch>
        </p:blipFill>
        <p:spPr>
          <a:xfrm>
            <a:off x="390525" y="1223673"/>
            <a:ext cx="11410950" cy="3209925"/>
          </a:xfrm>
          <a:prstGeom prst="rect">
            <a:avLst/>
          </a:prstGeom>
        </p:spPr>
      </p:pic>
    </p:spTree>
    <p:extLst>
      <p:ext uri="{BB962C8B-B14F-4D97-AF65-F5344CB8AC3E}">
        <p14:creationId xmlns:p14="http://schemas.microsoft.com/office/powerpoint/2010/main" val="202179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173AA3F-178B-49F2-A480-8C4DA1A27C49}"/>
              </a:ext>
            </a:extLst>
          </p:cNvPr>
          <p:cNvSpPr/>
          <p:nvPr/>
        </p:nvSpPr>
        <p:spPr>
          <a:xfrm>
            <a:off x="5763915" y="4249732"/>
            <a:ext cx="6096000" cy="1754326"/>
          </a:xfrm>
          <a:prstGeom prst="rect">
            <a:avLst/>
          </a:prstGeom>
        </p:spPr>
        <p:txBody>
          <a:bodyPr>
            <a:spAutoFit/>
          </a:bodyPr>
          <a:lstStyle/>
          <a:p>
            <a:r>
              <a:rPr lang="it-IT" dirty="0"/>
              <a:t>Il lavoratore deve utilizzare tutte le ferie dell'anno precedente entro il 30 aprile. Solo per comprovate esigenze di servizio, dichiarate dal Dirigente scolastico, il lavoratore potrà usufruire delle ferie durante l'anno successivo. </a:t>
            </a:r>
          </a:p>
          <a:p>
            <a:endParaRPr lang="it-IT" dirty="0"/>
          </a:p>
          <a:p>
            <a:endParaRPr lang="it-IT" dirty="0"/>
          </a:p>
        </p:txBody>
      </p:sp>
      <p:pic>
        <p:nvPicPr>
          <p:cNvPr id="3" name="Immagine 2">
            <a:extLst>
              <a:ext uri="{FF2B5EF4-FFF2-40B4-BE49-F238E27FC236}">
                <a16:creationId xmlns:a16="http://schemas.microsoft.com/office/drawing/2014/main" id="{095C19DE-200A-45C0-91F5-5950C062C242}"/>
              </a:ext>
            </a:extLst>
          </p:cNvPr>
          <p:cNvPicPr>
            <a:picLocks noChangeAspect="1"/>
          </p:cNvPicPr>
          <p:nvPr/>
        </p:nvPicPr>
        <p:blipFill>
          <a:blip r:embed="rId2"/>
          <a:stretch>
            <a:fillRect/>
          </a:stretch>
        </p:blipFill>
        <p:spPr>
          <a:xfrm>
            <a:off x="338571" y="1240126"/>
            <a:ext cx="11182350" cy="2124075"/>
          </a:xfrm>
          <a:prstGeom prst="rect">
            <a:avLst/>
          </a:prstGeom>
        </p:spPr>
      </p:pic>
    </p:spTree>
    <p:extLst>
      <p:ext uri="{BB962C8B-B14F-4D97-AF65-F5344CB8AC3E}">
        <p14:creationId xmlns:p14="http://schemas.microsoft.com/office/powerpoint/2010/main" val="143382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DC03A53-F8E0-4373-BB04-F16CFF35AFC2}"/>
              </a:ext>
            </a:extLst>
          </p:cNvPr>
          <p:cNvPicPr>
            <a:picLocks noChangeAspect="1"/>
          </p:cNvPicPr>
          <p:nvPr/>
        </p:nvPicPr>
        <p:blipFill>
          <a:blip r:embed="rId2"/>
          <a:stretch>
            <a:fillRect/>
          </a:stretch>
        </p:blipFill>
        <p:spPr>
          <a:xfrm>
            <a:off x="0" y="-21403"/>
            <a:ext cx="12192000" cy="2184204"/>
          </a:xfrm>
          <a:prstGeom prst="rect">
            <a:avLst/>
          </a:prstGeom>
        </p:spPr>
      </p:pic>
      <p:pic>
        <p:nvPicPr>
          <p:cNvPr id="5" name="Immagine 4">
            <a:extLst>
              <a:ext uri="{FF2B5EF4-FFF2-40B4-BE49-F238E27FC236}">
                <a16:creationId xmlns:a16="http://schemas.microsoft.com/office/drawing/2014/main" id="{7B7AE6C9-159B-4733-9480-7D2712E5DF95}"/>
              </a:ext>
            </a:extLst>
          </p:cNvPr>
          <p:cNvPicPr>
            <a:picLocks noChangeAspect="1"/>
          </p:cNvPicPr>
          <p:nvPr/>
        </p:nvPicPr>
        <p:blipFill>
          <a:blip r:embed="rId3"/>
          <a:stretch>
            <a:fillRect/>
          </a:stretch>
        </p:blipFill>
        <p:spPr>
          <a:xfrm>
            <a:off x="0" y="1571636"/>
            <a:ext cx="12192000" cy="1507409"/>
          </a:xfrm>
          <a:prstGeom prst="rect">
            <a:avLst/>
          </a:prstGeom>
        </p:spPr>
      </p:pic>
      <p:pic>
        <p:nvPicPr>
          <p:cNvPr id="6" name="Immagine 5">
            <a:extLst>
              <a:ext uri="{FF2B5EF4-FFF2-40B4-BE49-F238E27FC236}">
                <a16:creationId xmlns:a16="http://schemas.microsoft.com/office/drawing/2014/main" id="{C24FEC6F-2370-4AE6-AE83-F56596E38739}"/>
              </a:ext>
            </a:extLst>
          </p:cNvPr>
          <p:cNvPicPr>
            <a:picLocks noChangeAspect="1"/>
          </p:cNvPicPr>
          <p:nvPr/>
        </p:nvPicPr>
        <p:blipFill>
          <a:blip r:embed="rId4"/>
          <a:stretch>
            <a:fillRect/>
          </a:stretch>
        </p:blipFill>
        <p:spPr>
          <a:xfrm>
            <a:off x="191221" y="4462462"/>
            <a:ext cx="11458575" cy="2200275"/>
          </a:xfrm>
          <a:prstGeom prst="rect">
            <a:avLst/>
          </a:prstGeom>
        </p:spPr>
      </p:pic>
      <p:pic>
        <p:nvPicPr>
          <p:cNvPr id="7" name="Immagine 6">
            <a:extLst>
              <a:ext uri="{FF2B5EF4-FFF2-40B4-BE49-F238E27FC236}">
                <a16:creationId xmlns:a16="http://schemas.microsoft.com/office/drawing/2014/main" id="{90D98ECE-2341-4CF0-9A19-43380EF763CD}"/>
              </a:ext>
            </a:extLst>
          </p:cNvPr>
          <p:cNvPicPr>
            <a:picLocks noChangeAspect="1"/>
          </p:cNvPicPr>
          <p:nvPr/>
        </p:nvPicPr>
        <p:blipFill>
          <a:blip r:embed="rId5"/>
          <a:stretch>
            <a:fillRect/>
          </a:stretch>
        </p:blipFill>
        <p:spPr>
          <a:xfrm>
            <a:off x="38820" y="3342128"/>
            <a:ext cx="11763375" cy="857250"/>
          </a:xfrm>
          <a:prstGeom prst="rect">
            <a:avLst/>
          </a:prstGeom>
        </p:spPr>
      </p:pic>
    </p:spTree>
    <p:extLst>
      <p:ext uri="{BB962C8B-B14F-4D97-AF65-F5344CB8AC3E}">
        <p14:creationId xmlns:p14="http://schemas.microsoft.com/office/powerpoint/2010/main" val="198245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BB3693F-B159-40C7-84E3-02BFB696C78E}"/>
              </a:ext>
            </a:extLst>
          </p:cNvPr>
          <p:cNvSpPr txBox="1"/>
          <p:nvPr/>
        </p:nvSpPr>
        <p:spPr>
          <a:xfrm>
            <a:off x="482472" y="1260219"/>
            <a:ext cx="3573588" cy="4775212"/>
          </a:xfrm>
          <a:prstGeom prst="rect">
            <a:avLst/>
          </a:prstGeom>
          <a:noFill/>
        </p:spPr>
        <p:txBody>
          <a:bodyPr wrap="square" rtlCol="0">
            <a:spAutoFit/>
          </a:bodyPr>
          <a:lstStyle/>
          <a:p>
            <a:r>
              <a:rPr lang="it-IT" dirty="0"/>
              <a:t>DOCENTI</a:t>
            </a:r>
          </a:p>
          <a:p>
            <a:endParaRPr lang="it-IT" dirty="0"/>
          </a:p>
          <a:p>
            <a:r>
              <a:rPr lang="it-IT" dirty="0">
                <a:latin typeface="Calibri" panose="020F0502020204030204" pitchFamily="34" charset="0"/>
                <a:ea typeface="Calibri" panose="020F0502020204030204" pitchFamily="34" charset="0"/>
                <a:cs typeface="Calibri" panose="020F0502020204030204" pitchFamily="34" charset="0"/>
              </a:rPr>
              <a:t>comma g, art 1, DPCM 4 marzo 2020 che recita “</a:t>
            </a:r>
            <a:r>
              <a:rPr lang="it-IT" i="1" dirty="0">
                <a:latin typeface="Calibri" panose="020F0502020204030204" pitchFamily="34" charset="0"/>
                <a:ea typeface="Calibri" panose="020F0502020204030204" pitchFamily="34" charset="0"/>
                <a:cs typeface="Calibri" panose="020F0502020204030204" pitchFamily="34" charset="0"/>
              </a:rPr>
              <a:t>i dirigenti scolastici attivano, per tutta la durata della sospensione delle attività didattiche nelle scuole, modalità di didattica a distanza avuto anche riguardo alle specifiche degli studenti con disabilità</a:t>
            </a:r>
            <a:r>
              <a:rPr lang="it-IT" dirty="0">
                <a:latin typeface="Calibri" panose="020F0502020204030204" pitchFamily="34" charset="0"/>
                <a:ea typeface="Calibri" panose="020F0502020204030204" pitchFamily="34" charset="0"/>
                <a:cs typeface="Calibri" panose="020F0502020204030204" pitchFamily="34" charset="0"/>
              </a:rPr>
              <a:t>”</a:t>
            </a:r>
          </a:p>
          <a:p>
            <a:endParaRPr lang="it-IT" dirty="0">
              <a:latin typeface="Calibri" panose="020F0502020204030204" pitchFamily="34" charset="0"/>
              <a:ea typeface="Calibri" panose="020F0502020204030204" pitchFamily="34" charset="0"/>
              <a:cs typeface="Calibri" panose="020F0502020204030204" pitchFamily="34" charset="0"/>
            </a:endParaRPr>
          </a:p>
          <a:p>
            <a:r>
              <a:rPr lang="it-IT" dirty="0"/>
              <a:t>NO ai collegi docenti in presenza, ma utilizzo di dispositivi per videoconferenze</a:t>
            </a:r>
          </a:p>
          <a:p>
            <a:endParaRPr lang="it-IT" dirty="0"/>
          </a:p>
          <a:p>
            <a:endParaRPr lang="it-IT" dirty="0"/>
          </a:p>
          <a:p>
            <a:endParaRPr lang="it-IT" dirty="0"/>
          </a:p>
        </p:txBody>
      </p:sp>
      <p:sp>
        <p:nvSpPr>
          <p:cNvPr id="3" name="Rettangolo 2">
            <a:extLst>
              <a:ext uri="{FF2B5EF4-FFF2-40B4-BE49-F238E27FC236}">
                <a16:creationId xmlns:a16="http://schemas.microsoft.com/office/drawing/2014/main" id="{483EF9D4-A98E-448A-AD68-EF49DDF7072C}"/>
              </a:ext>
            </a:extLst>
          </p:cNvPr>
          <p:cNvSpPr/>
          <p:nvPr/>
        </p:nvSpPr>
        <p:spPr>
          <a:xfrm>
            <a:off x="4596916" y="1261884"/>
            <a:ext cx="2715491" cy="2308324"/>
          </a:xfrm>
          <a:prstGeom prst="rect">
            <a:avLst/>
          </a:prstGeom>
        </p:spPr>
        <p:txBody>
          <a:bodyPr wrap="square">
            <a:spAutoFit/>
          </a:bodyPr>
          <a:lstStyle/>
          <a:p>
            <a:r>
              <a:rPr lang="it-IT" dirty="0"/>
              <a:t>DGSA</a:t>
            </a:r>
          </a:p>
          <a:p>
            <a:endParaRPr lang="it-IT" dirty="0"/>
          </a:p>
          <a:p>
            <a:r>
              <a:rPr lang="it-IT" dirty="0"/>
              <a:t>Rispetto delle</a:t>
            </a:r>
            <a:endParaRPr lang="it-IT" b="1" dirty="0"/>
          </a:p>
          <a:p>
            <a:r>
              <a:rPr lang="it-IT" dirty="0"/>
              <a:t>Misure igienico-sanitarie </a:t>
            </a:r>
          </a:p>
          <a:p>
            <a:r>
              <a:rPr lang="it-IT" dirty="0"/>
              <a:t>Allegato 1</a:t>
            </a:r>
          </a:p>
          <a:p>
            <a:endParaRPr lang="it-IT" b="1" dirty="0"/>
          </a:p>
          <a:p>
            <a:r>
              <a:rPr lang="it-IT" dirty="0"/>
              <a:t>Gestione del personale ATA</a:t>
            </a:r>
          </a:p>
        </p:txBody>
      </p:sp>
      <p:sp>
        <p:nvSpPr>
          <p:cNvPr id="4" name="Rettangolo 3">
            <a:extLst>
              <a:ext uri="{FF2B5EF4-FFF2-40B4-BE49-F238E27FC236}">
                <a16:creationId xmlns:a16="http://schemas.microsoft.com/office/drawing/2014/main" id="{28A64411-2C04-4546-9678-A1C1197E8C88}"/>
              </a:ext>
            </a:extLst>
          </p:cNvPr>
          <p:cNvSpPr/>
          <p:nvPr/>
        </p:nvSpPr>
        <p:spPr>
          <a:xfrm>
            <a:off x="482472" y="400467"/>
            <a:ext cx="2670283" cy="369332"/>
          </a:xfrm>
          <a:prstGeom prst="rect">
            <a:avLst/>
          </a:prstGeom>
        </p:spPr>
        <p:txBody>
          <a:bodyPr wrap="none">
            <a:spAutoFit/>
          </a:bodyPr>
          <a:lstStyle/>
          <a:p>
            <a:r>
              <a:rPr lang="it-IT" dirty="0"/>
              <a:t>Ottemperanza alla norma: </a:t>
            </a:r>
          </a:p>
        </p:txBody>
      </p:sp>
      <p:sp>
        <p:nvSpPr>
          <p:cNvPr id="6" name="Rettangolo 5">
            <a:extLst>
              <a:ext uri="{FF2B5EF4-FFF2-40B4-BE49-F238E27FC236}">
                <a16:creationId xmlns:a16="http://schemas.microsoft.com/office/drawing/2014/main" id="{5F2925A4-A480-43C3-8D89-E31814496E65}"/>
              </a:ext>
            </a:extLst>
          </p:cNvPr>
          <p:cNvSpPr/>
          <p:nvPr/>
        </p:nvSpPr>
        <p:spPr>
          <a:xfrm>
            <a:off x="8450385" y="1260219"/>
            <a:ext cx="2715491" cy="3139321"/>
          </a:xfrm>
          <a:prstGeom prst="rect">
            <a:avLst/>
          </a:prstGeom>
        </p:spPr>
        <p:txBody>
          <a:bodyPr wrap="square">
            <a:spAutoFit/>
          </a:bodyPr>
          <a:lstStyle/>
          <a:p>
            <a:r>
              <a:rPr lang="it-IT" dirty="0"/>
              <a:t>ENTE LOCALE</a:t>
            </a:r>
          </a:p>
          <a:p>
            <a:endParaRPr lang="it-IT" dirty="0"/>
          </a:p>
          <a:p>
            <a:r>
              <a:rPr lang="it-IT" dirty="0"/>
              <a:t>Rispetto delle</a:t>
            </a:r>
            <a:endParaRPr lang="it-IT" b="1" dirty="0"/>
          </a:p>
          <a:p>
            <a:r>
              <a:rPr lang="it-IT" dirty="0"/>
              <a:t>Misure igienico-sanitarie </a:t>
            </a:r>
          </a:p>
          <a:p>
            <a:r>
              <a:rPr lang="it-IT" dirty="0"/>
              <a:t>Allegato 1</a:t>
            </a:r>
          </a:p>
          <a:p>
            <a:endParaRPr lang="it-IT" dirty="0"/>
          </a:p>
          <a:p>
            <a:r>
              <a:rPr lang="it-IT" dirty="0"/>
              <a:t>Sanificazione</a:t>
            </a:r>
          </a:p>
          <a:p>
            <a:endParaRPr lang="it-IT" dirty="0"/>
          </a:p>
          <a:p>
            <a:r>
              <a:rPr lang="it-IT" dirty="0"/>
              <a:t>Comunicazione</a:t>
            </a:r>
          </a:p>
          <a:p>
            <a:endParaRPr lang="it-IT" b="1" dirty="0"/>
          </a:p>
          <a:p>
            <a:endParaRPr lang="it-IT" dirty="0"/>
          </a:p>
        </p:txBody>
      </p:sp>
    </p:spTree>
    <p:extLst>
      <p:ext uri="{BB962C8B-B14F-4D97-AF65-F5344CB8AC3E}">
        <p14:creationId xmlns:p14="http://schemas.microsoft.com/office/powerpoint/2010/main" val="67487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ECA29B-226B-4329-9B2D-7343B0FB2086}"/>
              </a:ext>
            </a:extLst>
          </p:cNvPr>
          <p:cNvSpPr txBox="1"/>
          <p:nvPr/>
        </p:nvSpPr>
        <p:spPr>
          <a:xfrm>
            <a:off x="1459346" y="539739"/>
            <a:ext cx="3934691" cy="1477328"/>
          </a:xfrm>
          <a:prstGeom prst="rect">
            <a:avLst/>
          </a:prstGeom>
          <a:noFill/>
        </p:spPr>
        <p:txBody>
          <a:bodyPr wrap="square" rtlCol="0">
            <a:spAutoFit/>
          </a:bodyPr>
          <a:lstStyle/>
          <a:p>
            <a:r>
              <a:rPr lang="it-IT" dirty="0"/>
              <a:t>Guidare le attività dei docenti</a:t>
            </a:r>
          </a:p>
          <a:p>
            <a:r>
              <a:rPr lang="it-IT" dirty="0"/>
              <a:t>Coinvolgerli tutti</a:t>
            </a:r>
          </a:p>
          <a:p>
            <a:r>
              <a:rPr lang="it-IT" dirty="0"/>
              <a:t>Realizzare periodicamente dei monitoraggi </a:t>
            </a:r>
          </a:p>
          <a:p>
            <a:r>
              <a:rPr lang="it-IT" dirty="0"/>
              <a:t>Curare le evidenze</a:t>
            </a:r>
          </a:p>
        </p:txBody>
      </p:sp>
      <p:sp>
        <p:nvSpPr>
          <p:cNvPr id="4" name="CasellaDiTesto 3">
            <a:extLst>
              <a:ext uri="{FF2B5EF4-FFF2-40B4-BE49-F238E27FC236}">
                <a16:creationId xmlns:a16="http://schemas.microsoft.com/office/drawing/2014/main" id="{51B4604E-F4D6-41BA-8E90-9D7020790EE9}"/>
              </a:ext>
            </a:extLst>
          </p:cNvPr>
          <p:cNvSpPr txBox="1"/>
          <p:nvPr/>
        </p:nvSpPr>
        <p:spPr>
          <a:xfrm>
            <a:off x="138546" y="151304"/>
            <a:ext cx="1320800" cy="646331"/>
          </a:xfrm>
          <a:prstGeom prst="rect">
            <a:avLst/>
          </a:prstGeom>
          <a:noFill/>
        </p:spPr>
        <p:txBody>
          <a:bodyPr wrap="square" rtlCol="0">
            <a:spAutoFit/>
          </a:bodyPr>
          <a:lstStyle/>
          <a:p>
            <a:r>
              <a:rPr lang="it-IT" dirty="0"/>
              <a:t>DOCENTI</a:t>
            </a:r>
          </a:p>
          <a:p>
            <a:endParaRPr lang="it-IT" dirty="0"/>
          </a:p>
        </p:txBody>
      </p:sp>
      <p:pic>
        <p:nvPicPr>
          <p:cNvPr id="5" name="Immagine 4">
            <a:extLst>
              <a:ext uri="{FF2B5EF4-FFF2-40B4-BE49-F238E27FC236}">
                <a16:creationId xmlns:a16="http://schemas.microsoft.com/office/drawing/2014/main" id="{1BF53FAE-6FF9-4FC9-BBB3-D6DEDE33F3AB}"/>
              </a:ext>
            </a:extLst>
          </p:cNvPr>
          <p:cNvPicPr>
            <a:picLocks noChangeAspect="1"/>
          </p:cNvPicPr>
          <p:nvPr/>
        </p:nvPicPr>
        <p:blipFill>
          <a:blip r:embed="rId2"/>
          <a:stretch>
            <a:fillRect/>
          </a:stretch>
        </p:blipFill>
        <p:spPr>
          <a:xfrm>
            <a:off x="5986047" y="434712"/>
            <a:ext cx="5229225" cy="1190625"/>
          </a:xfrm>
          <a:prstGeom prst="rect">
            <a:avLst/>
          </a:prstGeom>
        </p:spPr>
      </p:pic>
      <p:pic>
        <p:nvPicPr>
          <p:cNvPr id="6" name="Immagine 5">
            <a:extLst>
              <a:ext uri="{FF2B5EF4-FFF2-40B4-BE49-F238E27FC236}">
                <a16:creationId xmlns:a16="http://schemas.microsoft.com/office/drawing/2014/main" id="{246C00A1-7B0F-4A0D-A173-B223CE465854}"/>
              </a:ext>
            </a:extLst>
          </p:cNvPr>
          <p:cNvPicPr>
            <a:picLocks noChangeAspect="1"/>
          </p:cNvPicPr>
          <p:nvPr/>
        </p:nvPicPr>
        <p:blipFill>
          <a:blip r:embed="rId3"/>
          <a:stretch>
            <a:fillRect/>
          </a:stretch>
        </p:blipFill>
        <p:spPr>
          <a:xfrm>
            <a:off x="4820893" y="966995"/>
            <a:ext cx="3371850" cy="895350"/>
          </a:xfrm>
          <a:prstGeom prst="rect">
            <a:avLst/>
          </a:prstGeom>
        </p:spPr>
      </p:pic>
      <p:sp>
        <p:nvSpPr>
          <p:cNvPr id="7" name="Rettangolo 6">
            <a:extLst>
              <a:ext uri="{FF2B5EF4-FFF2-40B4-BE49-F238E27FC236}">
                <a16:creationId xmlns:a16="http://schemas.microsoft.com/office/drawing/2014/main" id="{A9029540-BE90-4671-B6B9-0891AE5A9C42}"/>
              </a:ext>
            </a:extLst>
          </p:cNvPr>
          <p:cNvSpPr/>
          <p:nvPr/>
        </p:nvSpPr>
        <p:spPr>
          <a:xfrm>
            <a:off x="410818" y="2354871"/>
            <a:ext cx="12192000" cy="369332"/>
          </a:xfrm>
          <a:prstGeom prst="rect">
            <a:avLst/>
          </a:prstGeom>
        </p:spPr>
        <p:txBody>
          <a:bodyPr wrap="square">
            <a:spAutoFit/>
          </a:bodyPr>
          <a:lstStyle/>
          <a:p>
            <a:r>
              <a:rPr lang="it-IT" b="1" dirty="0"/>
              <a:t>Oggetto: </a:t>
            </a:r>
            <a:r>
              <a:rPr lang="it-IT" sz="1600" b="1" dirty="0"/>
              <a:t>emergenza sanitaria da nuovo Coronavirus. Prime indicazioni operative per le attività didattiche a distanza.</a:t>
            </a:r>
            <a:endParaRPr lang="it-IT" b="1" dirty="0"/>
          </a:p>
        </p:txBody>
      </p:sp>
      <p:sp>
        <p:nvSpPr>
          <p:cNvPr id="8" name="Rettangolo 7">
            <a:extLst>
              <a:ext uri="{FF2B5EF4-FFF2-40B4-BE49-F238E27FC236}">
                <a16:creationId xmlns:a16="http://schemas.microsoft.com/office/drawing/2014/main" id="{9CC83365-C157-470E-B2F9-1B5EA3CFEF38}"/>
              </a:ext>
            </a:extLst>
          </p:cNvPr>
          <p:cNvSpPr/>
          <p:nvPr/>
        </p:nvSpPr>
        <p:spPr>
          <a:xfrm>
            <a:off x="690117" y="3169606"/>
            <a:ext cx="5473148" cy="923330"/>
          </a:xfrm>
          <a:prstGeom prst="rect">
            <a:avLst/>
          </a:prstGeom>
        </p:spPr>
        <p:txBody>
          <a:bodyPr wrap="square">
            <a:spAutoFit/>
          </a:bodyPr>
          <a:lstStyle/>
          <a:p>
            <a:r>
              <a:rPr lang="it-IT" dirty="0"/>
              <a:t>Non si tratta, voglio sottolinearlo, di un adempimento formale, perché nulla di meramente formale può essere richiesto in un frangente come questo</a:t>
            </a:r>
          </a:p>
        </p:txBody>
      </p:sp>
      <p:sp>
        <p:nvSpPr>
          <p:cNvPr id="9" name="Rettangolo 8">
            <a:extLst>
              <a:ext uri="{FF2B5EF4-FFF2-40B4-BE49-F238E27FC236}">
                <a16:creationId xmlns:a16="http://schemas.microsoft.com/office/drawing/2014/main" id="{F9DBB955-646C-420F-8645-2F28441BFD85}"/>
              </a:ext>
            </a:extLst>
          </p:cNvPr>
          <p:cNvSpPr/>
          <p:nvPr/>
        </p:nvSpPr>
        <p:spPr>
          <a:xfrm>
            <a:off x="6294783" y="2754108"/>
            <a:ext cx="5671930" cy="1754326"/>
          </a:xfrm>
          <a:prstGeom prst="rect">
            <a:avLst/>
          </a:prstGeom>
        </p:spPr>
        <p:txBody>
          <a:bodyPr wrap="square">
            <a:spAutoFit/>
          </a:bodyPr>
          <a:lstStyle/>
          <a:p>
            <a:r>
              <a:rPr lang="it-IT" dirty="0"/>
              <a:t>Questa nota intende limitarsi a fornire un quadro di riferimento a quanto finora fatto e ricondurlo in un contesto di sostenibilità operativa, giuridica e amministrativa e cerca di fare tesoro di ciò che le istituzioni scolastiche, attraverso la loro attività e lo scambio continuo delle migliori pratiche, stanno facendo. N</a:t>
            </a:r>
          </a:p>
        </p:txBody>
      </p:sp>
      <p:sp>
        <p:nvSpPr>
          <p:cNvPr id="10" name="Rettangolo 9">
            <a:extLst>
              <a:ext uri="{FF2B5EF4-FFF2-40B4-BE49-F238E27FC236}">
                <a16:creationId xmlns:a16="http://schemas.microsoft.com/office/drawing/2014/main" id="{D0964247-F211-4920-9837-50EA214B4AA4}"/>
              </a:ext>
            </a:extLst>
          </p:cNvPr>
          <p:cNvSpPr/>
          <p:nvPr/>
        </p:nvSpPr>
        <p:spPr>
          <a:xfrm>
            <a:off x="225287" y="4508434"/>
            <a:ext cx="4519186" cy="369332"/>
          </a:xfrm>
          <a:prstGeom prst="rect">
            <a:avLst/>
          </a:prstGeom>
        </p:spPr>
        <p:txBody>
          <a:bodyPr wrap="none">
            <a:spAutoFit/>
          </a:bodyPr>
          <a:lstStyle/>
          <a:p>
            <a:r>
              <a:rPr lang="it-IT" dirty="0"/>
              <a:t>Cosa si intende per attività didattica a distanza</a:t>
            </a:r>
          </a:p>
        </p:txBody>
      </p:sp>
      <p:sp>
        <p:nvSpPr>
          <p:cNvPr id="11" name="Rettangolo 10">
            <a:extLst>
              <a:ext uri="{FF2B5EF4-FFF2-40B4-BE49-F238E27FC236}">
                <a16:creationId xmlns:a16="http://schemas.microsoft.com/office/drawing/2014/main" id="{03BD20FB-6A3A-47D3-B874-C3A4D4BDC850}"/>
              </a:ext>
            </a:extLst>
          </p:cNvPr>
          <p:cNvSpPr/>
          <p:nvPr/>
        </p:nvSpPr>
        <p:spPr>
          <a:xfrm>
            <a:off x="225287" y="4877766"/>
            <a:ext cx="2093843" cy="369332"/>
          </a:xfrm>
          <a:prstGeom prst="rect">
            <a:avLst/>
          </a:prstGeom>
        </p:spPr>
        <p:txBody>
          <a:bodyPr wrap="none">
            <a:spAutoFit/>
          </a:bodyPr>
          <a:lstStyle/>
          <a:p>
            <a:r>
              <a:rPr lang="it-IT" dirty="0"/>
              <a:t>La questione privacy</a:t>
            </a:r>
          </a:p>
        </p:txBody>
      </p:sp>
      <p:sp>
        <p:nvSpPr>
          <p:cNvPr id="12" name="Rettangolo 11">
            <a:extLst>
              <a:ext uri="{FF2B5EF4-FFF2-40B4-BE49-F238E27FC236}">
                <a16:creationId xmlns:a16="http://schemas.microsoft.com/office/drawing/2014/main" id="{D682B9FF-DE90-4000-A796-F2734BC9C316}"/>
              </a:ext>
            </a:extLst>
          </p:cNvPr>
          <p:cNvSpPr/>
          <p:nvPr/>
        </p:nvSpPr>
        <p:spPr>
          <a:xfrm>
            <a:off x="225287" y="5293264"/>
            <a:ext cx="2673168" cy="369332"/>
          </a:xfrm>
          <a:prstGeom prst="rect">
            <a:avLst/>
          </a:prstGeom>
        </p:spPr>
        <p:txBody>
          <a:bodyPr wrap="none">
            <a:spAutoFit/>
          </a:bodyPr>
          <a:lstStyle/>
          <a:p>
            <a:r>
              <a:rPr lang="it-IT" dirty="0"/>
              <a:t>Progettazione delle attività</a:t>
            </a:r>
          </a:p>
        </p:txBody>
      </p:sp>
      <p:sp>
        <p:nvSpPr>
          <p:cNvPr id="13" name="Rettangolo 12">
            <a:extLst>
              <a:ext uri="{FF2B5EF4-FFF2-40B4-BE49-F238E27FC236}">
                <a16:creationId xmlns:a16="http://schemas.microsoft.com/office/drawing/2014/main" id="{2A5869F5-1E3D-4D74-9B8E-DDF84B359A4D}"/>
              </a:ext>
            </a:extLst>
          </p:cNvPr>
          <p:cNvSpPr/>
          <p:nvPr/>
        </p:nvSpPr>
        <p:spPr>
          <a:xfrm>
            <a:off x="3075652" y="4877766"/>
            <a:ext cx="2056973" cy="369332"/>
          </a:xfrm>
          <a:prstGeom prst="rect">
            <a:avLst/>
          </a:prstGeom>
        </p:spPr>
        <p:txBody>
          <a:bodyPr wrap="none">
            <a:spAutoFit/>
          </a:bodyPr>
          <a:lstStyle/>
          <a:p>
            <a:r>
              <a:rPr lang="it-IT" dirty="0"/>
              <a:t>Alunni con disabilità</a:t>
            </a:r>
          </a:p>
        </p:txBody>
      </p:sp>
      <p:sp>
        <p:nvSpPr>
          <p:cNvPr id="14" name="Rettangolo 13">
            <a:extLst>
              <a:ext uri="{FF2B5EF4-FFF2-40B4-BE49-F238E27FC236}">
                <a16:creationId xmlns:a16="http://schemas.microsoft.com/office/drawing/2014/main" id="{9499DA27-91A7-43F3-92A1-9D0B3C7B2C55}"/>
              </a:ext>
            </a:extLst>
          </p:cNvPr>
          <p:cNvSpPr/>
          <p:nvPr/>
        </p:nvSpPr>
        <p:spPr>
          <a:xfrm>
            <a:off x="5889148" y="4877766"/>
            <a:ext cx="5972917" cy="369332"/>
          </a:xfrm>
          <a:prstGeom prst="rect">
            <a:avLst/>
          </a:prstGeom>
        </p:spPr>
        <p:txBody>
          <a:bodyPr wrap="none">
            <a:spAutoFit/>
          </a:bodyPr>
          <a:lstStyle/>
          <a:p>
            <a:r>
              <a:rPr lang="it-IT" dirty="0"/>
              <a:t>Alunni con DSA e con Bisogni educativi speciali non certificati</a:t>
            </a:r>
          </a:p>
        </p:txBody>
      </p:sp>
      <p:sp>
        <p:nvSpPr>
          <p:cNvPr id="15" name="Rettangolo 14">
            <a:extLst>
              <a:ext uri="{FF2B5EF4-FFF2-40B4-BE49-F238E27FC236}">
                <a16:creationId xmlns:a16="http://schemas.microsoft.com/office/drawing/2014/main" id="{37FB0E0E-B627-44A7-894D-4B3ED89EE72A}"/>
              </a:ext>
            </a:extLst>
          </p:cNvPr>
          <p:cNvSpPr/>
          <p:nvPr/>
        </p:nvSpPr>
        <p:spPr>
          <a:xfrm>
            <a:off x="3663135" y="5309836"/>
            <a:ext cx="4645824" cy="369332"/>
          </a:xfrm>
          <a:prstGeom prst="rect">
            <a:avLst/>
          </a:prstGeom>
        </p:spPr>
        <p:txBody>
          <a:bodyPr wrap="none">
            <a:spAutoFit/>
          </a:bodyPr>
          <a:lstStyle/>
          <a:p>
            <a:r>
              <a:rPr lang="it-IT" dirty="0"/>
              <a:t>La valutazione delle attività didattiche a distanza</a:t>
            </a:r>
          </a:p>
        </p:txBody>
      </p:sp>
    </p:spTree>
    <p:extLst>
      <p:ext uri="{BB962C8B-B14F-4D97-AF65-F5344CB8AC3E}">
        <p14:creationId xmlns:p14="http://schemas.microsoft.com/office/powerpoint/2010/main" val="197500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EBCF245-3689-4A10-A506-701F2449395B}"/>
              </a:ext>
            </a:extLst>
          </p:cNvPr>
          <p:cNvSpPr/>
          <p:nvPr/>
        </p:nvSpPr>
        <p:spPr>
          <a:xfrm>
            <a:off x="7553741" y="884099"/>
            <a:ext cx="4134677" cy="4198522"/>
          </a:xfrm>
          <a:prstGeom prst="rect">
            <a:avLst/>
          </a:prstGeom>
        </p:spPr>
        <p:txBody>
          <a:bodyPr wrap="square">
            <a:spAutoFit/>
          </a:bodyPr>
          <a:lstStyle/>
          <a:p>
            <a:pPr>
              <a:lnSpc>
                <a:spcPct val="150000"/>
              </a:lnSpc>
            </a:pPr>
            <a:r>
              <a:rPr lang="it-IT" b="1" dirty="0"/>
              <a:t>Il solo invio di materiali o la mera assegnazione di compiti, che non siano preceduti da una spiegazione relativa ai contenuti in argomento o che non prevedano un intervento successivo di chiarimento o restituzione da parte del docente, dovranno essere abbandonati, perché privi di elementi che possano sollecitare l’apprendimento. </a:t>
            </a:r>
            <a:endParaRPr lang="it-IT" dirty="0"/>
          </a:p>
        </p:txBody>
      </p:sp>
      <p:sp>
        <p:nvSpPr>
          <p:cNvPr id="3" name="Rettangolo 2">
            <a:extLst>
              <a:ext uri="{FF2B5EF4-FFF2-40B4-BE49-F238E27FC236}">
                <a16:creationId xmlns:a16="http://schemas.microsoft.com/office/drawing/2014/main" id="{543DED3C-FC1D-418B-A891-C9154E8C6AB2}"/>
              </a:ext>
            </a:extLst>
          </p:cNvPr>
          <p:cNvSpPr/>
          <p:nvPr/>
        </p:nvSpPr>
        <p:spPr>
          <a:xfrm>
            <a:off x="503582" y="1136700"/>
            <a:ext cx="6096000" cy="3693319"/>
          </a:xfrm>
          <a:prstGeom prst="rect">
            <a:avLst/>
          </a:prstGeom>
        </p:spPr>
        <p:txBody>
          <a:bodyPr>
            <a:spAutoFit/>
          </a:bodyPr>
          <a:lstStyle/>
          <a:p>
            <a:r>
              <a:rPr lang="it-IT" dirty="0"/>
              <a:t>… si tratta pur sempre di dare vita a un “</a:t>
            </a:r>
            <a:r>
              <a:rPr lang="it-IT" b="1" dirty="0"/>
              <a:t>ambiente di apprendimento</a:t>
            </a:r>
            <a:r>
              <a:rPr lang="it-IT" dirty="0"/>
              <a:t>”, per quanto inconsueto nella percezione e nell’esperienza comuni, da creare, alimentare, abitare, rimodulare di volta in volta. Il collegamento diretto o indiretto, immediato o differito, attraverso videoconferenze, videolezioni, chat di gruppo; la trasmissione ragionata di materiali didattici, attraverso il caricamento degli stessi su piattaforme digitali e l’impiego dei registri di classe in tutte le loro funzioni di comunicazione e di supporto alla didattica, con successiva rielaborazione e discussione operata direttamente o indirettamente con il docente, l’interazione su sistemi e app interattive educative propriamente digitali: tutto ciò è didattica a distanza</a:t>
            </a:r>
          </a:p>
        </p:txBody>
      </p:sp>
      <p:sp>
        <p:nvSpPr>
          <p:cNvPr id="4" name="Rettangolo 3">
            <a:extLst>
              <a:ext uri="{FF2B5EF4-FFF2-40B4-BE49-F238E27FC236}">
                <a16:creationId xmlns:a16="http://schemas.microsoft.com/office/drawing/2014/main" id="{E4E559F0-6ECD-4DD8-92BA-58EC239934D9}"/>
              </a:ext>
            </a:extLst>
          </p:cNvPr>
          <p:cNvSpPr/>
          <p:nvPr/>
        </p:nvSpPr>
        <p:spPr>
          <a:xfrm>
            <a:off x="198782" y="225287"/>
            <a:ext cx="4583306" cy="459036"/>
          </a:xfrm>
          <a:prstGeom prst="rect">
            <a:avLst/>
          </a:prstGeom>
        </p:spPr>
        <p:txBody>
          <a:bodyPr wrap="none">
            <a:spAutoFit/>
          </a:bodyPr>
          <a:lstStyle/>
          <a:p>
            <a:pPr>
              <a:lnSpc>
                <a:spcPct val="150000"/>
              </a:lnSpc>
            </a:pPr>
            <a:r>
              <a:rPr lang="it-IT" dirty="0"/>
              <a:t>Cosa si intende per attività didattica a distanza </a:t>
            </a:r>
          </a:p>
        </p:txBody>
      </p:sp>
    </p:spTree>
    <p:extLst>
      <p:ext uri="{BB962C8B-B14F-4D97-AF65-F5344CB8AC3E}">
        <p14:creationId xmlns:p14="http://schemas.microsoft.com/office/powerpoint/2010/main" val="376918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18CEC93-61FA-4327-B1BA-01CC7975F15D}"/>
              </a:ext>
            </a:extLst>
          </p:cNvPr>
          <p:cNvSpPr/>
          <p:nvPr/>
        </p:nvSpPr>
        <p:spPr>
          <a:xfrm>
            <a:off x="543339" y="421838"/>
            <a:ext cx="11171583" cy="1477328"/>
          </a:xfrm>
          <a:prstGeom prst="rect">
            <a:avLst/>
          </a:prstGeom>
        </p:spPr>
        <p:txBody>
          <a:bodyPr wrap="square">
            <a:spAutoFit/>
          </a:bodyPr>
          <a:lstStyle/>
          <a:p>
            <a:r>
              <a:rPr lang="it-IT" dirty="0"/>
              <a:t>… ogni docente riprogetta in modalità a distanza le attività didattiche, evidenzia i materiali di studio e la tipologia di gestione delle interazioni con gli alunni e deposita tale nuova progettazione relativa al periodo di sospensione, agli atti dell’istituzione scolastica, tramite invio telematico al Dirigente scolastico, il quale svolge, un ruolo di monitoraggio e di verifica, ma soprattutto, assieme ai suoi collaboratori, di coordinamento delle risorse, innanzitutto professionali, dell’Istituzione scolastica</a:t>
            </a:r>
          </a:p>
        </p:txBody>
      </p:sp>
      <p:sp>
        <p:nvSpPr>
          <p:cNvPr id="4" name="Rettangolo 3">
            <a:extLst>
              <a:ext uri="{FF2B5EF4-FFF2-40B4-BE49-F238E27FC236}">
                <a16:creationId xmlns:a16="http://schemas.microsoft.com/office/drawing/2014/main" id="{07A38732-C019-4CB4-A497-4A3F9D895840}"/>
              </a:ext>
            </a:extLst>
          </p:cNvPr>
          <p:cNvSpPr/>
          <p:nvPr/>
        </p:nvSpPr>
        <p:spPr>
          <a:xfrm>
            <a:off x="0" y="0"/>
            <a:ext cx="2673168" cy="369332"/>
          </a:xfrm>
          <a:prstGeom prst="rect">
            <a:avLst/>
          </a:prstGeom>
        </p:spPr>
        <p:txBody>
          <a:bodyPr wrap="none">
            <a:spAutoFit/>
          </a:bodyPr>
          <a:lstStyle/>
          <a:p>
            <a:r>
              <a:rPr lang="it-IT" dirty="0"/>
              <a:t>Progettazione delle attività</a:t>
            </a:r>
          </a:p>
        </p:txBody>
      </p:sp>
      <p:sp>
        <p:nvSpPr>
          <p:cNvPr id="5" name="Rettangolo 4">
            <a:extLst>
              <a:ext uri="{FF2B5EF4-FFF2-40B4-BE49-F238E27FC236}">
                <a16:creationId xmlns:a16="http://schemas.microsoft.com/office/drawing/2014/main" id="{0C669866-36AA-46DA-9B61-A399EEA0230A}"/>
              </a:ext>
            </a:extLst>
          </p:cNvPr>
          <p:cNvSpPr/>
          <p:nvPr/>
        </p:nvSpPr>
        <p:spPr>
          <a:xfrm>
            <a:off x="543339" y="2236304"/>
            <a:ext cx="10813773" cy="1754326"/>
          </a:xfrm>
          <a:prstGeom prst="rect">
            <a:avLst/>
          </a:prstGeom>
        </p:spPr>
        <p:txBody>
          <a:bodyPr wrap="square">
            <a:spAutoFit/>
          </a:bodyPr>
          <a:lstStyle/>
          <a:p>
            <a:r>
              <a:rPr lang="it-IT"/>
              <a:t>Sempre il Dirigente Scolastico, anche attraverso i coordinatori di classe o altre figure di raccordo, è chiamato a promuovere la costante interazione tra i docenti, essenziale per assicurare organicità al lavoro che ciascun docente svolge nei contesti di didattica a distanza e per far sì che i colleghi meno esperti possano sentirsi ed essere supportati e stimolati a procedere in autonomia. E’ strategico coinvolgere nelle attività di coordinamento anche le figure dell’Animatore Digitale e del Team digitale, per il supporto alle modalità innovative che si vanno a realizzare nell’ambito della didattica a distanza.</a:t>
            </a:r>
            <a:endParaRPr lang="it-IT" dirty="0"/>
          </a:p>
        </p:txBody>
      </p:sp>
      <p:sp>
        <p:nvSpPr>
          <p:cNvPr id="6" name="Rettangolo 5">
            <a:extLst>
              <a:ext uri="{FF2B5EF4-FFF2-40B4-BE49-F238E27FC236}">
                <a16:creationId xmlns:a16="http://schemas.microsoft.com/office/drawing/2014/main" id="{96BB8AAE-53FA-4CE8-85FF-80687C7FF713}"/>
              </a:ext>
            </a:extLst>
          </p:cNvPr>
          <p:cNvSpPr/>
          <p:nvPr/>
        </p:nvSpPr>
        <p:spPr>
          <a:xfrm>
            <a:off x="543339" y="4299032"/>
            <a:ext cx="6096000" cy="1200329"/>
          </a:xfrm>
          <a:prstGeom prst="rect">
            <a:avLst/>
          </a:prstGeom>
        </p:spPr>
        <p:txBody>
          <a:bodyPr>
            <a:spAutoFit/>
          </a:bodyPr>
          <a:lstStyle/>
          <a:p>
            <a:r>
              <a:rPr lang="it-IT" dirty="0"/>
              <a:t>occorre evitare sovrapposizioni e curare che il numero dei compiti assegnati sia concordato tra i docenti, in modo da scongiurare un eccessivo carico cognitivo. Per questo motivo il ruolo del registro elettronico è prezioso. </a:t>
            </a:r>
          </a:p>
        </p:txBody>
      </p:sp>
      <p:sp>
        <p:nvSpPr>
          <p:cNvPr id="7" name="Rettangolo 6">
            <a:extLst>
              <a:ext uri="{FF2B5EF4-FFF2-40B4-BE49-F238E27FC236}">
                <a16:creationId xmlns:a16="http://schemas.microsoft.com/office/drawing/2014/main" id="{6D5B8694-BC50-4ADA-B9A8-D63A28674DAA}"/>
              </a:ext>
            </a:extLst>
          </p:cNvPr>
          <p:cNvSpPr/>
          <p:nvPr/>
        </p:nvSpPr>
        <p:spPr>
          <a:xfrm>
            <a:off x="6917634" y="4327768"/>
            <a:ext cx="4956313" cy="646331"/>
          </a:xfrm>
          <a:prstGeom prst="rect">
            <a:avLst/>
          </a:prstGeom>
        </p:spPr>
        <p:txBody>
          <a:bodyPr wrap="square">
            <a:spAutoFit/>
          </a:bodyPr>
          <a:lstStyle/>
          <a:p>
            <a:r>
              <a:rPr lang="it-IT" dirty="0"/>
              <a:t>Il Consiglio di classe resta competente nel ratificare le attività svolte e compiere un bilancio di verifica.</a:t>
            </a:r>
          </a:p>
        </p:txBody>
      </p:sp>
    </p:spTree>
    <p:extLst>
      <p:ext uri="{BB962C8B-B14F-4D97-AF65-F5344CB8AC3E}">
        <p14:creationId xmlns:p14="http://schemas.microsoft.com/office/powerpoint/2010/main" val="8258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CA08A8C-3F70-47A3-AF60-373AB11FD504}"/>
              </a:ext>
            </a:extLst>
          </p:cNvPr>
          <p:cNvSpPr/>
          <p:nvPr/>
        </p:nvSpPr>
        <p:spPr>
          <a:xfrm>
            <a:off x="0" y="0"/>
            <a:ext cx="4645824" cy="369332"/>
          </a:xfrm>
          <a:prstGeom prst="rect">
            <a:avLst/>
          </a:prstGeom>
        </p:spPr>
        <p:txBody>
          <a:bodyPr wrap="none">
            <a:spAutoFit/>
          </a:bodyPr>
          <a:lstStyle/>
          <a:p>
            <a:r>
              <a:rPr lang="it-IT"/>
              <a:t>La valutazione delle attività didattiche a distanza</a:t>
            </a:r>
            <a:endParaRPr lang="it-IT" dirty="0"/>
          </a:p>
        </p:txBody>
      </p:sp>
      <p:sp>
        <p:nvSpPr>
          <p:cNvPr id="4" name="Rettangolo 3">
            <a:extLst>
              <a:ext uri="{FF2B5EF4-FFF2-40B4-BE49-F238E27FC236}">
                <a16:creationId xmlns:a16="http://schemas.microsoft.com/office/drawing/2014/main" id="{DED9B958-67E7-492E-8F36-BB0FDC64F94A}"/>
              </a:ext>
            </a:extLst>
          </p:cNvPr>
          <p:cNvSpPr/>
          <p:nvPr/>
        </p:nvSpPr>
        <p:spPr>
          <a:xfrm>
            <a:off x="2504661" y="681984"/>
            <a:ext cx="6096000" cy="1200329"/>
          </a:xfrm>
          <a:prstGeom prst="rect">
            <a:avLst/>
          </a:prstGeom>
        </p:spPr>
        <p:txBody>
          <a:bodyPr>
            <a:spAutoFit/>
          </a:bodyPr>
          <a:lstStyle/>
          <a:p>
            <a:r>
              <a:rPr lang="it-IT" dirty="0"/>
              <a:t>… è necessario che si proceda ad attività di valutazione costanti, secondo i principi di tempestività e trasparenza che, ai sensi della normativa vigente, ma più ancora del buon senso didattico, debbono informare qualsiasi attività di valutazione. </a:t>
            </a:r>
          </a:p>
        </p:txBody>
      </p:sp>
      <p:sp>
        <p:nvSpPr>
          <p:cNvPr id="5" name="Rettangolo 4">
            <a:extLst>
              <a:ext uri="{FF2B5EF4-FFF2-40B4-BE49-F238E27FC236}">
                <a16:creationId xmlns:a16="http://schemas.microsoft.com/office/drawing/2014/main" id="{6CCD954D-C197-4071-8E4B-B3857372150E}"/>
              </a:ext>
            </a:extLst>
          </p:cNvPr>
          <p:cNvSpPr/>
          <p:nvPr/>
        </p:nvSpPr>
        <p:spPr>
          <a:xfrm>
            <a:off x="251791" y="2367603"/>
            <a:ext cx="6096000" cy="2308324"/>
          </a:xfrm>
          <a:prstGeom prst="rect">
            <a:avLst/>
          </a:prstGeom>
        </p:spPr>
        <p:txBody>
          <a:bodyPr>
            <a:spAutoFit/>
          </a:bodyPr>
          <a:lstStyle/>
          <a:p>
            <a:r>
              <a:rPr lang="it-IT" dirty="0"/>
              <a:t>Se l’alunno non è subito informato che ha sbagliato, cosa ha sbagliato e perché ha sbagliato, la valutazione si trasforma in un rito sanzionatorio, che nulla ha a che fare con la didattica, qualsiasi sia la forma nella quale è esercitata. Ma la valutazione ha sempre anche un ruolo di valorizzazione, di indicazione di procedere con approfondimenti, con recuperi, consolidamenti, ricerche, in una ottica di personalizzazione che responsabilizza gli allievi, a maggior ragione in una situazione come questa.</a:t>
            </a:r>
          </a:p>
        </p:txBody>
      </p:sp>
      <p:sp>
        <p:nvSpPr>
          <p:cNvPr id="6" name="Rettangolo 5">
            <a:extLst>
              <a:ext uri="{FF2B5EF4-FFF2-40B4-BE49-F238E27FC236}">
                <a16:creationId xmlns:a16="http://schemas.microsoft.com/office/drawing/2014/main" id="{0FFD0308-AA98-45CB-8B95-3B2AD08CC4E2}"/>
              </a:ext>
            </a:extLst>
          </p:cNvPr>
          <p:cNvSpPr/>
          <p:nvPr/>
        </p:nvSpPr>
        <p:spPr>
          <a:xfrm>
            <a:off x="6480313" y="2879901"/>
            <a:ext cx="5459896" cy="2585323"/>
          </a:xfrm>
          <a:prstGeom prst="rect">
            <a:avLst/>
          </a:prstGeom>
        </p:spPr>
        <p:txBody>
          <a:bodyPr wrap="square">
            <a:spAutoFit/>
          </a:bodyPr>
          <a:lstStyle/>
          <a:p>
            <a:r>
              <a:rPr lang="it-IT" dirty="0"/>
              <a:t>Le forme, le metodologie e gli strumenti per procedere alla valutazione in itinere degli apprendimenti, propedeutica alla valutazione finale, rientrano nella competenza di ciascun insegnante e hanno a riferimento i criteri approvati dal Collegio dei Docenti. La riflessione sul processo formativo compiuto nel corso dell’attuale periodo di sospensione dell’attività didattica in presenza sarà come di consueto condivisa dall’intero Consiglio di Classe</a:t>
            </a:r>
          </a:p>
        </p:txBody>
      </p:sp>
    </p:spTree>
    <p:extLst>
      <p:ext uri="{BB962C8B-B14F-4D97-AF65-F5344CB8AC3E}">
        <p14:creationId xmlns:p14="http://schemas.microsoft.com/office/powerpoint/2010/main" val="108501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D3D2852-39CE-470F-AABA-7994FCA03CBC}"/>
              </a:ext>
            </a:extLst>
          </p:cNvPr>
          <p:cNvSpPr txBox="1"/>
          <p:nvPr/>
        </p:nvSpPr>
        <p:spPr>
          <a:xfrm>
            <a:off x="138546" y="151304"/>
            <a:ext cx="1320800" cy="646331"/>
          </a:xfrm>
          <a:prstGeom prst="rect">
            <a:avLst/>
          </a:prstGeom>
          <a:noFill/>
        </p:spPr>
        <p:txBody>
          <a:bodyPr wrap="square" rtlCol="0">
            <a:spAutoFit/>
          </a:bodyPr>
          <a:lstStyle/>
          <a:p>
            <a:r>
              <a:rPr lang="it-IT" dirty="0"/>
              <a:t>DOCENTI</a:t>
            </a:r>
          </a:p>
          <a:p>
            <a:endParaRPr lang="it-IT" dirty="0"/>
          </a:p>
        </p:txBody>
      </p:sp>
      <p:pic>
        <p:nvPicPr>
          <p:cNvPr id="4" name="Immagine 3">
            <a:extLst>
              <a:ext uri="{FF2B5EF4-FFF2-40B4-BE49-F238E27FC236}">
                <a16:creationId xmlns:a16="http://schemas.microsoft.com/office/drawing/2014/main" id="{616CA550-0F72-46C7-B13E-F79BEEB238FB}"/>
              </a:ext>
            </a:extLst>
          </p:cNvPr>
          <p:cNvPicPr>
            <a:picLocks noChangeAspect="1"/>
          </p:cNvPicPr>
          <p:nvPr/>
        </p:nvPicPr>
        <p:blipFill>
          <a:blip r:embed="rId2"/>
          <a:stretch>
            <a:fillRect/>
          </a:stretch>
        </p:blipFill>
        <p:spPr>
          <a:xfrm>
            <a:off x="6403482" y="240810"/>
            <a:ext cx="5649972" cy="2895747"/>
          </a:xfrm>
          <a:prstGeom prst="rect">
            <a:avLst/>
          </a:prstGeom>
        </p:spPr>
      </p:pic>
      <p:pic>
        <p:nvPicPr>
          <p:cNvPr id="6" name="Immagine 5">
            <a:extLst>
              <a:ext uri="{FF2B5EF4-FFF2-40B4-BE49-F238E27FC236}">
                <a16:creationId xmlns:a16="http://schemas.microsoft.com/office/drawing/2014/main" id="{CA3806D9-CE93-4016-8180-4739AF974057}"/>
              </a:ext>
            </a:extLst>
          </p:cNvPr>
          <p:cNvPicPr>
            <a:picLocks noChangeAspect="1"/>
          </p:cNvPicPr>
          <p:nvPr/>
        </p:nvPicPr>
        <p:blipFill>
          <a:blip r:embed="rId3"/>
          <a:stretch>
            <a:fillRect/>
          </a:stretch>
        </p:blipFill>
        <p:spPr>
          <a:xfrm>
            <a:off x="6095998" y="5532958"/>
            <a:ext cx="6096000" cy="590550"/>
          </a:xfrm>
          <a:prstGeom prst="rect">
            <a:avLst/>
          </a:prstGeom>
        </p:spPr>
      </p:pic>
      <p:sp>
        <p:nvSpPr>
          <p:cNvPr id="7" name="Rettangolo 6">
            <a:extLst>
              <a:ext uri="{FF2B5EF4-FFF2-40B4-BE49-F238E27FC236}">
                <a16:creationId xmlns:a16="http://schemas.microsoft.com/office/drawing/2014/main" id="{610BDBB8-8525-42DA-9246-2E7FFA04D4D7}"/>
              </a:ext>
            </a:extLst>
          </p:cNvPr>
          <p:cNvSpPr/>
          <p:nvPr/>
        </p:nvSpPr>
        <p:spPr>
          <a:xfrm>
            <a:off x="917211" y="797635"/>
            <a:ext cx="3934691" cy="923330"/>
          </a:xfrm>
          <a:prstGeom prst="rect">
            <a:avLst/>
          </a:prstGeom>
        </p:spPr>
        <p:txBody>
          <a:bodyPr wrap="square">
            <a:spAutoFit/>
          </a:bodyPr>
          <a:lstStyle/>
          <a:p>
            <a:r>
              <a:rPr lang="it-IT" dirty="0">
                <a:hlinkClick r:id="rId4"/>
              </a:rPr>
              <a:t>https://sites.google.com/comprensivofalconecopertino.it/incompagnia/home-page</a:t>
            </a:r>
            <a:endParaRPr lang="it-IT" dirty="0"/>
          </a:p>
          <a:p>
            <a:endParaRPr lang="it-IT" dirty="0"/>
          </a:p>
        </p:txBody>
      </p:sp>
      <p:pic>
        <p:nvPicPr>
          <p:cNvPr id="8" name="Immagine 7">
            <a:extLst>
              <a:ext uri="{FF2B5EF4-FFF2-40B4-BE49-F238E27FC236}">
                <a16:creationId xmlns:a16="http://schemas.microsoft.com/office/drawing/2014/main" id="{E51577A9-F822-485A-8AFD-F011D4A0F25E}"/>
              </a:ext>
            </a:extLst>
          </p:cNvPr>
          <p:cNvPicPr>
            <a:picLocks noChangeAspect="1"/>
          </p:cNvPicPr>
          <p:nvPr/>
        </p:nvPicPr>
        <p:blipFill>
          <a:blip r:embed="rId5"/>
          <a:stretch>
            <a:fillRect/>
          </a:stretch>
        </p:blipFill>
        <p:spPr>
          <a:xfrm>
            <a:off x="6095999" y="4504330"/>
            <a:ext cx="6095999" cy="1019175"/>
          </a:xfrm>
          <a:prstGeom prst="rect">
            <a:avLst/>
          </a:prstGeom>
        </p:spPr>
      </p:pic>
      <p:pic>
        <p:nvPicPr>
          <p:cNvPr id="3" name="Immagine 2">
            <a:extLst>
              <a:ext uri="{FF2B5EF4-FFF2-40B4-BE49-F238E27FC236}">
                <a16:creationId xmlns:a16="http://schemas.microsoft.com/office/drawing/2014/main" id="{E0F90465-21E1-4B09-BFB9-7727594C41ED}"/>
              </a:ext>
            </a:extLst>
          </p:cNvPr>
          <p:cNvPicPr>
            <a:picLocks noChangeAspect="1"/>
          </p:cNvPicPr>
          <p:nvPr/>
        </p:nvPicPr>
        <p:blipFill>
          <a:blip r:embed="rId6"/>
          <a:stretch>
            <a:fillRect/>
          </a:stretch>
        </p:blipFill>
        <p:spPr>
          <a:xfrm>
            <a:off x="0" y="1950743"/>
            <a:ext cx="6095999" cy="2699361"/>
          </a:xfrm>
          <a:prstGeom prst="rect">
            <a:avLst/>
          </a:prstGeom>
        </p:spPr>
      </p:pic>
    </p:spTree>
    <p:extLst>
      <p:ext uri="{BB962C8B-B14F-4D97-AF65-F5344CB8AC3E}">
        <p14:creationId xmlns:p14="http://schemas.microsoft.com/office/powerpoint/2010/main" val="35076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disegnando&#10;&#10;Descrizione generata automaticamente">
            <a:extLst>
              <a:ext uri="{FF2B5EF4-FFF2-40B4-BE49-F238E27FC236}">
                <a16:creationId xmlns:a16="http://schemas.microsoft.com/office/drawing/2014/main" id="{ECBD3A9E-328D-49FF-B62B-E49A9FF97E25}"/>
              </a:ext>
            </a:extLst>
          </p:cNvPr>
          <p:cNvPicPr>
            <a:picLocks noChangeAspect="1"/>
          </p:cNvPicPr>
          <p:nvPr/>
        </p:nvPicPr>
        <p:blipFill rotWithShape="1">
          <a:blip r:embed="rId2"/>
          <a:srcRect t="7924" b="10047"/>
          <a:stretch/>
        </p:blipFill>
        <p:spPr>
          <a:xfrm>
            <a:off x="331304" y="224651"/>
            <a:ext cx="4240696" cy="5625548"/>
          </a:xfrm>
          <a:prstGeom prst="rect">
            <a:avLst/>
          </a:prstGeom>
        </p:spPr>
      </p:pic>
      <p:pic>
        <p:nvPicPr>
          <p:cNvPr id="4" name="Immagine 3">
            <a:extLst>
              <a:ext uri="{FF2B5EF4-FFF2-40B4-BE49-F238E27FC236}">
                <a16:creationId xmlns:a16="http://schemas.microsoft.com/office/drawing/2014/main" id="{AA189230-4212-4DBF-BA2A-63883674F821}"/>
              </a:ext>
            </a:extLst>
          </p:cNvPr>
          <p:cNvPicPr>
            <a:picLocks noChangeAspect="1"/>
          </p:cNvPicPr>
          <p:nvPr/>
        </p:nvPicPr>
        <p:blipFill rotWithShape="1">
          <a:blip r:embed="rId3"/>
          <a:srcRect t="18050" r="12013"/>
          <a:stretch/>
        </p:blipFill>
        <p:spPr>
          <a:xfrm>
            <a:off x="4969331" y="1444488"/>
            <a:ext cx="6891365" cy="3609944"/>
          </a:xfrm>
          <a:prstGeom prst="rect">
            <a:avLst/>
          </a:prstGeom>
        </p:spPr>
      </p:pic>
    </p:spTree>
    <p:extLst>
      <p:ext uri="{BB962C8B-B14F-4D97-AF65-F5344CB8AC3E}">
        <p14:creationId xmlns:p14="http://schemas.microsoft.com/office/powerpoint/2010/main" val="346327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0DDE88F-C39E-4F07-B568-806ED6ED9C34}"/>
              </a:ext>
            </a:extLst>
          </p:cNvPr>
          <p:cNvPicPr>
            <a:picLocks noChangeAspect="1"/>
          </p:cNvPicPr>
          <p:nvPr/>
        </p:nvPicPr>
        <p:blipFill>
          <a:blip r:embed="rId2"/>
          <a:stretch>
            <a:fillRect/>
          </a:stretch>
        </p:blipFill>
        <p:spPr>
          <a:xfrm>
            <a:off x="1100570" y="462684"/>
            <a:ext cx="9658350" cy="6191250"/>
          </a:xfrm>
          <a:prstGeom prst="rect">
            <a:avLst/>
          </a:prstGeom>
        </p:spPr>
      </p:pic>
    </p:spTree>
    <p:extLst>
      <p:ext uri="{BB962C8B-B14F-4D97-AF65-F5344CB8AC3E}">
        <p14:creationId xmlns:p14="http://schemas.microsoft.com/office/powerpoint/2010/main" val="1147284050"/>
      </p:ext>
    </p:extLst>
  </p:cSld>
  <p:clrMapOvr>
    <a:masterClrMapping/>
  </p:clrMapOvr>
</p:sld>
</file>

<file path=ppt/theme/theme1.xml><?xml version="1.0" encoding="utf-8"?>
<a:theme xmlns:a="http://schemas.openxmlformats.org/drawingml/2006/main" name="Raccolt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TM10001114[[fn=Raccolta]]</Template>
  <TotalTime>1515</TotalTime>
  <Words>1494</Words>
  <Application>Microsoft Office PowerPoint</Application>
  <PresentationFormat>Widescreen</PresentationFormat>
  <Paragraphs>95</Paragraphs>
  <Slides>17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Arial</vt:lpstr>
      <vt:lpstr>Calibri</vt:lpstr>
      <vt:lpstr>Gill Sans MT</vt:lpstr>
      <vt:lpstr>Times New Roman</vt:lpstr>
      <vt:lpstr>Verdana</vt:lpstr>
      <vt:lpstr>Verdana,Bold</vt:lpstr>
      <vt:lpstr>Raccolta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ornella castellano</dc:creator>
  <cp:lastModifiedBy>giuliano grasso</cp:lastModifiedBy>
  <cp:revision>24</cp:revision>
  <dcterms:created xsi:type="dcterms:W3CDTF">2020-03-11T14:47:59Z</dcterms:created>
  <dcterms:modified xsi:type="dcterms:W3CDTF">2020-03-19T10:39:35Z</dcterms:modified>
</cp:coreProperties>
</file>