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A28E9E-02D0-46BE-9A41-3489E516CB9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F451F3A-E7FD-4A0C-A92E-1C71D33BDA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8763EE58-39B6-4511-ADA6-3AC87054668C}"/>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101BD89B-69A2-4755-8158-19A2EEE48C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03D8CAE-1A7A-4664-B9EF-21552178803D}"/>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3196272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73E3E4-B94E-4AAE-A398-6D6C1A671644}"/>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2DFF0BC-3CD5-4C85-9B6A-665564A969B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0889D4E-30D5-477A-BA80-93CFF3C2C325}"/>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001E358A-361E-47AC-A4B8-BF2B0A5139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A55057-08C5-4CAD-824D-79925BA74EEB}"/>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318136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572243BA-232C-42F1-B577-43D3C543A00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AD6DCC4-B176-460E-842A-96DE147252A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6957943-E1CC-49BF-90CB-B34C8457524B}"/>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917674C3-5C41-4995-A049-0E75D37A2A3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B4A2D1-E840-4375-AC37-23217B43C04D}"/>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9988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542E4-7258-4478-842B-180C86DE730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5E945AD-7ED0-4F55-80ED-BB0E021FA32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38F23F5-B927-4F11-9A31-681086932D1C}"/>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A83BBA02-0B8F-48A1-9010-F98D41101C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2D1AC2-5EB5-42B3-8C21-9BA7594EC966}"/>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81339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CB42E-38ED-42A2-84F5-0F4E89198D5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54736C-4662-4494-8C97-D0150BC413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F0A5F35-C9AB-44FA-92F3-267D0CF4C432}"/>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09170A9B-129B-48A2-8F71-81A3089A4D5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B3AFC98-8DFB-4880-8EDA-6607D0C45EFA}"/>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12158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C86091-AF3D-49C8-908A-FE2DAF7388F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2F49042-5EB7-42D7-81E3-2F0BE8F2652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8775E50-7ACC-4559-9CCA-D09D62EEC38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97001FB-99EE-4F5E-AE45-88AAE9C2F6D0}"/>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6" name="Segnaposto piè di pagina 5">
            <a:extLst>
              <a:ext uri="{FF2B5EF4-FFF2-40B4-BE49-F238E27FC236}">
                <a16:creationId xmlns:a16="http://schemas.microsoft.com/office/drawing/2014/main" id="{48E4C0F7-F05F-49F7-9488-08C85C33AF7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1A7FA53-3FCB-4193-BCD1-2A154E6D8EDE}"/>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415422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3A017A-F11D-4E42-A1DA-79507F11BBE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D3D62AD-51CF-43EC-9C7D-72EF5470A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8C8B3C2-7F12-4056-97E9-2B893FD5612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184634C-363E-4636-873D-D2E0CBE961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BFA54C2-C1FF-499B-833F-D3FB5717784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0572E981-5822-499B-8D37-532E83627381}"/>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8" name="Segnaposto piè di pagina 7">
            <a:extLst>
              <a:ext uri="{FF2B5EF4-FFF2-40B4-BE49-F238E27FC236}">
                <a16:creationId xmlns:a16="http://schemas.microsoft.com/office/drawing/2014/main" id="{86D19A70-8D1F-4026-90D3-17504E74C5F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4536E2B-4DF8-44E7-81AA-41521DC7B48E}"/>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297204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7399ED-6396-438F-8F56-7B5BF452350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B88F15D-7F51-48CD-B297-ED7A60BDB02B}"/>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4" name="Segnaposto piè di pagina 3">
            <a:extLst>
              <a:ext uri="{FF2B5EF4-FFF2-40B4-BE49-F238E27FC236}">
                <a16:creationId xmlns:a16="http://schemas.microsoft.com/office/drawing/2014/main" id="{05970EC0-3A2D-408D-8D38-75DB55D95B9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2C93595-430B-4C24-995C-3948FDCF114E}"/>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190232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1985237-A0F4-47DC-94EF-2C194A8CBB56}"/>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3" name="Segnaposto piè di pagina 2">
            <a:extLst>
              <a:ext uri="{FF2B5EF4-FFF2-40B4-BE49-F238E27FC236}">
                <a16:creationId xmlns:a16="http://schemas.microsoft.com/office/drawing/2014/main" id="{C819309A-8DA2-4BA4-964B-137D3E03B9F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A12F0CC-54B1-4C62-B6F4-DA4BE63885D8}"/>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805656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DC663-14E7-4D7D-94FD-52D3BA87FCE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E5D2CC2-1FAB-45F3-B46F-87FAF4A62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C49911E-5F84-4480-915D-E5757E320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B6E4107F-169A-4979-875E-E2E646ACEF11}"/>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6" name="Segnaposto piè di pagina 5">
            <a:extLst>
              <a:ext uri="{FF2B5EF4-FFF2-40B4-BE49-F238E27FC236}">
                <a16:creationId xmlns:a16="http://schemas.microsoft.com/office/drawing/2014/main" id="{000F57E3-D997-4F8F-A481-62B66A2BA50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B83B2E7-5404-4652-9805-4D27CAF1D804}"/>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117067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EDAFEA-E822-4A47-9ADF-CB6312EA0C7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7D8C0DC-FB87-40E4-93D0-8A4B030076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DF67C75-B1D8-4C8A-8C3E-A7194EBA0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8BBA9C8-1C64-42C0-8B17-DE317DAC3FC1}"/>
              </a:ext>
            </a:extLst>
          </p:cNvPr>
          <p:cNvSpPr>
            <a:spLocks noGrp="1"/>
          </p:cNvSpPr>
          <p:nvPr>
            <p:ph type="dt" sz="half" idx="10"/>
          </p:nvPr>
        </p:nvSpPr>
        <p:spPr/>
        <p:txBody>
          <a:bodyPr/>
          <a:lstStyle/>
          <a:p>
            <a:fld id="{CDE7B2D0-F965-486B-AD0B-C1BBB9FB307E}" type="datetimeFigureOut">
              <a:rPr lang="it-IT" smtClean="0"/>
              <a:t>16/03/2020</a:t>
            </a:fld>
            <a:endParaRPr lang="it-IT"/>
          </a:p>
        </p:txBody>
      </p:sp>
      <p:sp>
        <p:nvSpPr>
          <p:cNvPr id="6" name="Segnaposto piè di pagina 5">
            <a:extLst>
              <a:ext uri="{FF2B5EF4-FFF2-40B4-BE49-F238E27FC236}">
                <a16:creationId xmlns:a16="http://schemas.microsoft.com/office/drawing/2014/main" id="{B1D7E01A-EF36-4B0D-844A-4505580ADE8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9431EA-93F8-48D3-A3EB-EE3BA9A01287}"/>
              </a:ext>
            </a:extLst>
          </p:cNvPr>
          <p:cNvSpPr>
            <a:spLocks noGrp="1"/>
          </p:cNvSpPr>
          <p:nvPr>
            <p:ph type="sldNum" sz="quarter" idx="12"/>
          </p:nvPr>
        </p:nvSpPr>
        <p:spPr/>
        <p:txBody>
          <a:bodyPr/>
          <a:lstStyle/>
          <a:p>
            <a:fld id="{E7F1A1EE-31D6-4C2C-81CD-DA90281D124E}" type="slidenum">
              <a:rPr lang="it-IT" smtClean="0"/>
              <a:t>‹N›</a:t>
            </a:fld>
            <a:endParaRPr lang="it-IT"/>
          </a:p>
        </p:txBody>
      </p:sp>
    </p:spTree>
    <p:extLst>
      <p:ext uri="{BB962C8B-B14F-4D97-AF65-F5344CB8AC3E}">
        <p14:creationId xmlns:p14="http://schemas.microsoft.com/office/powerpoint/2010/main" val="2635851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25FA24C-E11F-49EF-90B7-8BD66F997E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0F6750E-5AAD-46B8-B5B2-CDEF9CDA37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EF1465-5622-4E71-B92E-31D93FA24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7B2D0-F965-486B-AD0B-C1BBB9FB307E}" type="datetimeFigureOut">
              <a:rPr lang="it-IT" smtClean="0"/>
              <a:t>16/03/2020</a:t>
            </a:fld>
            <a:endParaRPr lang="it-IT"/>
          </a:p>
        </p:txBody>
      </p:sp>
      <p:sp>
        <p:nvSpPr>
          <p:cNvPr id="5" name="Segnaposto piè di pagina 4">
            <a:extLst>
              <a:ext uri="{FF2B5EF4-FFF2-40B4-BE49-F238E27FC236}">
                <a16:creationId xmlns:a16="http://schemas.microsoft.com/office/drawing/2014/main" id="{81E0EED1-9ECB-48F6-A7B4-DFB6D5E3F6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1037E44-E115-4889-8443-B4606F9B1C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1A1EE-31D6-4C2C-81CD-DA90281D124E}" type="slidenum">
              <a:rPr lang="it-IT" smtClean="0"/>
              <a:t>‹N›</a:t>
            </a:fld>
            <a:endParaRPr lang="it-IT"/>
          </a:p>
        </p:txBody>
      </p:sp>
    </p:spTree>
    <p:extLst>
      <p:ext uri="{BB962C8B-B14F-4D97-AF65-F5344CB8AC3E}">
        <p14:creationId xmlns:p14="http://schemas.microsoft.com/office/powerpoint/2010/main" val="185452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3E20F9-F815-44C3-BB8D-13AFBD89ACE6}"/>
              </a:ext>
            </a:extLst>
          </p:cNvPr>
          <p:cNvSpPr>
            <a:spLocks noGrp="1"/>
          </p:cNvSpPr>
          <p:nvPr>
            <p:ph type="ctrTitle"/>
          </p:nvPr>
        </p:nvSpPr>
        <p:spPr/>
        <p:txBody>
          <a:bodyPr/>
          <a:lstStyle/>
          <a:p>
            <a:r>
              <a:rPr lang="it-IT" dirty="0"/>
              <a:t>LA GESTIONE DEL PERSONALE </a:t>
            </a:r>
          </a:p>
        </p:txBody>
      </p:sp>
      <p:sp>
        <p:nvSpPr>
          <p:cNvPr id="3" name="Sottotitolo 2">
            <a:extLst>
              <a:ext uri="{FF2B5EF4-FFF2-40B4-BE49-F238E27FC236}">
                <a16:creationId xmlns:a16="http://schemas.microsoft.com/office/drawing/2014/main" id="{D8AA3909-D29C-4A29-91FC-7C48345EDAAD}"/>
              </a:ext>
            </a:extLst>
          </p:cNvPr>
          <p:cNvSpPr>
            <a:spLocks noGrp="1"/>
          </p:cNvSpPr>
          <p:nvPr>
            <p:ph type="subTitle" idx="1"/>
          </p:nvPr>
        </p:nvSpPr>
        <p:spPr/>
        <p:txBody>
          <a:bodyPr/>
          <a:lstStyle/>
          <a:p>
            <a:r>
              <a:rPr lang="it-IT" dirty="0"/>
              <a:t>WEBINAR 17-3-2020</a:t>
            </a:r>
          </a:p>
        </p:txBody>
      </p:sp>
    </p:spTree>
    <p:extLst>
      <p:ext uri="{BB962C8B-B14F-4D97-AF65-F5344CB8AC3E}">
        <p14:creationId xmlns:p14="http://schemas.microsoft.com/office/powerpoint/2010/main" val="1086155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E0AE2F-662D-4B0B-82E3-9B5C20751F8A}"/>
              </a:ext>
            </a:extLst>
          </p:cNvPr>
          <p:cNvSpPr>
            <a:spLocks noGrp="1"/>
          </p:cNvSpPr>
          <p:nvPr>
            <p:ph type="title"/>
          </p:nvPr>
        </p:nvSpPr>
        <p:spPr/>
        <p:txBody>
          <a:bodyPr/>
          <a:lstStyle/>
          <a:p>
            <a:pPr algn="ctr"/>
            <a:r>
              <a:rPr lang="it-IT" dirty="0"/>
              <a:t>INDICAZIONI PRIORITARIE</a:t>
            </a:r>
          </a:p>
        </p:txBody>
      </p:sp>
      <p:sp>
        <p:nvSpPr>
          <p:cNvPr id="3" name="Segnaposto contenuto 2">
            <a:extLst>
              <a:ext uri="{FF2B5EF4-FFF2-40B4-BE49-F238E27FC236}">
                <a16:creationId xmlns:a16="http://schemas.microsoft.com/office/drawing/2014/main" id="{CA61730C-6B86-425C-8B80-7D38A7FE1F03}"/>
              </a:ext>
            </a:extLst>
          </p:cNvPr>
          <p:cNvSpPr>
            <a:spLocks noGrp="1"/>
          </p:cNvSpPr>
          <p:nvPr>
            <p:ph idx="1"/>
          </p:nvPr>
        </p:nvSpPr>
        <p:spPr/>
        <p:txBody>
          <a:bodyPr>
            <a:normAutofit lnSpcReduction="10000"/>
          </a:bodyPr>
          <a:lstStyle/>
          <a:p>
            <a:pPr marL="0" indent="0">
              <a:buNone/>
            </a:pPr>
            <a:r>
              <a:rPr lang="it-IT" dirty="0"/>
              <a:t>La modalità ordinaria di erogazione del servizio è il lavoro agile</a:t>
            </a:r>
          </a:p>
          <a:p>
            <a:pPr marL="0" indent="0">
              <a:buNone/>
            </a:pPr>
            <a:endParaRPr lang="it-IT" dirty="0"/>
          </a:p>
          <a:p>
            <a:pPr marL="0" indent="0">
              <a:buNone/>
            </a:pPr>
            <a:r>
              <a:rPr lang="it-IT" dirty="0"/>
              <a:t>Il lavoro  in presenza del personale ATA è attivato esclusivamente nei casi in cui la presenza fisica sia indispensabile per assicurare la funzionalità del servizio scolastico per le scadenze indifferibili </a:t>
            </a:r>
          </a:p>
          <a:p>
            <a:pPr marL="0" indent="0">
              <a:buNone/>
            </a:pPr>
            <a:endParaRPr lang="it-IT" dirty="0"/>
          </a:p>
          <a:p>
            <a:pPr marL="0" indent="0">
              <a:buNone/>
            </a:pPr>
            <a:r>
              <a:rPr lang="it-IT" dirty="0"/>
              <a:t>Ciò implica che, mentre la didattica a distanza non ha bisogno di specificazioni, il lavoro per amministrativi e tecnici, per il Dirigente e il Direttore si svolge prevalentemente a distanza in funzione di supporto alla didattica e all’amministrazione.</a:t>
            </a:r>
          </a:p>
          <a:p>
            <a:pPr marL="0" indent="0">
              <a:buNone/>
            </a:pPr>
            <a:endParaRPr lang="it-IT" dirty="0"/>
          </a:p>
          <a:p>
            <a:endParaRPr lang="it-IT" dirty="0"/>
          </a:p>
        </p:txBody>
      </p:sp>
    </p:spTree>
    <p:extLst>
      <p:ext uri="{BB962C8B-B14F-4D97-AF65-F5344CB8AC3E}">
        <p14:creationId xmlns:p14="http://schemas.microsoft.com/office/powerpoint/2010/main" val="351068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0E6C34-871C-48F1-8D3A-3CE3E53CB112}"/>
              </a:ext>
            </a:extLst>
          </p:cNvPr>
          <p:cNvSpPr>
            <a:spLocks noGrp="1"/>
          </p:cNvSpPr>
          <p:nvPr>
            <p:ph type="title"/>
          </p:nvPr>
        </p:nvSpPr>
        <p:spPr/>
        <p:txBody>
          <a:bodyPr/>
          <a:lstStyle/>
          <a:p>
            <a:pPr algn="ctr"/>
            <a:r>
              <a:rPr lang="it-IT" dirty="0"/>
              <a:t>NATURA ORDINARIA DEL LAVORO AGILE</a:t>
            </a:r>
          </a:p>
        </p:txBody>
      </p:sp>
      <p:sp>
        <p:nvSpPr>
          <p:cNvPr id="3" name="Segnaposto contenuto 2">
            <a:extLst>
              <a:ext uri="{FF2B5EF4-FFF2-40B4-BE49-F238E27FC236}">
                <a16:creationId xmlns:a16="http://schemas.microsoft.com/office/drawing/2014/main" id="{4A7F089E-9FA5-422D-AD65-519A6738AB58}"/>
              </a:ext>
            </a:extLst>
          </p:cNvPr>
          <p:cNvSpPr>
            <a:spLocks noGrp="1"/>
          </p:cNvSpPr>
          <p:nvPr>
            <p:ph idx="1"/>
          </p:nvPr>
        </p:nvSpPr>
        <p:spPr/>
        <p:txBody>
          <a:bodyPr/>
          <a:lstStyle/>
          <a:p>
            <a:pPr marL="0" indent="0">
              <a:buNone/>
            </a:pPr>
            <a:r>
              <a:rPr lang="it-IT" dirty="0"/>
              <a:t>La richiamata Direttiva n. 2 al punto 2 riclassifica il lavoro a distanza come attività ordinaria: </a:t>
            </a:r>
          </a:p>
          <a:p>
            <a:pPr marL="0" indent="0">
              <a:buNone/>
            </a:pPr>
            <a:r>
              <a:rPr lang="it-IT" dirty="0"/>
              <a:t>- nell’emergenza attuale, il lavoro agile assume aspetto di ordinarietà e il lavoro in presenza di straordinarietà. </a:t>
            </a:r>
          </a:p>
          <a:p>
            <a:pPr marL="0" indent="0">
              <a:buNone/>
            </a:pPr>
            <a:r>
              <a:rPr lang="it-IT" dirty="0"/>
              <a:t>- per attivare quest’ultimo, occorre individuare ciò che è effettivamente impraticabile se non in presenza (e la nota afferma che, non essendoci gli studenti, ci sono ben poche cose che non possono essere fatte a distanza)</a:t>
            </a:r>
          </a:p>
        </p:txBody>
      </p:sp>
    </p:spTree>
    <p:extLst>
      <p:ext uri="{BB962C8B-B14F-4D97-AF65-F5344CB8AC3E}">
        <p14:creationId xmlns:p14="http://schemas.microsoft.com/office/powerpoint/2010/main" val="36696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510668-0D10-4ED7-A368-504AD340A92E}"/>
              </a:ext>
            </a:extLst>
          </p:cNvPr>
          <p:cNvSpPr>
            <a:spLocks noGrp="1"/>
          </p:cNvSpPr>
          <p:nvPr>
            <p:ph type="title"/>
          </p:nvPr>
        </p:nvSpPr>
        <p:spPr/>
        <p:txBody>
          <a:bodyPr/>
          <a:lstStyle/>
          <a:p>
            <a:pPr algn="ctr"/>
            <a:r>
              <a:rPr lang="it-IT" dirty="0"/>
              <a:t>PERCORSO DA ATTIVARE</a:t>
            </a:r>
          </a:p>
        </p:txBody>
      </p:sp>
      <p:sp>
        <p:nvSpPr>
          <p:cNvPr id="3" name="Segnaposto contenuto 2">
            <a:extLst>
              <a:ext uri="{FF2B5EF4-FFF2-40B4-BE49-F238E27FC236}">
                <a16:creationId xmlns:a16="http://schemas.microsoft.com/office/drawing/2014/main" id="{6D59BFD9-46BA-4DD1-B13F-F4B4BF6ADE1D}"/>
              </a:ext>
            </a:extLst>
          </p:cNvPr>
          <p:cNvSpPr>
            <a:spLocks noGrp="1"/>
          </p:cNvSpPr>
          <p:nvPr>
            <p:ph idx="1"/>
          </p:nvPr>
        </p:nvSpPr>
        <p:spPr/>
        <p:txBody>
          <a:bodyPr>
            <a:normAutofit fontScale="92500" lnSpcReduction="10000"/>
          </a:bodyPr>
          <a:lstStyle/>
          <a:p>
            <a:pPr lvl="0"/>
            <a:r>
              <a:rPr lang="it-IT" dirty="0"/>
              <a:t>Si stabilisce ciò deve essere fatto in presenza perché indifferibile e incompatibile con il lavoro agile</a:t>
            </a:r>
          </a:p>
          <a:p>
            <a:pPr marL="0" lvl="0" indent="0">
              <a:buNone/>
            </a:pPr>
            <a:endParaRPr lang="it-IT" dirty="0"/>
          </a:p>
          <a:p>
            <a:pPr lvl="0"/>
            <a:r>
              <a:rPr lang="it-IT" dirty="0"/>
              <a:t>Si promuovono tutti gli istituti previsti dal contratto di lavoro (ferie, permessi, congedi, riposi compensativi ecc.)</a:t>
            </a:r>
          </a:p>
          <a:p>
            <a:pPr marL="0" lvl="0" indent="0">
              <a:buNone/>
            </a:pPr>
            <a:endParaRPr lang="it-IT" dirty="0"/>
          </a:p>
          <a:p>
            <a:pPr lvl="0"/>
            <a:r>
              <a:rPr lang="it-IT" dirty="0"/>
              <a:t>Si stabilisce ciò che uno deve fare a casa: lavoro fattibile e misurabile</a:t>
            </a:r>
          </a:p>
          <a:p>
            <a:pPr marL="0" lvl="0" indent="0">
              <a:buNone/>
            </a:pPr>
            <a:endParaRPr lang="it-IT" dirty="0"/>
          </a:p>
          <a:p>
            <a:r>
              <a:rPr lang="it-IT" dirty="0"/>
              <a:t>Il lavoro agile va rendicontato (il compito si intende assolto non se si sta una determinata quantità di ore al computer ma quando esso è svolto e inviato)</a:t>
            </a:r>
          </a:p>
        </p:txBody>
      </p:sp>
    </p:spTree>
    <p:extLst>
      <p:ext uri="{BB962C8B-B14F-4D97-AF65-F5344CB8AC3E}">
        <p14:creationId xmlns:p14="http://schemas.microsoft.com/office/powerpoint/2010/main" val="338062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88221-12F3-43DF-9CE0-82CD811F2502}"/>
              </a:ext>
            </a:extLst>
          </p:cNvPr>
          <p:cNvSpPr>
            <a:spLocks noGrp="1"/>
          </p:cNvSpPr>
          <p:nvPr>
            <p:ph type="title"/>
          </p:nvPr>
        </p:nvSpPr>
        <p:spPr/>
        <p:txBody>
          <a:bodyPr/>
          <a:lstStyle/>
          <a:p>
            <a:pPr algn="ctr"/>
            <a:r>
              <a:rPr lang="it-IT" dirty="0"/>
              <a:t>SOLUZIONE ORGANIZZATIVA 1</a:t>
            </a:r>
          </a:p>
        </p:txBody>
      </p:sp>
      <p:sp>
        <p:nvSpPr>
          <p:cNvPr id="3" name="Segnaposto contenuto 2">
            <a:extLst>
              <a:ext uri="{FF2B5EF4-FFF2-40B4-BE49-F238E27FC236}">
                <a16:creationId xmlns:a16="http://schemas.microsoft.com/office/drawing/2014/main" id="{721C23ED-E848-4B09-BB7D-D326544BC8CB}"/>
              </a:ext>
            </a:extLst>
          </p:cNvPr>
          <p:cNvSpPr>
            <a:spLocks noGrp="1"/>
          </p:cNvSpPr>
          <p:nvPr>
            <p:ph idx="1"/>
          </p:nvPr>
        </p:nvSpPr>
        <p:spPr/>
        <p:txBody>
          <a:bodyPr>
            <a:normAutofit fontScale="92500" lnSpcReduction="10000"/>
          </a:bodyPr>
          <a:lstStyle/>
          <a:p>
            <a:r>
              <a:rPr lang="it-IT" dirty="0"/>
              <a:t>Tutto il servizio viene svolto in modalità agile, compreso il DS (che eventualmente garantirà la presenza a scuola per eventuali necessità connesse al funzionamento dell’istituzione scolastica)</a:t>
            </a:r>
          </a:p>
          <a:p>
            <a:r>
              <a:rPr lang="it-IT" dirty="0"/>
              <a:t>Il personale collaboratore scolastico, la cui attività lavorativa non è oggetto di lavoro agile, ai sensi della nota del Ministero dell’Istruzione 10 marzo 2020, n. 323, resterà a disposizione per le necessità di apertura dei locali scolastici  individuate dal DS e del DSGA e, se non impegnato nella turnazione, sarà esentato dall’obbligo del servizio solo dopo aver fruito  delle ferie pregresse. Il suddetto periodo, in riferimento alla fattispecie della obbligazione divenuta temporaneamente impossibile di cui all’art. 1256, comma 2, cc, è equiparato al servizio effettivo, ai fini giuridici ed economici.</a:t>
            </a:r>
          </a:p>
          <a:p>
            <a:endParaRPr lang="it-IT" dirty="0"/>
          </a:p>
          <a:p>
            <a:endParaRPr lang="it-IT" dirty="0"/>
          </a:p>
        </p:txBody>
      </p:sp>
    </p:spTree>
    <p:extLst>
      <p:ext uri="{BB962C8B-B14F-4D97-AF65-F5344CB8AC3E}">
        <p14:creationId xmlns:p14="http://schemas.microsoft.com/office/powerpoint/2010/main" val="3020368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4CC4AA-4C3C-4D1F-BE54-DDF5B72F51E2}"/>
              </a:ext>
            </a:extLst>
          </p:cNvPr>
          <p:cNvSpPr>
            <a:spLocks noGrp="1"/>
          </p:cNvSpPr>
          <p:nvPr>
            <p:ph type="title"/>
          </p:nvPr>
        </p:nvSpPr>
        <p:spPr/>
        <p:txBody>
          <a:bodyPr/>
          <a:lstStyle/>
          <a:p>
            <a:pPr algn="ctr"/>
            <a:r>
              <a:rPr lang="it-IT" dirty="0"/>
              <a:t>SOLUZIONE ORGANIZZATIVA 2</a:t>
            </a:r>
          </a:p>
        </p:txBody>
      </p:sp>
      <p:sp>
        <p:nvSpPr>
          <p:cNvPr id="3" name="Segnaposto contenuto 2">
            <a:extLst>
              <a:ext uri="{FF2B5EF4-FFF2-40B4-BE49-F238E27FC236}">
                <a16:creationId xmlns:a16="http://schemas.microsoft.com/office/drawing/2014/main" id="{C78EA6D2-6B36-4ED6-B1BD-4439F919D2A2}"/>
              </a:ext>
            </a:extLst>
          </p:cNvPr>
          <p:cNvSpPr>
            <a:spLocks noGrp="1"/>
          </p:cNvSpPr>
          <p:nvPr>
            <p:ph idx="1"/>
          </p:nvPr>
        </p:nvSpPr>
        <p:spPr/>
        <p:txBody>
          <a:bodyPr>
            <a:normAutofit/>
          </a:bodyPr>
          <a:lstStyle/>
          <a:p>
            <a:r>
              <a:rPr lang="it-IT" dirty="0"/>
              <a:t>Si individuano le prestazioni da effettuare in presenza (ad esempio: liquidazione di fatture in scadenza, erogazione stipendi e compensi, ottemperanza a scadenze fiscali e contributive non differite, gestione del personale con riferimento a procedure in scadenza, gestione degli organici, sostegno tecnico alle attività di apprendimento a distanza)</a:t>
            </a:r>
          </a:p>
          <a:p>
            <a:r>
              <a:rPr lang="it-IT" dirty="0"/>
              <a:t>il Ds con la collaborazione del DSGA individua il numero strettamente necessario di AA – AT – CS per garantire le prestazioni da effettuare in presenza seguendo un criterio di competenza in ordine agli atti citati, </a:t>
            </a:r>
            <a:r>
              <a:rPr lang="it-IT" dirty="0" err="1"/>
              <a:t>viciniorietà</a:t>
            </a:r>
            <a:r>
              <a:rPr lang="it-IT" dirty="0"/>
              <a:t> di domicilio, lavoratori su cui grava la cura dei figli, utilizzo di mezzi pubblici per recarsi al lavoro, rotazione</a:t>
            </a:r>
          </a:p>
          <a:p>
            <a:endParaRPr lang="it-IT" dirty="0"/>
          </a:p>
        </p:txBody>
      </p:sp>
    </p:spTree>
    <p:extLst>
      <p:ext uri="{BB962C8B-B14F-4D97-AF65-F5344CB8AC3E}">
        <p14:creationId xmlns:p14="http://schemas.microsoft.com/office/powerpoint/2010/main" val="3580160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229124-8845-4EC3-AD4E-48EE74636E13}"/>
              </a:ext>
            </a:extLst>
          </p:cNvPr>
          <p:cNvSpPr>
            <a:spLocks noGrp="1"/>
          </p:cNvSpPr>
          <p:nvPr>
            <p:ph type="title"/>
          </p:nvPr>
        </p:nvSpPr>
        <p:spPr/>
        <p:txBody>
          <a:bodyPr/>
          <a:lstStyle/>
          <a:p>
            <a:pPr algn="ctr"/>
            <a:r>
              <a:rPr lang="it-IT" dirty="0"/>
              <a:t>PREMESSE</a:t>
            </a:r>
          </a:p>
        </p:txBody>
      </p:sp>
      <p:sp>
        <p:nvSpPr>
          <p:cNvPr id="3" name="Segnaposto contenuto 2">
            <a:extLst>
              <a:ext uri="{FF2B5EF4-FFF2-40B4-BE49-F238E27FC236}">
                <a16:creationId xmlns:a16="http://schemas.microsoft.com/office/drawing/2014/main" id="{CC41717E-84B3-49EA-ABD1-C9064DD2C23E}"/>
              </a:ext>
            </a:extLst>
          </p:cNvPr>
          <p:cNvSpPr>
            <a:spLocks noGrp="1"/>
          </p:cNvSpPr>
          <p:nvPr>
            <p:ph idx="1"/>
          </p:nvPr>
        </p:nvSpPr>
        <p:spPr/>
        <p:txBody>
          <a:bodyPr/>
          <a:lstStyle/>
          <a:p>
            <a:endParaRPr lang="it-IT" dirty="0"/>
          </a:p>
          <a:p>
            <a:r>
              <a:rPr lang="it-IT" dirty="0"/>
              <a:t>Premessa 1: ciascuno fa quel che può</a:t>
            </a:r>
          </a:p>
          <a:p>
            <a:endParaRPr lang="it-IT" dirty="0"/>
          </a:p>
          <a:p>
            <a:r>
              <a:rPr lang="it-IT" dirty="0"/>
              <a:t>Premessa 2: bisogna trattare il tema separando la gestione del personale docente e quella del personale ATA</a:t>
            </a:r>
          </a:p>
        </p:txBody>
      </p:sp>
    </p:spTree>
    <p:extLst>
      <p:ext uri="{BB962C8B-B14F-4D97-AF65-F5344CB8AC3E}">
        <p14:creationId xmlns:p14="http://schemas.microsoft.com/office/powerpoint/2010/main" val="412644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6EC002-6E25-466D-A0B8-97CFA652065D}"/>
              </a:ext>
            </a:extLst>
          </p:cNvPr>
          <p:cNvSpPr>
            <a:spLocks noGrp="1"/>
          </p:cNvSpPr>
          <p:nvPr>
            <p:ph type="title"/>
          </p:nvPr>
        </p:nvSpPr>
        <p:spPr/>
        <p:txBody>
          <a:bodyPr/>
          <a:lstStyle/>
          <a:p>
            <a:pPr algn="ctr"/>
            <a:r>
              <a:rPr lang="it-IT" dirty="0"/>
              <a:t>DOCENTI E DAD</a:t>
            </a:r>
          </a:p>
        </p:txBody>
      </p:sp>
      <p:sp>
        <p:nvSpPr>
          <p:cNvPr id="3" name="Segnaposto contenuto 2">
            <a:extLst>
              <a:ext uri="{FF2B5EF4-FFF2-40B4-BE49-F238E27FC236}">
                <a16:creationId xmlns:a16="http://schemas.microsoft.com/office/drawing/2014/main" id="{33A7A88E-98AE-4EFA-8962-5E0D382B8FA1}"/>
              </a:ext>
            </a:extLst>
          </p:cNvPr>
          <p:cNvSpPr>
            <a:spLocks noGrp="1"/>
          </p:cNvSpPr>
          <p:nvPr>
            <p:ph idx="1"/>
          </p:nvPr>
        </p:nvSpPr>
        <p:spPr/>
        <p:txBody>
          <a:bodyPr/>
          <a:lstStyle/>
          <a:p>
            <a:r>
              <a:rPr lang="it-IT" dirty="0"/>
              <a:t>DPCM del 4 marzo 2020: </a:t>
            </a:r>
            <a:r>
              <a:rPr lang="it-IT" i="1" dirty="0"/>
              <a:t>“ i dirigenti scolastici attivano per tutta la durata della sospensione delle attività didattiche nelle scuole, modalità di didattica a distanza avuto anche riguardo alle specifiche esigenze degli studenti con disabilità”.</a:t>
            </a:r>
          </a:p>
          <a:p>
            <a:endParaRPr lang="it-IT" dirty="0"/>
          </a:p>
          <a:p>
            <a:r>
              <a:rPr lang="it-IT" dirty="0"/>
              <a:t>Ruolo del Collegio e necessità di condividere linee guida per la DAD</a:t>
            </a:r>
          </a:p>
        </p:txBody>
      </p:sp>
    </p:spTree>
    <p:extLst>
      <p:ext uri="{BB962C8B-B14F-4D97-AF65-F5344CB8AC3E}">
        <p14:creationId xmlns:p14="http://schemas.microsoft.com/office/powerpoint/2010/main" val="28908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A7D055-7F83-4212-84A8-64EDA5DD2879}"/>
              </a:ext>
            </a:extLst>
          </p:cNvPr>
          <p:cNvSpPr>
            <a:spLocks noGrp="1"/>
          </p:cNvSpPr>
          <p:nvPr>
            <p:ph type="title"/>
          </p:nvPr>
        </p:nvSpPr>
        <p:spPr/>
        <p:txBody>
          <a:bodyPr/>
          <a:lstStyle/>
          <a:p>
            <a:pPr algn="ctr"/>
            <a:r>
              <a:rPr lang="it-IT" dirty="0"/>
              <a:t>PERSONALE ATA: NORMATIVA</a:t>
            </a:r>
          </a:p>
        </p:txBody>
      </p:sp>
      <p:sp>
        <p:nvSpPr>
          <p:cNvPr id="3" name="Segnaposto contenuto 2">
            <a:extLst>
              <a:ext uri="{FF2B5EF4-FFF2-40B4-BE49-F238E27FC236}">
                <a16:creationId xmlns:a16="http://schemas.microsoft.com/office/drawing/2014/main" id="{53B5E5D8-942F-40E1-AEBE-BA2257FEC5B9}"/>
              </a:ext>
            </a:extLst>
          </p:cNvPr>
          <p:cNvSpPr>
            <a:spLocks noGrp="1"/>
          </p:cNvSpPr>
          <p:nvPr>
            <p:ph idx="1"/>
          </p:nvPr>
        </p:nvSpPr>
        <p:spPr/>
        <p:txBody>
          <a:bodyPr/>
          <a:lstStyle/>
          <a:p>
            <a:r>
              <a:rPr lang="it-IT" dirty="0"/>
              <a:t>DL 23 febbraio n. 6 (prime misure urgenti in materia di contenimento e gestione dell’emergenza epidemiologia da COVID-19)</a:t>
            </a:r>
          </a:p>
          <a:p>
            <a:r>
              <a:rPr lang="it-IT" dirty="0"/>
              <a:t>I DPCM che si sono susseguiti in data 23 febbraio, 25 febbraio, 1 marzo, 4 marzo, 8 marzo, 9 marzo, 11 marzo</a:t>
            </a:r>
          </a:p>
          <a:p>
            <a:r>
              <a:rPr lang="it-IT" dirty="0"/>
              <a:t>Le direttive 1 e 2 del Ministero della PA</a:t>
            </a:r>
          </a:p>
          <a:p>
            <a:r>
              <a:rPr lang="it-IT" dirty="0"/>
              <a:t>Le note MIUR 278 (istruzioni operative Direttiva 1 Ministero PA) – 279 (istruzioni operative DPCM 8 marzo) – 323 (istruzioni operative personale ATA) – 351 (DPCM 11 marzo e lavoro agile) </a:t>
            </a:r>
          </a:p>
          <a:p>
            <a:r>
              <a:rPr lang="it-IT" dirty="0"/>
              <a:t>Il DL 16 marzo 2020</a:t>
            </a:r>
          </a:p>
          <a:p>
            <a:endParaRPr lang="it-IT" dirty="0"/>
          </a:p>
          <a:p>
            <a:endParaRPr lang="it-IT" dirty="0"/>
          </a:p>
        </p:txBody>
      </p:sp>
    </p:spTree>
    <p:extLst>
      <p:ext uri="{BB962C8B-B14F-4D97-AF65-F5344CB8AC3E}">
        <p14:creationId xmlns:p14="http://schemas.microsoft.com/office/powerpoint/2010/main" val="98755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7DC034-21E3-4EEE-8131-E59B124FB603}"/>
              </a:ext>
            </a:extLst>
          </p:cNvPr>
          <p:cNvSpPr>
            <a:spLocks noGrp="1"/>
          </p:cNvSpPr>
          <p:nvPr>
            <p:ph type="title"/>
          </p:nvPr>
        </p:nvSpPr>
        <p:spPr/>
        <p:txBody>
          <a:bodyPr/>
          <a:lstStyle/>
          <a:p>
            <a:pPr algn="ctr"/>
            <a:r>
              <a:rPr lang="it-IT" dirty="0"/>
              <a:t>CS – AA - AT</a:t>
            </a:r>
          </a:p>
        </p:txBody>
      </p:sp>
      <p:sp>
        <p:nvSpPr>
          <p:cNvPr id="3" name="Segnaposto contenuto 2">
            <a:extLst>
              <a:ext uri="{FF2B5EF4-FFF2-40B4-BE49-F238E27FC236}">
                <a16:creationId xmlns:a16="http://schemas.microsoft.com/office/drawing/2014/main" id="{A299D6C6-91B0-4B08-996D-D04AC745F915}"/>
              </a:ext>
            </a:extLst>
          </p:cNvPr>
          <p:cNvSpPr>
            <a:spLocks noGrp="1"/>
          </p:cNvSpPr>
          <p:nvPr>
            <p:ph idx="1"/>
          </p:nvPr>
        </p:nvSpPr>
        <p:spPr/>
        <p:txBody>
          <a:bodyPr/>
          <a:lstStyle/>
          <a:p>
            <a:r>
              <a:rPr lang="it-IT" dirty="0"/>
              <a:t>Punto di riferimento: note MIUR, in particolare la 323. </a:t>
            </a:r>
          </a:p>
          <a:p>
            <a:r>
              <a:rPr lang="it-IT" dirty="0"/>
              <a:t>Obiettivo: limitare allo stretto necessario lo spostamento delle persone al fine di contenere la diffusione dell’epidemia Covid-19. Per cui ogni accortezza che si indirizzi in questa direzione non solo è lecita e legittima, ma è anzi doverosa.  </a:t>
            </a:r>
          </a:p>
          <a:p>
            <a:r>
              <a:rPr lang="it-IT" dirty="0"/>
              <a:t>Nello stesso tempo è comunque da disporsi l’adozione di misure volte a garantire il mantenimento dell’attività essenziale delle istituzioni scolastiche </a:t>
            </a:r>
          </a:p>
          <a:p>
            <a:endParaRPr lang="it-IT" dirty="0"/>
          </a:p>
        </p:txBody>
      </p:sp>
    </p:spTree>
    <p:extLst>
      <p:ext uri="{BB962C8B-B14F-4D97-AF65-F5344CB8AC3E}">
        <p14:creationId xmlns:p14="http://schemas.microsoft.com/office/powerpoint/2010/main" val="340826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5FA2AC-82DE-4161-8D61-B29152E9CF8A}"/>
              </a:ext>
            </a:extLst>
          </p:cNvPr>
          <p:cNvSpPr>
            <a:spLocks noGrp="1"/>
          </p:cNvSpPr>
          <p:nvPr>
            <p:ph type="title"/>
          </p:nvPr>
        </p:nvSpPr>
        <p:spPr/>
        <p:txBody>
          <a:bodyPr/>
          <a:lstStyle/>
          <a:p>
            <a:pPr algn="ctr"/>
            <a:r>
              <a:rPr lang="it-IT" dirty="0"/>
              <a:t>COLLABORATORI SCOLASTICI</a:t>
            </a:r>
          </a:p>
        </p:txBody>
      </p:sp>
      <p:sp>
        <p:nvSpPr>
          <p:cNvPr id="3" name="Segnaposto contenuto 2">
            <a:extLst>
              <a:ext uri="{FF2B5EF4-FFF2-40B4-BE49-F238E27FC236}">
                <a16:creationId xmlns:a16="http://schemas.microsoft.com/office/drawing/2014/main" id="{CDE86232-BD67-4FEE-8078-867A632C9B36}"/>
              </a:ext>
            </a:extLst>
          </p:cNvPr>
          <p:cNvSpPr>
            <a:spLocks noGrp="1"/>
          </p:cNvSpPr>
          <p:nvPr>
            <p:ph idx="1"/>
          </p:nvPr>
        </p:nvSpPr>
        <p:spPr/>
        <p:txBody>
          <a:bodyPr/>
          <a:lstStyle/>
          <a:p>
            <a:r>
              <a:rPr lang="it-IT" dirty="0"/>
              <a:t>Il Dirigente scolastico, rispetto alle prestazioni dei collaboratori scolastici, dei cuochi, dei guardarobieri e degli infermieri, constatata la pulizia degli ambienti scolastici e assicuratosi che sia garantita la custodia e sorveglianza generica sui locali scolastici, limita il servizio alle sole ulteriori prestazioni necessarie non correlate alla presenza di studenti, attivando i contingenti minimi stabiliti nei contratti integrativi di istituto, ai sensi della legge 12 giugno 1990, n. 146, ovvero con provvedimento datoriale, nel caso di assenza di tale strumento. In pratica è sufficiente disporre la presenza di un CS per l’apertura e la vigilanza dell’ingresso e la pulizia dei soli locali utilizzati dal personale in servizio.</a:t>
            </a:r>
          </a:p>
          <a:p>
            <a:endParaRPr lang="it-IT" dirty="0"/>
          </a:p>
        </p:txBody>
      </p:sp>
    </p:spTree>
    <p:extLst>
      <p:ext uri="{BB962C8B-B14F-4D97-AF65-F5344CB8AC3E}">
        <p14:creationId xmlns:p14="http://schemas.microsoft.com/office/powerpoint/2010/main" val="117658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AFC93-9F0D-4023-B129-51C3AAD078C3}"/>
              </a:ext>
            </a:extLst>
          </p:cNvPr>
          <p:cNvSpPr>
            <a:spLocks noGrp="1"/>
          </p:cNvSpPr>
          <p:nvPr>
            <p:ph type="title"/>
          </p:nvPr>
        </p:nvSpPr>
        <p:spPr/>
        <p:txBody>
          <a:bodyPr/>
          <a:lstStyle/>
          <a:p>
            <a:pPr algn="ctr"/>
            <a:r>
              <a:rPr lang="it-IT" dirty="0"/>
              <a:t>DIRETTIVA DI MASSIMA E PIANO DEI SERVIZI</a:t>
            </a:r>
          </a:p>
        </p:txBody>
      </p:sp>
      <p:sp>
        <p:nvSpPr>
          <p:cNvPr id="3" name="Segnaposto contenuto 2">
            <a:extLst>
              <a:ext uri="{FF2B5EF4-FFF2-40B4-BE49-F238E27FC236}">
                <a16:creationId xmlns:a16="http://schemas.microsoft.com/office/drawing/2014/main" id="{D5B73D11-CFC3-4C4B-A3BA-A332FB124C4D}"/>
              </a:ext>
            </a:extLst>
          </p:cNvPr>
          <p:cNvSpPr>
            <a:spLocks noGrp="1"/>
          </p:cNvSpPr>
          <p:nvPr>
            <p:ph idx="1"/>
          </p:nvPr>
        </p:nvSpPr>
        <p:spPr/>
        <p:txBody>
          <a:bodyPr/>
          <a:lstStyle/>
          <a:p>
            <a:r>
              <a:rPr lang="it-IT" dirty="0"/>
              <a:t>Il DS deve integrare opportunamente la direttiva di massima fatta all’inizio dell’anno scolastico. </a:t>
            </a:r>
          </a:p>
          <a:p>
            <a:r>
              <a:rPr lang="it-IT" dirty="0"/>
              <a:t>Di conseguenza il DSGA provvederà a modificare il piano dei servizi organizzando la presenza del personale, nel rispetto di alcuni criteri prioritari: condizioni di salute, cura dei figli a seguito della contrazione dei servizi educativi per l’infanzia, condizioni di pendolarismo con utilizzo dei mezzi pubblici per i residenti fuori dal comune sede di servizio, turnazione</a:t>
            </a:r>
          </a:p>
          <a:p>
            <a:endParaRPr lang="it-IT" dirty="0"/>
          </a:p>
        </p:txBody>
      </p:sp>
    </p:spTree>
    <p:extLst>
      <p:ext uri="{BB962C8B-B14F-4D97-AF65-F5344CB8AC3E}">
        <p14:creationId xmlns:p14="http://schemas.microsoft.com/office/powerpoint/2010/main" val="6754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9269F0-8F16-4CA4-87CB-9C02F079C68F}"/>
              </a:ext>
            </a:extLst>
          </p:cNvPr>
          <p:cNvSpPr>
            <a:spLocks noGrp="1"/>
          </p:cNvSpPr>
          <p:nvPr>
            <p:ph type="title"/>
          </p:nvPr>
        </p:nvSpPr>
        <p:spPr/>
        <p:txBody>
          <a:bodyPr/>
          <a:lstStyle/>
          <a:p>
            <a:pPr algn="ctr"/>
            <a:r>
              <a:rPr lang="it-IT" dirty="0"/>
              <a:t>MANCATA PRESTAZIONE LAVORATIVA</a:t>
            </a:r>
          </a:p>
        </p:txBody>
      </p:sp>
      <p:sp>
        <p:nvSpPr>
          <p:cNvPr id="3" name="Segnaposto contenuto 2">
            <a:extLst>
              <a:ext uri="{FF2B5EF4-FFF2-40B4-BE49-F238E27FC236}">
                <a16:creationId xmlns:a16="http://schemas.microsoft.com/office/drawing/2014/main" id="{55D6F299-EE81-494C-AF93-F74C01A7D0A4}"/>
              </a:ext>
            </a:extLst>
          </p:cNvPr>
          <p:cNvSpPr>
            <a:spLocks noGrp="1"/>
          </p:cNvSpPr>
          <p:nvPr>
            <p:ph idx="1"/>
          </p:nvPr>
        </p:nvSpPr>
        <p:spPr/>
        <p:txBody>
          <a:bodyPr/>
          <a:lstStyle/>
          <a:p>
            <a:endParaRPr lang="it-IT" dirty="0"/>
          </a:p>
          <a:p>
            <a:r>
              <a:rPr lang="it-IT" dirty="0"/>
              <a:t>La mancata prestazione del personale collaboratore scolastico potrà essere ricondotta alla fattispecie della obbligazione divenuta temporaneamente impossibile (art. 1256, c. 2, c.c.) solo dopo aver disposto la fruizione di eventuali periodi di ferie non goduti </a:t>
            </a:r>
            <a:r>
              <a:rPr lang="it-IT" dirty="0" err="1"/>
              <a:t>dell’a.s.</a:t>
            </a:r>
            <a:r>
              <a:rPr lang="it-IT" dirty="0"/>
              <a:t> precedente (art. 13, comma 10 CCNL 2007) e dopo aver promosso tutti gli altri istituti disponibili: ferie dell’anno in corso, permessi personali, recuperi ecc.</a:t>
            </a:r>
          </a:p>
          <a:p>
            <a:endParaRPr lang="it-IT" dirty="0"/>
          </a:p>
        </p:txBody>
      </p:sp>
    </p:spTree>
    <p:extLst>
      <p:ext uri="{BB962C8B-B14F-4D97-AF65-F5344CB8AC3E}">
        <p14:creationId xmlns:p14="http://schemas.microsoft.com/office/powerpoint/2010/main" val="3140098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E50175-434E-4112-990D-4FB9F74AE60D}"/>
              </a:ext>
            </a:extLst>
          </p:cNvPr>
          <p:cNvSpPr>
            <a:spLocks noGrp="1"/>
          </p:cNvSpPr>
          <p:nvPr>
            <p:ph type="title"/>
          </p:nvPr>
        </p:nvSpPr>
        <p:spPr/>
        <p:txBody>
          <a:bodyPr/>
          <a:lstStyle/>
          <a:p>
            <a:pPr algn="ctr"/>
            <a:r>
              <a:rPr lang="it-IT" dirty="0"/>
              <a:t>ASSISTENTI TECNICI E AMMINISTRATIVI</a:t>
            </a:r>
          </a:p>
        </p:txBody>
      </p:sp>
      <p:sp>
        <p:nvSpPr>
          <p:cNvPr id="3" name="Segnaposto contenuto 2">
            <a:extLst>
              <a:ext uri="{FF2B5EF4-FFF2-40B4-BE49-F238E27FC236}">
                <a16:creationId xmlns:a16="http://schemas.microsoft.com/office/drawing/2014/main" id="{84B8E713-24DB-4F12-B9DA-5D8C66C3DC85}"/>
              </a:ext>
            </a:extLst>
          </p:cNvPr>
          <p:cNvSpPr>
            <a:spLocks noGrp="1"/>
          </p:cNvSpPr>
          <p:nvPr>
            <p:ph idx="1"/>
          </p:nvPr>
        </p:nvSpPr>
        <p:spPr/>
        <p:txBody>
          <a:bodyPr>
            <a:normAutofit lnSpcReduction="10000"/>
          </a:bodyPr>
          <a:lstStyle/>
          <a:p>
            <a:pPr marL="0" indent="0">
              <a:buNone/>
            </a:pPr>
            <a:r>
              <a:rPr lang="it-IT" b="1" dirty="0"/>
              <a:t>Punti di riferimento normativo</a:t>
            </a:r>
            <a:r>
              <a:rPr lang="it-IT" dirty="0"/>
              <a:t>:</a:t>
            </a:r>
          </a:p>
          <a:p>
            <a:endParaRPr lang="it-IT" dirty="0"/>
          </a:p>
          <a:p>
            <a:r>
              <a:rPr lang="it-IT" dirty="0"/>
              <a:t>Direttiva de Ministero della PA dell’11 marzo </a:t>
            </a:r>
          </a:p>
          <a:p>
            <a:endParaRPr lang="it-IT" dirty="0"/>
          </a:p>
          <a:p>
            <a:r>
              <a:rPr lang="it-IT" dirty="0"/>
              <a:t>Nota MIUR 323 del 10 marzo</a:t>
            </a:r>
          </a:p>
          <a:p>
            <a:pPr marL="0" indent="0">
              <a:buNone/>
            </a:pPr>
            <a:endParaRPr lang="it-IT" dirty="0"/>
          </a:p>
          <a:p>
            <a:r>
              <a:rPr lang="it-IT" dirty="0"/>
              <a:t>Nota MIUR 351 del 12 marzo</a:t>
            </a:r>
          </a:p>
          <a:p>
            <a:pPr marL="0" indent="0">
              <a:buNone/>
            </a:pPr>
            <a:endParaRPr lang="it-IT" dirty="0"/>
          </a:p>
          <a:p>
            <a:r>
              <a:rPr lang="it-IT" dirty="0"/>
              <a:t>DL 16 marzo 2020</a:t>
            </a:r>
          </a:p>
          <a:p>
            <a:endParaRPr lang="it-IT" dirty="0"/>
          </a:p>
        </p:txBody>
      </p:sp>
    </p:spTree>
    <p:extLst>
      <p:ext uri="{BB962C8B-B14F-4D97-AF65-F5344CB8AC3E}">
        <p14:creationId xmlns:p14="http://schemas.microsoft.com/office/powerpoint/2010/main" val="4594336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1384</TotalTime>
  <Words>1094</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LA GESTIONE DEL PERSONALE </vt:lpstr>
      <vt:lpstr>PREMESSE</vt:lpstr>
      <vt:lpstr>DOCENTI E DAD</vt:lpstr>
      <vt:lpstr>PERSONALE ATA: NORMATIVA</vt:lpstr>
      <vt:lpstr>CS – AA - AT</vt:lpstr>
      <vt:lpstr>COLLABORATORI SCOLASTICI</vt:lpstr>
      <vt:lpstr>DIRETTIVA DI MASSIMA E PIANO DEI SERVIZI</vt:lpstr>
      <vt:lpstr>MANCATA PRESTAZIONE LAVORATIVA</vt:lpstr>
      <vt:lpstr>ASSISTENTI TECNICI E AMMINISTRATIVI</vt:lpstr>
      <vt:lpstr>INDICAZIONI PRIORITARIE</vt:lpstr>
      <vt:lpstr>NATURA ORDINARIA DEL LAVORO AGILE</vt:lpstr>
      <vt:lpstr>PERCORSO DA ATTIVARE</vt:lpstr>
      <vt:lpstr>SOLUZIONE ORGANIZZATIVA 1</vt:lpstr>
      <vt:lpstr>SOLUZIONE ORGANIZZATIVA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GESTIONE DEL PERSONALE</dc:title>
  <dc:creator>Mario Magnelli</dc:creator>
  <cp:lastModifiedBy>Mario Magnelli</cp:lastModifiedBy>
  <cp:revision>10</cp:revision>
  <dcterms:created xsi:type="dcterms:W3CDTF">2020-03-16T11:54:25Z</dcterms:created>
  <dcterms:modified xsi:type="dcterms:W3CDTF">2020-03-17T10:59:24Z</dcterms:modified>
</cp:coreProperties>
</file>