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olo e sottotitol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a"/>
          <p:cNvSpPr/>
          <p:nvPr/>
        </p:nvSpPr>
        <p:spPr>
          <a:xfrm>
            <a:off x="952500" y="9245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Linea"/>
          <p:cNvSpPr/>
          <p:nvPr/>
        </p:nvSpPr>
        <p:spPr>
          <a:xfrm>
            <a:off x="952500" y="5765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Linea"/>
          <p:cNvSpPr/>
          <p:nvPr/>
        </p:nvSpPr>
        <p:spPr>
          <a:xfrm flipV="1">
            <a:off x="14989317" y="6339647"/>
            <a:ext cx="1" cy="231012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Lorem Ipsum Dolor"/>
          <p:cNvSpPr txBox="1"/>
          <p:nvPr>
            <p:ph type="body" sz="quarter" idx="13"/>
          </p:nvPr>
        </p:nvSpPr>
        <p:spPr>
          <a:xfrm>
            <a:off x="952500" y="49657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17" name="Titolo Testo"/>
          <p:cNvSpPr txBox="1"/>
          <p:nvPr>
            <p:ph type="title"/>
          </p:nvPr>
        </p:nvSpPr>
        <p:spPr>
          <a:xfrm>
            <a:off x="952500" y="58293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Titolo Testo</a:t>
            </a:r>
          </a:p>
        </p:txBody>
      </p:sp>
      <p:sp>
        <p:nvSpPr>
          <p:cNvPr id="18" name="Corpo livello uno…"/>
          <p:cNvSpPr txBox="1"/>
          <p:nvPr>
            <p:ph type="body" sz="quarter" idx="1"/>
          </p:nvPr>
        </p:nvSpPr>
        <p:spPr>
          <a:xfrm>
            <a:off x="15532100" y="58293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Giovanni Mela"/>
          <p:cNvSpPr txBox="1"/>
          <p:nvPr>
            <p:ph type="body" sz="quarter" idx="13"/>
          </p:nvPr>
        </p:nvSpPr>
        <p:spPr>
          <a:xfrm>
            <a:off x="990600" y="8420100"/>
            <a:ext cx="22390100" cy="812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700"/>
              </a:spcBef>
              <a:buClrTx/>
              <a:buSzTx/>
              <a:buFontTx/>
              <a:buNone/>
              <a:defRPr i="1" sz="4200"/>
            </a:lvl1pPr>
          </a:lstStyle>
          <a:p>
            <a:pPr/>
            <a:r>
              <a:t>–Giovanni Mela</a:t>
            </a:r>
          </a:p>
        </p:txBody>
      </p:sp>
      <p:sp>
        <p:nvSpPr>
          <p:cNvPr id="112" name="“Inserisci qui una citazione”."/>
          <p:cNvSpPr txBox="1"/>
          <p:nvPr>
            <p:ph type="body" sz="quarter" idx="14"/>
          </p:nvPr>
        </p:nvSpPr>
        <p:spPr>
          <a:xfrm>
            <a:off x="2374900" y="6000750"/>
            <a:ext cx="196215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pPr/>
            <a:r>
              <a:t>“Inserisci qui una citazione”. </a:t>
            </a:r>
          </a:p>
        </p:txBody>
      </p:sp>
      <p:sp>
        <p:nvSpPr>
          <p:cNvPr id="1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Immagine"/>
          <p:cNvSpPr/>
          <p:nvPr>
            <p:ph type="pic" idx="13"/>
          </p:nvPr>
        </p:nvSpPr>
        <p:spPr>
          <a:xfrm>
            <a:off x="0" y="-2654300"/>
            <a:ext cx="24384000" cy="17153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a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Linea"/>
          <p:cNvSpPr/>
          <p:nvPr/>
        </p:nvSpPr>
        <p:spPr>
          <a:xfrm>
            <a:off x="952500" y="12801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" name="Linea"/>
          <p:cNvSpPr/>
          <p:nvPr/>
        </p:nvSpPr>
        <p:spPr>
          <a:xfrm>
            <a:off x="952500" y="9321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Linea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Lorem Ipsum Dolor"/>
          <p:cNvSpPr txBox="1"/>
          <p:nvPr>
            <p:ph type="body" sz="quarter" idx="13"/>
          </p:nvPr>
        </p:nvSpPr>
        <p:spPr>
          <a:xfrm>
            <a:off x="952500" y="86106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31" name="Immagine"/>
          <p:cNvSpPr/>
          <p:nvPr>
            <p:ph type="pic" idx="14"/>
          </p:nvPr>
        </p:nvSpPr>
        <p:spPr>
          <a:xfrm>
            <a:off x="952500" y="-1460500"/>
            <a:ext cx="22479000" cy="13893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2" name="Titolo Testo"/>
          <p:cNvSpPr txBox="1"/>
          <p:nvPr>
            <p:ph type="title"/>
          </p:nvPr>
        </p:nvSpPr>
        <p:spPr>
          <a:xfrm>
            <a:off x="952500" y="93980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Titolo Testo</a:t>
            </a:r>
          </a:p>
        </p:txBody>
      </p:sp>
      <p:sp>
        <p:nvSpPr>
          <p:cNvPr id="33" name="Corpo livello uno…"/>
          <p:cNvSpPr txBox="1"/>
          <p:nvPr>
            <p:ph type="body" sz="quarter" idx="1"/>
          </p:nvPr>
        </p:nvSpPr>
        <p:spPr>
          <a:xfrm>
            <a:off x="15532100" y="93980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olo Testo"/>
          <p:cNvSpPr txBox="1"/>
          <p:nvPr>
            <p:ph type="title"/>
          </p:nvPr>
        </p:nvSpPr>
        <p:spPr>
          <a:xfrm>
            <a:off x="952500" y="5194300"/>
            <a:ext cx="22479000" cy="33401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a"/>
          <p:cNvSpPr/>
          <p:nvPr/>
        </p:nvSpPr>
        <p:spPr>
          <a:xfrm>
            <a:off x="952500" y="6858000"/>
            <a:ext cx="106432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Linea"/>
          <p:cNvSpPr/>
          <p:nvPr/>
        </p:nvSpPr>
        <p:spPr>
          <a:xfrm>
            <a:off x="952500" y="3898900"/>
            <a:ext cx="1064309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1" name="Lorem Ipsum Dolor"/>
          <p:cNvSpPr txBox="1"/>
          <p:nvPr>
            <p:ph type="body" sz="quarter" idx="13"/>
          </p:nvPr>
        </p:nvSpPr>
        <p:spPr>
          <a:xfrm>
            <a:off x="952500" y="3124200"/>
            <a:ext cx="106426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52" name="Immagine"/>
          <p:cNvSpPr/>
          <p:nvPr>
            <p:ph type="pic" idx="14"/>
          </p:nvPr>
        </p:nvSpPr>
        <p:spPr>
          <a:xfrm>
            <a:off x="12534900" y="-1651000"/>
            <a:ext cx="10799069" cy="15824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Titolo Testo"/>
          <p:cNvSpPr txBox="1"/>
          <p:nvPr>
            <p:ph type="title"/>
          </p:nvPr>
        </p:nvSpPr>
        <p:spPr>
          <a:xfrm>
            <a:off x="952500" y="3975100"/>
            <a:ext cx="10642600" cy="2806700"/>
          </a:xfrm>
          <a:prstGeom prst="rect">
            <a:avLst/>
          </a:prstGeom>
        </p:spPr>
        <p:txBody>
          <a:bodyPr/>
          <a:lstStyle>
            <a:lvl1pPr algn="l">
              <a:defRPr sz="7800"/>
            </a:lvl1pPr>
          </a:lstStyle>
          <a:p>
            <a:pPr/>
            <a:r>
              <a:t>Titolo Testo</a:t>
            </a:r>
          </a:p>
        </p:txBody>
      </p:sp>
      <p:sp>
        <p:nvSpPr>
          <p:cNvPr id="54" name="Corpo livello uno…"/>
          <p:cNvSpPr txBox="1"/>
          <p:nvPr>
            <p:ph type="body" sz="quarter" idx="1"/>
          </p:nvPr>
        </p:nvSpPr>
        <p:spPr>
          <a:xfrm>
            <a:off x="952500" y="7086600"/>
            <a:ext cx="10642600" cy="5638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Linea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1" name="Linea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2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73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Linea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2" name="Linea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3" name="Immagine"/>
          <p:cNvSpPr/>
          <p:nvPr>
            <p:ph type="pic" idx="13"/>
          </p:nvPr>
        </p:nvSpPr>
        <p:spPr>
          <a:xfrm>
            <a:off x="12636500" y="-2413000"/>
            <a:ext cx="11024412" cy="161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85" name="Corpo livello uno…"/>
          <p:cNvSpPr txBox="1"/>
          <p:nvPr>
            <p:ph type="body" sz="half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2500"/>
              </a:spcBef>
              <a:buSzPct val="65000"/>
              <a:defRPr sz="4200"/>
            </a:lvl1pPr>
            <a:lvl2pPr marL="1016000" indent="-508000">
              <a:spcBef>
                <a:spcPts val="2500"/>
              </a:spcBef>
              <a:buSzPct val="65000"/>
              <a:defRPr sz="4200"/>
            </a:lvl2pPr>
            <a:lvl3pPr marL="1524000" indent="-508000">
              <a:spcBef>
                <a:spcPts val="2500"/>
              </a:spcBef>
              <a:buSzPct val="65000"/>
              <a:defRPr sz="4200"/>
            </a:lvl3pPr>
            <a:lvl4pPr marL="2032000" indent="-508000">
              <a:spcBef>
                <a:spcPts val="2500"/>
              </a:spcBef>
              <a:buSzPct val="65000"/>
              <a:defRPr sz="4200"/>
            </a:lvl4pPr>
            <a:lvl5pPr marL="2540000" indent="-508000">
              <a:spcBef>
                <a:spcPts val="2500"/>
              </a:spcBef>
              <a:buSzPct val="65000"/>
              <a:defRPr sz="4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orpo livello uno…"/>
          <p:cNvSpPr txBox="1"/>
          <p:nvPr>
            <p:ph type="body" idx="1"/>
          </p:nvPr>
        </p:nvSpPr>
        <p:spPr>
          <a:xfrm>
            <a:off x="952500" y="1778000"/>
            <a:ext cx="22479000" cy="10147300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Immagine"/>
          <p:cNvSpPr/>
          <p:nvPr>
            <p:ph type="pic" sz="half" idx="13"/>
          </p:nvPr>
        </p:nvSpPr>
        <p:spPr>
          <a:xfrm>
            <a:off x="12232231" y="6024722"/>
            <a:ext cx="11497993" cy="808851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Immagine"/>
          <p:cNvSpPr/>
          <p:nvPr>
            <p:ph type="pic" sz="half" idx="14"/>
          </p:nvPr>
        </p:nvSpPr>
        <p:spPr>
          <a:xfrm>
            <a:off x="12349986" y="635000"/>
            <a:ext cx="11226801" cy="6807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Immagine"/>
          <p:cNvSpPr/>
          <p:nvPr>
            <p:ph type="pic" idx="15"/>
          </p:nvPr>
        </p:nvSpPr>
        <p:spPr>
          <a:xfrm>
            <a:off x="730989" y="-2438400"/>
            <a:ext cx="11050413" cy="16192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a"/>
          <p:cNvSpPr/>
          <p:nvPr/>
        </p:nvSpPr>
        <p:spPr>
          <a:xfrm>
            <a:off x="952500" y="30607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Linea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Titolo Testo"/>
          <p:cNvSpPr txBox="1"/>
          <p:nvPr>
            <p:ph type="title"/>
          </p:nvPr>
        </p:nvSpPr>
        <p:spPr>
          <a:xfrm>
            <a:off x="952500" y="1143000"/>
            <a:ext cx="224790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5" name="Corpo livello uno…"/>
          <p:cNvSpPr txBox="1"/>
          <p:nvPr>
            <p:ph type="body" idx="1"/>
          </p:nvPr>
        </p:nvSpPr>
        <p:spPr>
          <a:xfrm>
            <a:off x="952500" y="3695700"/>
            <a:ext cx="22479000" cy="85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" name="Numero diapositiva"/>
          <p:cNvSpPr txBox="1"/>
          <p:nvPr>
            <p:ph type="sldNum" sz="quarter" idx="2"/>
          </p:nvPr>
        </p:nvSpPr>
        <p:spPr>
          <a:xfrm>
            <a:off x="11976099" y="13017500"/>
            <a:ext cx="419101" cy="508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4C494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1219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828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2438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30480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3657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4267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4876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5486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abrina Rossi-Liceo Classico “Dante Alighieri” di Latina"/>
          <p:cNvSpPr txBox="1"/>
          <p:nvPr/>
        </p:nvSpPr>
        <p:spPr>
          <a:xfrm>
            <a:off x="952500" y="5194300"/>
            <a:ext cx="13500100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10000"/>
              </a:lnSpc>
              <a:defRPr b="1" i="1">
                <a:solidFill>
                  <a:srgbClr val="000000"/>
                </a:solidFill>
              </a:defRPr>
            </a:lvl1pPr>
          </a:lstStyle>
          <a:p>
            <a:pPr/>
            <a:r>
              <a:t>Sabrina Rossi-Liceo Classico “Dante Alighieri” di Latina</a:t>
            </a:r>
          </a:p>
        </p:txBody>
      </p:sp>
      <p:sp>
        <p:nvSpPr>
          <p:cNvPr id="138" name="La didattica a distanza del Latino e del Greco"/>
          <p:cNvSpPr txBox="1"/>
          <p:nvPr>
            <p:ph type="ctrTitle"/>
          </p:nvPr>
        </p:nvSpPr>
        <p:spPr>
          <a:prstGeom prst="rect">
            <a:avLst/>
          </a:prstGeom>
          <a:blipFill>
            <a:blip r:embed="rId2"/>
          </a:blipFill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La didattica a distanza del Latino e del Greco</a:t>
            </a:r>
          </a:p>
        </p:txBody>
      </p:sp>
      <p:sp>
        <p:nvSpPr>
          <p:cNvPr id="139" name="Un incontro possibile"/>
          <p:cNvSpPr txBox="1"/>
          <p:nvPr>
            <p:ph type="subTitle" sz="quarter" idx="1"/>
          </p:nvPr>
        </p:nvSpPr>
        <p:spPr>
          <a:prstGeom prst="rect">
            <a:avLst/>
          </a:prstGeom>
          <a:blipFill>
            <a:blip r:embed="rId3"/>
          </a:blipFill>
        </p:spPr>
        <p:txBody>
          <a:bodyPr/>
          <a:lstStyle>
            <a:lvl1pPr algn="ctr">
              <a:defRPr sz="50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lvl1pPr>
          </a:lstStyle>
          <a:p>
            <a:pPr/>
            <a:r>
              <a:t>Un incontro possibile</a:t>
            </a:r>
          </a:p>
        </p:txBody>
      </p:sp>
      <p:sp>
        <p:nvSpPr>
          <p:cNvPr id="140" name="Per  La rete di Avanguardie Educative a supporto dell’emergenza sanitaria"/>
          <p:cNvSpPr txBox="1"/>
          <p:nvPr/>
        </p:nvSpPr>
        <p:spPr>
          <a:xfrm>
            <a:off x="986780" y="336549"/>
            <a:ext cx="22410441" cy="31750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  <a:p>
            <a:pPr>
              <a:defRPr b="1" sz="5200">
                <a:solidFill>
                  <a:srgbClr val="011993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t>Per  </a:t>
            </a:r>
            <a:r>
              <a:rPr i="1"/>
              <a:t>La rete di Avanguardie Educative a supporto dell’emergenza sanitaria</a:t>
            </a:r>
            <a:endParaRPr i="1"/>
          </a:p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DAD: un obiettivo non secondario"/>
          <p:cNvSpPr txBox="1"/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="1" sz="5000">
                <a:solidFill>
                  <a:srgbClr val="011993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DAD: un obiettivo non secondario</a:t>
            </a:r>
          </a:p>
        </p:txBody>
      </p:sp>
      <p:sp>
        <p:nvSpPr>
          <p:cNvPr id="143" name="Continuare a prestare il nostro servizio di docenti è un atto professionalmente dovuto ma mantenere il contatto vivo con gli studenti è anche un atto civico e profondamente umano: istruirli certo, ma anche accompagnarli, rassicurarli, impegnarli, “ingaggiarli” con i loro strumenti, scandire il loro tempo mentre fuori il dolore ci avvolge."/>
          <p:cNvSpPr txBox="1"/>
          <p:nvPr>
            <p:ph type="body" idx="1"/>
          </p:nvPr>
        </p:nvSpPr>
        <p:spPr>
          <a:xfrm>
            <a:off x="952500" y="3695700"/>
            <a:ext cx="22479000" cy="6052146"/>
          </a:xfrm>
          <a:prstGeom prst="rect">
            <a:avLst/>
          </a:prstGeom>
          <a:blipFill>
            <a:blip r:embed="rId3"/>
          </a:blipFill>
        </p:spPr>
        <p:txBody>
          <a:bodyPr/>
          <a:lstStyle/>
          <a:p>
            <a:pPr marL="0" indent="0" algn="just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t>Continuare a prestare il nostro servizio di docenti è un atto professionalmente dovuto ma mantenere il contatto vivo con gli studenti è anche </a:t>
            </a:r>
            <a:r>
              <a:rPr b="1">
                <a:solidFill>
                  <a:srgbClr val="011993"/>
                </a:solidFill>
              </a:rPr>
              <a:t>un atto civico e profondamente umano</a:t>
            </a:r>
            <a:r>
              <a:t>: istruirli certo, ma anche accompagnarli, rassicurarli, impegnarli, “ingaggiarli” con i loro strumenti, scandire il loro tempo mentre fuori il dolore ci avvolge.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Atto primo: la condivisione di documenti"/>
          <p:cNvSpPr txBox="1"/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Atto primo: la condivisione di documenti</a:t>
            </a:r>
          </a:p>
        </p:txBody>
      </p:sp>
      <p:sp>
        <p:nvSpPr>
          <p:cNvPr id="146" name="Azione usuale in ogni didattica, diventa fondamentale nella DAD…"/>
          <p:cNvSpPr txBox="1"/>
          <p:nvPr>
            <p:ph type="body" idx="1"/>
          </p:nvPr>
        </p:nvSpPr>
        <p:spPr>
          <a:xfrm>
            <a:off x="952500" y="3695700"/>
            <a:ext cx="22479000" cy="6603901"/>
          </a:xfrm>
          <a:prstGeom prst="rect">
            <a:avLst/>
          </a:prstGeom>
          <a:blipFill>
            <a:blip r:embed="rId3"/>
          </a:blipFill>
        </p:spPr>
        <p:txBody>
          <a:bodyPr/>
          <a:lstStyle/>
          <a:p>
            <a:pPr marL="0" indent="0" algn="just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t>Azione usuale in ogni didattica, diventa </a:t>
            </a:r>
            <a:r>
              <a:rPr b="1">
                <a:solidFill>
                  <a:srgbClr val="011993"/>
                </a:solidFill>
              </a:rPr>
              <a:t>fondamentale</a:t>
            </a:r>
            <a:r>
              <a:t> nella DAD</a:t>
            </a:r>
          </a:p>
          <a:p>
            <a:pPr algn="just">
              <a:spcBef>
                <a:spcPts val="0"/>
              </a:spcBef>
              <a:defRPr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t>Piattaforme di vario tipo</a:t>
            </a:r>
          </a:p>
          <a:p>
            <a:pPr algn="just">
              <a:spcBef>
                <a:spcPts val="0"/>
              </a:spcBef>
              <a:defRPr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rPr b="1">
                <a:solidFill>
                  <a:srgbClr val="011993"/>
                </a:solidFill>
              </a:rPr>
              <a:t>La mia realtà: </a:t>
            </a:r>
            <a:r>
              <a:t>Axios-RE e annessi (Collabora e Impari) -ma per gli altri anche G-Suite etc.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Atto primo: la condivisione di documenti"/>
          <p:cNvSpPr txBox="1"/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="1" sz="5000">
                <a:solidFill>
                  <a:srgbClr val="011993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Atto primo: la condivisione di documenti</a:t>
            </a:r>
          </a:p>
        </p:txBody>
      </p:sp>
      <p:sp>
        <p:nvSpPr>
          <p:cNvPr id="149" name="Cosa facciamo insieme?…"/>
          <p:cNvSpPr txBox="1"/>
          <p:nvPr>
            <p:ph type="body" idx="1"/>
          </p:nvPr>
        </p:nvSpPr>
        <p:spPr>
          <a:xfrm>
            <a:off x="960460" y="3289300"/>
            <a:ext cx="22479001" cy="8572500"/>
          </a:xfrm>
          <a:prstGeom prst="rect">
            <a:avLst/>
          </a:prstGeom>
          <a:blipFill>
            <a:blip r:embed="rId3"/>
          </a:blipFill>
        </p:spPr>
        <p:txBody>
          <a:bodyPr/>
          <a:lstStyle/>
          <a:p>
            <a:pPr marL="0" indent="0" algn="just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011993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rPr b="1"/>
              <a:t>Cosa facciamo insieme?</a:t>
            </a:r>
            <a:endParaRPr b="1"/>
          </a:p>
          <a:p>
            <a:pPr algn="just">
              <a:spcBef>
                <a:spcPts val="0"/>
              </a:spcBef>
              <a:defRPr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t>Condividiamo file (correzione esercizi; letture critiche; piccoli video esplicativi nostri o da YouTube per es…)</a:t>
            </a:r>
          </a:p>
          <a:p>
            <a:pPr algn="just">
              <a:spcBef>
                <a:spcPts val="0"/>
              </a:spcBef>
              <a:defRPr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t>Assegniamo esercizi da svolgere</a:t>
            </a:r>
          </a:p>
          <a:p>
            <a:pPr algn="just">
              <a:spcBef>
                <a:spcPts val="0"/>
              </a:spcBef>
              <a:defRPr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t>Assegniamo traduzioni</a:t>
            </a:r>
          </a:p>
          <a:p>
            <a:pPr algn="just">
              <a:spcBef>
                <a:spcPts val="0"/>
              </a:spcBef>
              <a:defRPr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t>Assegniamo lavori di gruppo ad es. in PPT o PREZI</a:t>
            </a:r>
          </a:p>
          <a:p>
            <a:pPr algn="just">
              <a:spcBef>
                <a:spcPts val="0"/>
              </a:spcBef>
              <a:defRPr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t>Restituiamo le correzioni dei lavori</a:t>
            </a:r>
          </a:p>
          <a:p>
            <a:pPr algn="just">
              <a:spcBef>
                <a:spcPts val="0"/>
              </a:spcBef>
              <a:defRPr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t>etc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tto secondo: la video-lezione"/>
          <p:cNvSpPr txBox="1"/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="1" sz="5000">
                <a:solidFill>
                  <a:srgbClr val="011993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Atto secondo: la video-lezione</a:t>
            </a:r>
          </a:p>
        </p:txBody>
      </p:sp>
      <p:sp>
        <p:nvSpPr>
          <p:cNvPr id="152" name="Utile non tanto per la lezione frontale: seguirla può essere noioso e faticoso ma per creare spazi immediati di condivisione umana e didattica con i ragazzi anche a distanza.…"/>
          <p:cNvSpPr txBox="1"/>
          <p:nvPr>
            <p:ph type="body" idx="1"/>
          </p:nvPr>
        </p:nvSpPr>
        <p:spPr>
          <a:xfrm>
            <a:off x="952500" y="3695700"/>
            <a:ext cx="22479000" cy="7616627"/>
          </a:xfrm>
          <a:prstGeom prst="rect">
            <a:avLst/>
          </a:prstGeom>
          <a:blipFill>
            <a:blip r:embed="rId3"/>
          </a:blipFill>
        </p:spPr>
        <p:txBody>
          <a:bodyPr/>
          <a:lstStyle/>
          <a:p>
            <a:pPr marL="0" indent="0" algn="just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t>Utile </a:t>
            </a:r>
            <a:r>
              <a:rPr b="1">
                <a:solidFill>
                  <a:srgbClr val="011993"/>
                </a:solidFill>
              </a:rPr>
              <a:t>non tanto</a:t>
            </a:r>
            <a:r>
              <a:t> per la lezione frontale: seguirla può essere noioso e faticoso ma per </a:t>
            </a:r>
            <a:r>
              <a:rPr b="1">
                <a:solidFill>
                  <a:srgbClr val="011993"/>
                </a:solidFill>
              </a:rPr>
              <a:t>creare spazi immediati di condivisione</a:t>
            </a:r>
            <a:r>
              <a:t> umana e didattica con i ragazzi anche</a:t>
            </a:r>
            <a:r>
              <a:rPr b="1">
                <a:solidFill>
                  <a:srgbClr val="011993"/>
                </a:solidFill>
              </a:rPr>
              <a:t> a distanza.</a:t>
            </a:r>
          </a:p>
          <a:p>
            <a:pPr algn="just">
              <a:spcBef>
                <a:spcPts val="0"/>
              </a:spcBef>
              <a:defRPr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t>Piattaforme di vario tipo</a:t>
            </a:r>
          </a:p>
          <a:p>
            <a:pPr algn="just">
              <a:spcBef>
                <a:spcPts val="0"/>
              </a:spcBef>
              <a:defRPr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rPr b="1">
                <a:solidFill>
                  <a:srgbClr val="011993"/>
                </a:solidFill>
              </a:rPr>
              <a:t>La mia realtà</a:t>
            </a:r>
            <a:r>
              <a:rPr>
                <a:solidFill>
                  <a:srgbClr val="011993"/>
                </a:solidFill>
              </a:rPr>
              <a:t>: </a:t>
            </a:r>
            <a:r>
              <a:t>Jitsi, Zoom o Hangout.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tto secondo: la video-lezione"/>
          <p:cNvSpPr txBox="1"/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="1" sz="5000">
                <a:solidFill>
                  <a:srgbClr val="011993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Atto secondo: la video-lezione</a:t>
            </a:r>
          </a:p>
        </p:txBody>
      </p:sp>
      <p:sp>
        <p:nvSpPr>
          <p:cNvPr id="155" name="Cosa facciamo insieme?…"/>
          <p:cNvSpPr txBox="1"/>
          <p:nvPr>
            <p:ph type="body" idx="1"/>
          </p:nvPr>
        </p:nvSpPr>
        <p:spPr>
          <a:prstGeom prst="rect">
            <a:avLst/>
          </a:prstGeom>
          <a:blipFill>
            <a:blip r:embed="rId3"/>
          </a:blipFill>
        </p:spPr>
        <p:txBody>
          <a:bodyPr/>
          <a:lstStyle/>
          <a:p>
            <a:pPr marL="0" indent="0" algn="just" defTabSz="627379">
              <a:spcBef>
                <a:spcPts val="0"/>
              </a:spcBef>
              <a:buClrTx/>
              <a:buSzTx/>
              <a:buFontTx/>
              <a:buNone/>
              <a:defRPr b="1" sz="3800">
                <a:solidFill>
                  <a:srgbClr val="011993"/>
                </a:solidFill>
                <a:effectLst>
                  <a:outerShdw sx="100000" sy="100000" kx="0" ky="0" algn="b" rotWithShape="0" blurRad="19304" dist="25800" dir="2700000">
                    <a:srgbClr val="3B3936"/>
                  </a:outerShdw>
                </a:effectLst>
              </a:defRPr>
            </a:pPr>
            <a:r>
              <a:t>Cosa facciamo insieme? </a:t>
            </a:r>
          </a:p>
          <a:p>
            <a:pPr marL="463295" indent="-463295" algn="just" defTabSz="627379">
              <a:spcBef>
                <a:spcPts val="0"/>
              </a:spcBef>
              <a:defRPr sz="3800">
                <a:solidFill>
                  <a:srgbClr val="FFFFFF"/>
                </a:solidFill>
                <a:effectLst>
                  <a:outerShdw sx="100000" sy="100000" kx="0" ky="0" algn="b" rotWithShape="0" blurRad="19304" dist="25800" dir="2700000">
                    <a:srgbClr val="3B3936"/>
                  </a:outerShdw>
                </a:effectLst>
              </a:defRPr>
            </a:pPr>
            <a:r>
              <a:t>Ci guardiamo negliocchi, ci salutiamo, ci ritroviamo confortati dalla quotidianità dell’incontro</a:t>
            </a:r>
          </a:p>
          <a:p>
            <a:pPr marL="463295" indent="-463295" algn="just" defTabSz="627379">
              <a:spcBef>
                <a:spcPts val="0"/>
              </a:spcBef>
              <a:defRPr sz="3800">
                <a:solidFill>
                  <a:srgbClr val="FFFFFF"/>
                </a:solidFill>
                <a:effectLst>
                  <a:outerShdw sx="100000" sy="100000" kx="0" ky="0" algn="b" rotWithShape="0" blurRad="19304" dist="25800" dir="2700000">
                    <a:srgbClr val="3B3936"/>
                  </a:outerShdw>
                </a:effectLst>
              </a:defRPr>
            </a:pPr>
            <a:r>
              <a:t>Spieghiamo, correggiamo e interroghiamo, sicuramente!</a:t>
            </a:r>
          </a:p>
          <a:p>
            <a:pPr marL="463295" indent="-463295" algn="just" defTabSz="627379">
              <a:spcBef>
                <a:spcPts val="0"/>
              </a:spcBef>
              <a:defRPr sz="3800">
                <a:solidFill>
                  <a:srgbClr val="FFFFFF"/>
                </a:solidFill>
                <a:effectLst>
                  <a:outerShdw sx="100000" sy="100000" kx="0" ky="0" algn="b" rotWithShape="0" blurRad="19304" dist="25800" dir="2700000">
                    <a:srgbClr val="3B3936"/>
                  </a:outerShdw>
                </a:effectLst>
              </a:defRPr>
            </a:pPr>
            <a:r>
              <a:t>Usiamo la board interattiva (pensate al greco!)</a:t>
            </a:r>
          </a:p>
          <a:p>
            <a:pPr marL="463295" indent="-463295" algn="just" defTabSz="627379">
              <a:spcBef>
                <a:spcPts val="0"/>
              </a:spcBef>
              <a:defRPr sz="3800">
                <a:solidFill>
                  <a:srgbClr val="FFFFFF"/>
                </a:solidFill>
                <a:effectLst>
                  <a:outerShdw sx="100000" sy="100000" kx="0" ky="0" algn="b" rotWithShape="0" blurRad="19304" dist="25800" dir="2700000">
                    <a:srgbClr val="3B3936"/>
                  </a:outerShdw>
                </a:effectLst>
              </a:defRPr>
            </a:pPr>
            <a:r>
              <a:t>Navighiamo sul web</a:t>
            </a:r>
          </a:p>
          <a:p>
            <a:pPr marL="463295" indent="-463295" algn="just" defTabSz="627379">
              <a:spcBef>
                <a:spcPts val="0"/>
              </a:spcBef>
              <a:defRPr sz="3800">
                <a:solidFill>
                  <a:srgbClr val="FFFFFF"/>
                </a:solidFill>
                <a:effectLst>
                  <a:outerShdw sx="100000" sy="100000" kx="0" ky="0" algn="b" rotWithShape="0" blurRad="19304" dist="25800" dir="2700000">
                    <a:srgbClr val="3B3936"/>
                  </a:outerShdw>
                </a:effectLst>
              </a:defRPr>
            </a:pPr>
            <a:r>
              <a:t>Vediamo video</a:t>
            </a:r>
          </a:p>
          <a:p>
            <a:pPr marL="463295" indent="-463295" algn="just" defTabSz="627379">
              <a:spcBef>
                <a:spcPts val="0"/>
              </a:spcBef>
              <a:defRPr sz="3800">
                <a:solidFill>
                  <a:srgbClr val="FFFFFF"/>
                </a:solidFill>
                <a:effectLst>
                  <a:outerShdw sx="100000" sy="100000" kx="0" ky="0" algn="b" rotWithShape="0" blurRad="19304" dist="25800" dir="2700000">
                    <a:srgbClr val="3B3936"/>
                  </a:outerShdw>
                </a:effectLst>
              </a:defRPr>
            </a:pPr>
            <a:r>
              <a:t>Lavoriamo sui libri digitali</a:t>
            </a:r>
          </a:p>
          <a:p>
            <a:pPr marL="463295" indent="-463295" algn="just" defTabSz="627379">
              <a:spcBef>
                <a:spcPts val="0"/>
              </a:spcBef>
              <a:defRPr sz="3800">
                <a:solidFill>
                  <a:srgbClr val="FFFFFF"/>
                </a:solidFill>
                <a:effectLst>
                  <a:outerShdw sx="100000" sy="100000" kx="0" ky="0" algn="b" rotWithShape="0" blurRad="19304" dist="25800" dir="2700000">
                    <a:srgbClr val="3B3936"/>
                  </a:outerShdw>
                </a:effectLst>
              </a:defRPr>
            </a:pPr>
            <a:r>
              <a:t>Facciamo quiz interattivi (Kahoot e simili)</a:t>
            </a:r>
          </a:p>
          <a:p>
            <a:pPr marL="463295" indent="-463295" algn="just" defTabSz="627379">
              <a:spcBef>
                <a:spcPts val="0"/>
              </a:spcBef>
              <a:defRPr sz="3800">
                <a:solidFill>
                  <a:srgbClr val="FFFFFF"/>
                </a:solidFill>
                <a:effectLst>
                  <a:outerShdw sx="100000" sy="100000" kx="0" ky="0" algn="b" rotWithShape="0" blurRad="19304" dist="25800" dir="2700000">
                    <a:srgbClr val="3B3936"/>
                  </a:outerShdw>
                </a:effectLst>
              </a:defRPr>
            </a:pPr>
            <a:r>
              <a:t>Facciamo lavori di gruppo (es. file documenti Google)</a:t>
            </a:r>
          </a:p>
          <a:p>
            <a:pPr marL="463295" indent="-463295" algn="just" defTabSz="627379">
              <a:spcBef>
                <a:spcPts val="0"/>
              </a:spcBef>
              <a:defRPr sz="3800">
                <a:solidFill>
                  <a:srgbClr val="FFFFFF"/>
                </a:solidFill>
                <a:effectLst>
                  <a:outerShdw sx="100000" sy="100000" kx="0" ky="0" algn="b" rotWithShape="0" blurRad="19304" dist="25800" dir="2700000">
                    <a:srgbClr val="3B3936"/>
                  </a:outerShdw>
                </a:effectLst>
              </a:defRPr>
            </a:pPr>
            <a:r>
              <a:t>Facciamo visite virtuali a luoghi di interesse (la visita di istruzione saltata!)</a:t>
            </a:r>
          </a:p>
          <a:p>
            <a:pPr marL="463295" indent="-463295" algn="just" defTabSz="627379">
              <a:spcBef>
                <a:spcPts val="0"/>
              </a:spcBef>
              <a:defRPr sz="3800">
                <a:solidFill>
                  <a:srgbClr val="FFFFFF"/>
                </a:solidFill>
                <a:effectLst>
                  <a:outerShdw sx="100000" sy="100000" kx="0" ky="0" algn="b" rotWithShape="0" blurRad="19304" dist="25800" dir="2700000">
                    <a:srgbClr val="3B3936"/>
                  </a:outerShdw>
                </a:effectLst>
              </a:defRPr>
            </a:pPr>
            <a:r>
              <a:t>Creiamo mappe concettuali</a:t>
            </a:r>
          </a:p>
          <a:p>
            <a:pPr marL="463295" indent="-463295" algn="just" defTabSz="627379">
              <a:spcBef>
                <a:spcPts val="0"/>
              </a:spcBef>
              <a:defRPr sz="3800">
                <a:solidFill>
                  <a:srgbClr val="FFFFFF"/>
                </a:solidFill>
                <a:effectLst>
                  <a:outerShdw sx="100000" sy="100000" kx="0" ky="0" algn="b" rotWithShape="0" blurRad="19304" dist="25800" dir="2700000">
                    <a:srgbClr val="3B3936"/>
                  </a:outerShdw>
                </a:effectLst>
              </a:defRPr>
            </a:pPr>
            <a:r>
              <a:t>Svolgiamo verifiche (es. quiz o modulo Google o qualsiasi oggetto creato da noi per effettuare verifiche, anche le più ordinarie)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Atto terzo:facciamo “rete”"/>
          <p:cNvSpPr txBox="1"/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="1" sz="5000">
                <a:solidFill>
                  <a:srgbClr val="011993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Atto terzo:facciamo “rete”</a:t>
            </a:r>
          </a:p>
        </p:txBody>
      </p:sp>
      <p:sp>
        <p:nvSpPr>
          <p:cNvPr id="158" name="Sembra uno slogan trito, ma oggi più che mai il senso di appartenere ad una collettività ci conforta e annulla le distanze della DAD.…"/>
          <p:cNvSpPr txBox="1"/>
          <p:nvPr>
            <p:ph type="body" idx="1"/>
          </p:nvPr>
        </p:nvSpPr>
        <p:spPr>
          <a:prstGeom prst="rect">
            <a:avLst/>
          </a:prstGeom>
          <a:blipFill>
            <a:blip r:embed="rId3"/>
          </a:blipFill>
        </p:spPr>
        <p:txBody>
          <a:bodyPr/>
          <a:lstStyle/>
          <a:p>
            <a:pPr marL="0" indent="0" algn="just">
              <a:spcBef>
                <a:spcPts val="0"/>
              </a:spcBef>
              <a:buClrTx/>
              <a:buSzTx/>
              <a:buFontTx/>
              <a:buNone/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t>Sembra uno slogan trito, ma oggi più che mai il s</a:t>
            </a:r>
            <a:r>
              <a:rPr sz="5000"/>
              <a:t>enso di appartenere ad una collettività ci conforta e annulla le distanze della DAD.</a:t>
            </a:r>
            <a:endParaRPr sz="5000"/>
          </a:p>
          <a:p>
            <a:pPr marL="0" indent="0" algn="just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  <a:r>
              <a:t>Le difficoltà di connessione, la mancanza di strumenti da parte di alcuni e  i problemi interni di ogni famiglia si trasformano in occasioni per cercare le soluzioni facendo “rete”: e il male (in questo caso i giga, il wifi, i dispositivi diversi etc etc, che vorrebbero impedirci di stare in contatto) almeno qui viene sconfitto. E infonde la speranza che sia sempre così: insieme si vince.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