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83" r:id="rId4"/>
    <p:sldId id="281" r:id="rId5"/>
    <p:sldId id="263" r:id="rId6"/>
    <p:sldId id="265" r:id="rId7"/>
    <p:sldId id="266" r:id="rId8"/>
    <p:sldId id="267" r:id="rId9"/>
    <p:sldId id="268" r:id="rId10"/>
    <p:sldId id="269" r:id="rId11"/>
    <p:sldId id="270" r:id="rId12"/>
    <p:sldId id="271" r:id="rId13"/>
    <p:sldId id="273" r:id="rId14"/>
    <p:sldId id="274" r:id="rId15"/>
    <p:sldId id="284" r:id="rId16"/>
    <p:sldId id="275" r:id="rId17"/>
    <p:sldId id="276" r:id="rId18"/>
    <p:sldId id="277" r:id="rId19"/>
    <p:sldId id="278" r:id="rId20"/>
    <p:sldId id="279" r:id="rId21"/>
    <p:sldId id="282" r:id="rId2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99FFCC"/>
    <a:srgbClr val="EAEAEA"/>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14EB7F-25BA-4E25-8EFE-9B07AB1ED8B3}" type="datetimeFigureOut">
              <a:rPr lang="it-IT" smtClean="0"/>
              <a:t>02/04/2020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10B009-DB84-42CE-A7D0-9BD8D4F6F98B}" type="slidenum">
              <a:rPr lang="it-IT" smtClean="0"/>
              <a:t>‹N›</a:t>
            </a:fld>
            <a:endParaRPr lang="it-IT"/>
          </a:p>
        </p:txBody>
      </p:sp>
    </p:spTree>
    <p:extLst>
      <p:ext uri="{BB962C8B-B14F-4D97-AF65-F5344CB8AC3E}">
        <p14:creationId xmlns:p14="http://schemas.microsoft.com/office/powerpoint/2010/main" val="886749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9110B009-DB84-42CE-A7D0-9BD8D4F6F98B}" type="slidenum">
              <a:rPr lang="it-IT" smtClean="0"/>
              <a:t>11</a:t>
            </a:fld>
            <a:endParaRPr lang="it-IT"/>
          </a:p>
        </p:txBody>
      </p:sp>
    </p:spTree>
    <p:extLst>
      <p:ext uri="{BB962C8B-B14F-4D97-AF65-F5344CB8AC3E}">
        <p14:creationId xmlns:p14="http://schemas.microsoft.com/office/powerpoint/2010/main" val="1391938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9110B009-DB84-42CE-A7D0-9BD8D4F6F98B}" type="slidenum">
              <a:rPr lang="it-IT" smtClean="0"/>
              <a:t>19</a:t>
            </a:fld>
            <a:endParaRPr lang="it-IT"/>
          </a:p>
        </p:txBody>
      </p:sp>
    </p:spTree>
    <p:extLst>
      <p:ext uri="{BB962C8B-B14F-4D97-AF65-F5344CB8AC3E}">
        <p14:creationId xmlns:p14="http://schemas.microsoft.com/office/powerpoint/2010/main" val="3653892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76C951D3-5D93-44E5-958F-1965E94807D0}" type="datetime1">
              <a:rPr lang="it-IT" smtClean="0"/>
              <a:t>02/04/2020</a:t>
            </a:fld>
            <a:endParaRPr lang="it-IT"/>
          </a:p>
        </p:txBody>
      </p:sp>
      <p:sp>
        <p:nvSpPr>
          <p:cNvPr id="5" name="Segnaposto piè di pagina 4"/>
          <p:cNvSpPr>
            <a:spLocks noGrp="1"/>
          </p:cNvSpPr>
          <p:nvPr>
            <p:ph type="ftr" sz="quarter" idx="11"/>
          </p:nvPr>
        </p:nvSpPr>
        <p:spPr/>
        <p:txBody>
          <a:bodyPr/>
          <a:lstStyle/>
          <a:p>
            <a:r>
              <a:rPr lang="it-IT" smtClean="0"/>
              <a:t>Francesca Tritto, I.I.S.S. "Marco Polo"- Bari      2 aprile 2020</a:t>
            </a:r>
            <a:endParaRPr lang="it-IT"/>
          </a:p>
        </p:txBody>
      </p:sp>
      <p:sp>
        <p:nvSpPr>
          <p:cNvPr id="6" name="Segnaposto numero diapositiva 5"/>
          <p:cNvSpPr>
            <a:spLocks noGrp="1"/>
          </p:cNvSpPr>
          <p:nvPr>
            <p:ph type="sldNum" sz="quarter" idx="12"/>
          </p:nvPr>
        </p:nvSpPr>
        <p:spPr/>
        <p:txBody>
          <a:bodyPr/>
          <a:lstStyle/>
          <a:p>
            <a:fld id="{BB8046AB-BD4C-4B81-B39F-9ACFD94C5287}" type="slidenum">
              <a:rPr lang="it-IT" smtClean="0"/>
              <a:t>‹N›</a:t>
            </a:fld>
            <a:endParaRPr lang="it-IT"/>
          </a:p>
        </p:txBody>
      </p:sp>
    </p:spTree>
    <p:extLst>
      <p:ext uri="{BB962C8B-B14F-4D97-AF65-F5344CB8AC3E}">
        <p14:creationId xmlns:p14="http://schemas.microsoft.com/office/powerpoint/2010/main" val="4098267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16C8409-F9DE-4977-975D-8C173177E23C}" type="datetime1">
              <a:rPr lang="it-IT" smtClean="0"/>
              <a:t>02/04/2020</a:t>
            </a:fld>
            <a:endParaRPr lang="it-IT"/>
          </a:p>
        </p:txBody>
      </p:sp>
      <p:sp>
        <p:nvSpPr>
          <p:cNvPr id="5" name="Segnaposto piè di pagina 4"/>
          <p:cNvSpPr>
            <a:spLocks noGrp="1"/>
          </p:cNvSpPr>
          <p:nvPr>
            <p:ph type="ftr" sz="quarter" idx="11"/>
          </p:nvPr>
        </p:nvSpPr>
        <p:spPr/>
        <p:txBody>
          <a:bodyPr/>
          <a:lstStyle/>
          <a:p>
            <a:r>
              <a:rPr lang="it-IT" smtClean="0"/>
              <a:t>Francesca Tritto, I.I.S.S. "Marco Polo"- Bari      2 aprile 2020</a:t>
            </a:r>
            <a:endParaRPr lang="it-IT"/>
          </a:p>
        </p:txBody>
      </p:sp>
      <p:sp>
        <p:nvSpPr>
          <p:cNvPr id="6" name="Segnaposto numero diapositiva 5"/>
          <p:cNvSpPr>
            <a:spLocks noGrp="1"/>
          </p:cNvSpPr>
          <p:nvPr>
            <p:ph type="sldNum" sz="quarter" idx="12"/>
          </p:nvPr>
        </p:nvSpPr>
        <p:spPr/>
        <p:txBody>
          <a:bodyPr/>
          <a:lstStyle/>
          <a:p>
            <a:fld id="{BB8046AB-BD4C-4B81-B39F-9ACFD94C5287}" type="slidenum">
              <a:rPr lang="it-IT" smtClean="0"/>
              <a:t>‹N›</a:t>
            </a:fld>
            <a:endParaRPr lang="it-IT"/>
          </a:p>
        </p:txBody>
      </p:sp>
    </p:spTree>
    <p:extLst>
      <p:ext uri="{BB962C8B-B14F-4D97-AF65-F5344CB8AC3E}">
        <p14:creationId xmlns:p14="http://schemas.microsoft.com/office/powerpoint/2010/main" val="64138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B5530BE-A424-474F-AE76-5E2E5D569002}" type="datetime1">
              <a:rPr lang="it-IT" smtClean="0"/>
              <a:t>02/04/2020</a:t>
            </a:fld>
            <a:endParaRPr lang="it-IT"/>
          </a:p>
        </p:txBody>
      </p:sp>
      <p:sp>
        <p:nvSpPr>
          <p:cNvPr id="5" name="Segnaposto piè di pagina 4"/>
          <p:cNvSpPr>
            <a:spLocks noGrp="1"/>
          </p:cNvSpPr>
          <p:nvPr>
            <p:ph type="ftr" sz="quarter" idx="11"/>
          </p:nvPr>
        </p:nvSpPr>
        <p:spPr/>
        <p:txBody>
          <a:bodyPr/>
          <a:lstStyle/>
          <a:p>
            <a:r>
              <a:rPr lang="it-IT" smtClean="0"/>
              <a:t>Francesca Tritto, I.I.S.S. "Marco Polo"- Bari      2 aprile 2020</a:t>
            </a:r>
            <a:endParaRPr lang="it-IT"/>
          </a:p>
        </p:txBody>
      </p:sp>
      <p:sp>
        <p:nvSpPr>
          <p:cNvPr id="6" name="Segnaposto numero diapositiva 5"/>
          <p:cNvSpPr>
            <a:spLocks noGrp="1"/>
          </p:cNvSpPr>
          <p:nvPr>
            <p:ph type="sldNum" sz="quarter" idx="12"/>
          </p:nvPr>
        </p:nvSpPr>
        <p:spPr/>
        <p:txBody>
          <a:bodyPr/>
          <a:lstStyle/>
          <a:p>
            <a:fld id="{BB8046AB-BD4C-4B81-B39F-9ACFD94C5287}" type="slidenum">
              <a:rPr lang="it-IT" smtClean="0"/>
              <a:t>‹N›</a:t>
            </a:fld>
            <a:endParaRPr lang="it-IT"/>
          </a:p>
        </p:txBody>
      </p:sp>
    </p:spTree>
    <p:extLst>
      <p:ext uri="{BB962C8B-B14F-4D97-AF65-F5344CB8AC3E}">
        <p14:creationId xmlns:p14="http://schemas.microsoft.com/office/powerpoint/2010/main" val="959249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2836A05-1BE0-4A88-B57D-0EE5EB502BD6}" type="datetime1">
              <a:rPr lang="it-IT" smtClean="0"/>
              <a:t>02/04/2020</a:t>
            </a:fld>
            <a:endParaRPr lang="it-IT"/>
          </a:p>
        </p:txBody>
      </p:sp>
      <p:sp>
        <p:nvSpPr>
          <p:cNvPr id="5" name="Segnaposto piè di pagina 4"/>
          <p:cNvSpPr>
            <a:spLocks noGrp="1"/>
          </p:cNvSpPr>
          <p:nvPr>
            <p:ph type="ftr" sz="quarter" idx="11"/>
          </p:nvPr>
        </p:nvSpPr>
        <p:spPr/>
        <p:txBody>
          <a:bodyPr/>
          <a:lstStyle/>
          <a:p>
            <a:r>
              <a:rPr lang="it-IT" smtClean="0"/>
              <a:t>Francesca Tritto, I.I.S.S. "Marco Polo"- Bari      2 aprile 2020</a:t>
            </a:r>
            <a:endParaRPr lang="it-IT"/>
          </a:p>
        </p:txBody>
      </p:sp>
      <p:sp>
        <p:nvSpPr>
          <p:cNvPr id="6" name="Segnaposto numero diapositiva 5"/>
          <p:cNvSpPr>
            <a:spLocks noGrp="1"/>
          </p:cNvSpPr>
          <p:nvPr>
            <p:ph type="sldNum" sz="quarter" idx="12"/>
          </p:nvPr>
        </p:nvSpPr>
        <p:spPr/>
        <p:txBody>
          <a:bodyPr/>
          <a:lstStyle/>
          <a:p>
            <a:fld id="{BB8046AB-BD4C-4B81-B39F-9ACFD94C5287}" type="slidenum">
              <a:rPr lang="it-IT" smtClean="0"/>
              <a:t>‹N›</a:t>
            </a:fld>
            <a:endParaRPr lang="it-IT"/>
          </a:p>
        </p:txBody>
      </p:sp>
    </p:spTree>
    <p:extLst>
      <p:ext uri="{BB962C8B-B14F-4D97-AF65-F5344CB8AC3E}">
        <p14:creationId xmlns:p14="http://schemas.microsoft.com/office/powerpoint/2010/main" val="108288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Segnaposto data 3"/>
          <p:cNvSpPr>
            <a:spLocks noGrp="1"/>
          </p:cNvSpPr>
          <p:nvPr>
            <p:ph type="dt" sz="half" idx="10"/>
          </p:nvPr>
        </p:nvSpPr>
        <p:spPr/>
        <p:txBody>
          <a:bodyPr/>
          <a:lstStyle/>
          <a:p>
            <a:fld id="{1EBE56AE-03FB-4585-ABDF-AAD284413AD9}" type="datetime1">
              <a:rPr lang="it-IT" smtClean="0"/>
              <a:t>02/04/2020</a:t>
            </a:fld>
            <a:endParaRPr lang="it-IT"/>
          </a:p>
        </p:txBody>
      </p:sp>
      <p:sp>
        <p:nvSpPr>
          <p:cNvPr id="5" name="Segnaposto piè di pagina 4"/>
          <p:cNvSpPr>
            <a:spLocks noGrp="1"/>
          </p:cNvSpPr>
          <p:nvPr>
            <p:ph type="ftr" sz="quarter" idx="11"/>
          </p:nvPr>
        </p:nvSpPr>
        <p:spPr/>
        <p:txBody>
          <a:bodyPr/>
          <a:lstStyle/>
          <a:p>
            <a:r>
              <a:rPr lang="it-IT" smtClean="0"/>
              <a:t>Francesca Tritto, I.I.S.S. "Marco Polo"- Bari      2 aprile 2020</a:t>
            </a:r>
            <a:endParaRPr lang="it-IT"/>
          </a:p>
        </p:txBody>
      </p:sp>
      <p:sp>
        <p:nvSpPr>
          <p:cNvPr id="6" name="Segnaposto numero diapositiva 5"/>
          <p:cNvSpPr>
            <a:spLocks noGrp="1"/>
          </p:cNvSpPr>
          <p:nvPr>
            <p:ph type="sldNum" sz="quarter" idx="12"/>
          </p:nvPr>
        </p:nvSpPr>
        <p:spPr/>
        <p:txBody>
          <a:bodyPr/>
          <a:lstStyle/>
          <a:p>
            <a:fld id="{BB8046AB-BD4C-4B81-B39F-9ACFD94C5287}" type="slidenum">
              <a:rPr lang="it-IT" smtClean="0"/>
              <a:t>‹N›</a:t>
            </a:fld>
            <a:endParaRPr lang="it-IT"/>
          </a:p>
        </p:txBody>
      </p:sp>
    </p:spTree>
    <p:extLst>
      <p:ext uri="{BB962C8B-B14F-4D97-AF65-F5344CB8AC3E}">
        <p14:creationId xmlns:p14="http://schemas.microsoft.com/office/powerpoint/2010/main" val="1164418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89B4EF3C-EAAF-4F93-B72F-C7B96492CCE8}" type="datetime1">
              <a:rPr lang="it-IT" smtClean="0"/>
              <a:t>02/04/2020</a:t>
            </a:fld>
            <a:endParaRPr lang="it-IT"/>
          </a:p>
        </p:txBody>
      </p:sp>
      <p:sp>
        <p:nvSpPr>
          <p:cNvPr id="6" name="Segnaposto piè di pagina 5"/>
          <p:cNvSpPr>
            <a:spLocks noGrp="1"/>
          </p:cNvSpPr>
          <p:nvPr>
            <p:ph type="ftr" sz="quarter" idx="11"/>
          </p:nvPr>
        </p:nvSpPr>
        <p:spPr/>
        <p:txBody>
          <a:bodyPr/>
          <a:lstStyle/>
          <a:p>
            <a:r>
              <a:rPr lang="it-IT" smtClean="0"/>
              <a:t>Francesca Tritto, I.I.S.S. "Marco Polo"- Bari      2 aprile 2020</a:t>
            </a:r>
            <a:endParaRPr lang="it-IT"/>
          </a:p>
        </p:txBody>
      </p:sp>
      <p:sp>
        <p:nvSpPr>
          <p:cNvPr id="7" name="Segnaposto numero diapositiva 6"/>
          <p:cNvSpPr>
            <a:spLocks noGrp="1"/>
          </p:cNvSpPr>
          <p:nvPr>
            <p:ph type="sldNum" sz="quarter" idx="12"/>
          </p:nvPr>
        </p:nvSpPr>
        <p:spPr/>
        <p:txBody>
          <a:bodyPr/>
          <a:lstStyle/>
          <a:p>
            <a:fld id="{BB8046AB-BD4C-4B81-B39F-9ACFD94C5287}" type="slidenum">
              <a:rPr lang="it-IT" smtClean="0"/>
              <a:t>‹N›</a:t>
            </a:fld>
            <a:endParaRPr lang="it-IT"/>
          </a:p>
        </p:txBody>
      </p:sp>
    </p:spTree>
    <p:extLst>
      <p:ext uri="{BB962C8B-B14F-4D97-AF65-F5344CB8AC3E}">
        <p14:creationId xmlns:p14="http://schemas.microsoft.com/office/powerpoint/2010/main" val="3446276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D0433129-0E74-4B48-83AD-7B1DB534B665}" type="datetime1">
              <a:rPr lang="it-IT" smtClean="0"/>
              <a:t>02/04/2020</a:t>
            </a:fld>
            <a:endParaRPr lang="it-IT"/>
          </a:p>
        </p:txBody>
      </p:sp>
      <p:sp>
        <p:nvSpPr>
          <p:cNvPr id="8" name="Segnaposto piè di pagina 7"/>
          <p:cNvSpPr>
            <a:spLocks noGrp="1"/>
          </p:cNvSpPr>
          <p:nvPr>
            <p:ph type="ftr" sz="quarter" idx="11"/>
          </p:nvPr>
        </p:nvSpPr>
        <p:spPr/>
        <p:txBody>
          <a:bodyPr/>
          <a:lstStyle/>
          <a:p>
            <a:r>
              <a:rPr lang="it-IT" smtClean="0"/>
              <a:t>Francesca Tritto, I.I.S.S. "Marco Polo"- Bari      2 aprile 2020</a:t>
            </a:r>
            <a:endParaRPr lang="it-IT"/>
          </a:p>
        </p:txBody>
      </p:sp>
      <p:sp>
        <p:nvSpPr>
          <p:cNvPr id="9" name="Segnaposto numero diapositiva 8"/>
          <p:cNvSpPr>
            <a:spLocks noGrp="1"/>
          </p:cNvSpPr>
          <p:nvPr>
            <p:ph type="sldNum" sz="quarter" idx="12"/>
          </p:nvPr>
        </p:nvSpPr>
        <p:spPr/>
        <p:txBody>
          <a:bodyPr/>
          <a:lstStyle/>
          <a:p>
            <a:fld id="{BB8046AB-BD4C-4B81-B39F-9ACFD94C5287}" type="slidenum">
              <a:rPr lang="it-IT" smtClean="0"/>
              <a:t>‹N›</a:t>
            </a:fld>
            <a:endParaRPr lang="it-IT"/>
          </a:p>
        </p:txBody>
      </p:sp>
    </p:spTree>
    <p:extLst>
      <p:ext uri="{BB962C8B-B14F-4D97-AF65-F5344CB8AC3E}">
        <p14:creationId xmlns:p14="http://schemas.microsoft.com/office/powerpoint/2010/main" val="2648627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CE8384CF-E2B7-4BDA-B3B0-291655258FB1}" type="datetime1">
              <a:rPr lang="it-IT" smtClean="0"/>
              <a:t>02/04/2020</a:t>
            </a:fld>
            <a:endParaRPr lang="it-IT"/>
          </a:p>
        </p:txBody>
      </p:sp>
      <p:sp>
        <p:nvSpPr>
          <p:cNvPr id="4" name="Segnaposto piè di pagina 3"/>
          <p:cNvSpPr>
            <a:spLocks noGrp="1"/>
          </p:cNvSpPr>
          <p:nvPr>
            <p:ph type="ftr" sz="quarter" idx="11"/>
          </p:nvPr>
        </p:nvSpPr>
        <p:spPr/>
        <p:txBody>
          <a:bodyPr/>
          <a:lstStyle/>
          <a:p>
            <a:r>
              <a:rPr lang="it-IT" smtClean="0"/>
              <a:t>Francesca Tritto, I.I.S.S. "Marco Polo"- Bari      2 aprile 2020</a:t>
            </a:r>
            <a:endParaRPr lang="it-IT"/>
          </a:p>
        </p:txBody>
      </p:sp>
      <p:sp>
        <p:nvSpPr>
          <p:cNvPr id="5" name="Segnaposto numero diapositiva 4"/>
          <p:cNvSpPr>
            <a:spLocks noGrp="1"/>
          </p:cNvSpPr>
          <p:nvPr>
            <p:ph type="sldNum" sz="quarter" idx="12"/>
          </p:nvPr>
        </p:nvSpPr>
        <p:spPr/>
        <p:txBody>
          <a:bodyPr/>
          <a:lstStyle/>
          <a:p>
            <a:fld id="{BB8046AB-BD4C-4B81-B39F-9ACFD94C5287}" type="slidenum">
              <a:rPr lang="it-IT" smtClean="0"/>
              <a:t>‹N›</a:t>
            </a:fld>
            <a:endParaRPr lang="it-IT"/>
          </a:p>
        </p:txBody>
      </p:sp>
    </p:spTree>
    <p:extLst>
      <p:ext uri="{BB962C8B-B14F-4D97-AF65-F5344CB8AC3E}">
        <p14:creationId xmlns:p14="http://schemas.microsoft.com/office/powerpoint/2010/main" val="951586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6BDE5CF-BD09-4042-8E0A-D7B5B268399B}" type="datetime1">
              <a:rPr lang="it-IT" smtClean="0"/>
              <a:t>02/04/2020</a:t>
            </a:fld>
            <a:endParaRPr lang="it-IT"/>
          </a:p>
        </p:txBody>
      </p:sp>
      <p:sp>
        <p:nvSpPr>
          <p:cNvPr id="3" name="Segnaposto piè di pagina 2"/>
          <p:cNvSpPr>
            <a:spLocks noGrp="1"/>
          </p:cNvSpPr>
          <p:nvPr>
            <p:ph type="ftr" sz="quarter" idx="11"/>
          </p:nvPr>
        </p:nvSpPr>
        <p:spPr/>
        <p:txBody>
          <a:bodyPr/>
          <a:lstStyle/>
          <a:p>
            <a:r>
              <a:rPr lang="it-IT" smtClean="0"/>
              <a:t>Francesca Tritto, I.I.S.S. "Marco Polo"- Bari      2 aprile 2020</a:t>
            </a:r>
            <a:endParaRPr lang="it-IT"/>
          </a:p>
        </p:txBody>
      </p:sp>
      <p:sp>
        <p:nvSpPr>
          <p:cNvPr id="4" name="Segnaposto numero diapositiva 3"/>
          <p:cNvSpPr>
            <a:spLocks noGrp="1"/>
          </p:cNvSpPr>
          <p:nvPr>
            <p:ph type="sldNum" sz="quarter" idx="12"/>
          </p:nvPr>
        </p:nvSpPr>
        <p:spPr/>
        <p:txBody>
          <a:bodyPr/>
          <a:lstStyle/>
          <a:p>
            <a:fld id="{BB8046AB-BD4C-4B81-B39F-9ACFD94C5287}" type="slidenum">
              <a:rPr lang="it-IT" smtClean="0"/>
              <a:t>‹N›</a:t>
            </a:fld>
            <a:endParaRPr lang="it-IT"/>
          </a:p>
        </p:txBody>
      </p:sp>
    </p:spTree>
    <p:extLst>
      <p:ext uri="{BB962C8B-B14F-4D97-AF65-F5344CB8AC3E}">
        <p14:creationId xmlns:p14="http://schemas.microsoft.com/office/powerpoint/2010/main" val="721430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DF94353F-00D2-49CD-8044-A21D8CC66CFD}" type="datetime1">
              <a:rPr lang="it-IT" smtClean="0"/>
              <a:t>02/04/2020</a:t>
            </a:fld>
            <a:endParaRPr lang="it-IT"/>
          </a:p>
        </p:txBody>
      </p:sp>
      <p:sp>
        <p:nvSpPr>
          <p:cNvPr id="6" name="Segnaposto piè di pagina 5"/>
          <p:cNvSpPr>
            <a:spLocks noGrp="1"/>
          </p:cNvSpPr>
          <p:nvPr>
            <p:ph type="ftr" sz="quarter" idx="11"/>
          </p:nvPr>
        </p:nvSpPr>
        <p:spPr/>
        <p:txBody>
          <a:bodyPr/>
          <a:lstStyle/>
          <a:p>
            <a:r>
              <a:rPr lang="it-IT" smtClean="0"/>
              <a:t>Francesca Tritto, I.I.S.S. "Marco Polo"- Bari      2 aprile 2020</a:t>
            </a:r>
            <a:endParaRPr lang="it-IT"/>
          </a:p>
        </p:txBody>
      </p:sp>
      <p:sp>
        <p:nvSpPr>
          <p:cNvPr id="7" name="Segnaposto numero diapositiva 6"/>
          <p:cNvSpPr>
            <a:spLocks noGrp="1"/>
          </p:cNvSpPr>
          <p:nvPr>
            <p:ph type="sldNum" sz="quarter" idx="12"/>
          </p:nvPr>
        </p:nvSpPr>
        <p:spPr/>
        <p:txBody>
          <a:bodyPr/>
          <a:lstStyle/>
          <a:p>
            <a:fld id="{BB8046AB-BD4C-4B81-B39F-9ACFD94C5287}" type="slidenum">
              <a:rPr lang="it-IT" smtClean="0"/>
              <a:t>‹N›</a:t>
            </a:fld>
            <a:endParaRPr lang="it-IT"/>
          </a:p>
        </p:txBody>
      </p:sp>
    </p:spTree>
    <p:extLst>
      <p:ext uri="{BB962C8B-B14F-4D97-AF65-F5344CB8AC3E}">
        <p14:creationId xmlns:p14="http://schemas.microsoft.com/office/powerpoint/2010/main" val="2108744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ED08D4FF-A997-4276-BDAD-969999838F80}" type="datetime1">
              <a:rPr lang="it-IT" smtClean="0"/>
              <a:t>02/04/2020</a:t>
            </a:fld>
            <a:endParaRPr lang="it-IT"/>
          </a:p>
        </p:txBody>
      </p:sp>
      <p:sp>
        <p:nvSpPr>
          <p:cNvPr id="6" name="Segnaposto piè di pagina 5"/>
          <p:cNvSpPr>
            <a:spLocks noGrp="1"/>
          </p:cNvSpPr>
          <p:nvPr>
            <p:ph type="ftr" sz="quarter" idx="11"/>
          </p:nvPr>
        </p:nvSpPr>
        <p:spPr/>
        <p:txBody>
          <a:bodyPr/>
          <a:lstStyle/>
          <a:p>
            <a:r>
              <a:rPr lang="it-IT" smtClean="0"/>
              <a:t>Francesca Tritto, I.I.S.S. "Marco Polo"- Bari      2 aprile 2020</a:t>
            </a:r>
            <a:endParaRPr lang="it-IT"/>
          </a:p>
        </p:txBody>
      </p:sp>
      <p:sp>
        <p:nvSpPr>
          <p:cNvPr id="7" name="Segnaposto numero diapositiva 6"/>
          <p:cNvSpPr>
            <a:spLocks noGrp="1"/>
          </p:cNvSpPr>
          <p:nvPr>
            <p:ph type="sldNum" sz="quarter" idx="12"/>
          </p:nvPr>
        </p:nvSpPr>
        <p:spPr/>
        <p:txBody>
          <a:bodyPr/>
          <a:lstStyle/>
          <a:p>
            <a:fld id="{BB8046AB-BD4C-4B81-B39F-9ACFD94C5287}" type="slidenum">
              <a:rPr lang="it-IT" smtClean="0"/>
              <a:t>‹N›</a:t>
            </a:fld>
            <a:endParaRPr lang="it-IT"/>
          </a:p>
        </p:txBody>
      </p:sp>
    </p:spTree>
    <p:extLst>
      <p:ext uri="{BB962C8B-B14F-4D97-AF65-F5344CB8AC3E}">
        <p14:creationId xmlns:p14="http://schemas.microsoft.com/office/powerpoint/2010/main" val="2738828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30A04A-BF61-434D-9AF0-9AA1C47D0E4D}" type="datetime1">
              <a:rPr lang="it-IT" smtClean="0"/>
              <a:t>02/04/2020</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Francesca Tritto, I.I.S.S. "Marco Polo"- Bari      2 aprile 2020</a:t>
            </a:r>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8046AB-BD4C-4B81-B39F-9ACFD94C5287}" type="slidenum">
              <a:rPr lang="it-IT" smtClean="0"/>
              <a:t>‹N›</a:t>
            </a:fld>
            <a:endParaRPr lang="it-IT"/>
          </a:p>
        </p:txBody>
      </p:sp>
    </p:spTree>
    <p:extLst>
      <p:ext uri="{BB962C8B-B14F-4D97-AF65-F5344CB8AC3E}">
        <p14:creationId xmlns:p14="http://schemas.microsoft.com/office/powerpoint/2010/main" val="1881773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mail.google.com/mail/u/0/?tab=wm&amp;ogbl#inbox/FMfcgxwHMZNWmcWZmhblcFzlGxzDGlSM?projector=1"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0LPsqPKQvTM" TargetMode="External"/><Relationship Id="rId2" Type="http://schemas.openxmlformats.org/officeDocument/2006/relationships/hyperlink" Target="https://drive.google.com/file/d/1hfFgnD6LmYmBuwRJviG7_QXLJCzI2K9U/view" TargetMode="Externa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drive.google.com/file/d/1GUyCgeqgOelqM8tGdCA7quwGxSmd2VJ8/view"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1724350" y="689049"/>
            <a:ext cx="9144000" cy="2387600"/>
          </a:xfrm>
        </p:spPr>
        <p:txBody>
          <a:bodyPr>
            <a:noAutofit/>
          </a:bodyPr>
          <a:lstStyle/>
          <a:p>
            <a:r>
              <a:rPr lang="it-IT" sz="4400" b="1" dirty="0" smtClean="0">
                <a:solidFill>
                  <a:srgbClr val="0033CC"/>
                </a:solidFill>
                <a:latin typeface="+mn-lt"/>
              </a:rPr>
              <a:t>Le </a:t>
            </a:r>
            <a:r>
              <a:rPr lang="it-IT" sz="4400" b="1" dirty="0">
                <a:solidFill>
                  <a:srgbClr val="0033CC"/>
                </a:solidFill>
                <a:latin typeface="+mn-lt"/>
              </a:rPr>
              <a:t>reti di Avanguardie educative e Piccole Scuole a supporto dell’emergenza sanitaria</a:t>
            </a:r>
            <a:r>
              <a:rPr lang="it-IT" sz="4400" b="1" dirty="0">
                <a:solidFill>
                  <a:srgbClr val="0033CC"/>
                </a:solidFill>
              </a:rPr>
              <a:t/>
            </a:r>
            <a:br>
              <a:rPr lang="it-IT" sz="4400" b="1" dirty="0">
                <a:solidFill>
                  <a:srgbClr val="0033CC"/>
                </a:solidFill>
              </a:rPr>
            </a:br>
            <a:endParaRPr lang="it-IT" sz="4400" dirty="0">
              <a:solidFill>
                <a:srgbClr val="0033CC"/>
              </a:solidFill>
            </a:endParaRPr>
          </a:p>
        </p:txBody>
      </p:sp>
      <p:sp>
        <p:nvSpPr>
          <p:cNvPr id="3" name="Sottotitolo 2"/>
          <p:cNvSpPr>
            <a:spLocks noGrp="1"/>
          </p:cNvSpPr>
          <p:nvPr>
            <p:ph type="subTitle" idx="1"/>
          </p:nvPr>
        </p:nvSpPr>
        <p:spPr>
          <a:xfrm>
            <a:off x="1524000" y="3389095"/>
            <a:ext cx="9144000" cy="2433637"/>
          </a:xfrm>
        </p:spPr>
        <p:txBody>
          <a:bodyPr>
            <a:normAutofit fontScale="92500" lnSpcReduction="10000"/>
          </a:bodyPr>
          <a:lstStyle/>
          <a:p>
            <a:r>
              <a:rPr lang="it-IT" sz="4100" b="1" dirty="0">
                <a:solidFill>
                  <a:schemeClr val="tx2">
                    <a:lumMod val="75000"/>
                  </a:schemeClr>
                </a:solidFill>
              </a:rPr>
              <a:t>Design della didattica a distanza </a:t>
            </a:r>
            <a:br>
              <a:rPr lang="it-IT" sz="4100" b="1" dirty="0">
                <a:solidFill>
                  <a:schemeClr val="tx2">
                    <a:lumMod val="75000"/>
                  </a:schemeClr>
                </a:solidFill>
              </a:rPr>
            </a:br>
            <a:r>
              <a:rPr lang="it-IT" sz="4100" b="1" dirty="0">
                <a:solidFill>
                  <a:schemeClr val="tx2">
                    <a:lumMod val="75000"/>
                  </a:schemeClr>
                </a:solidFill>
              </a:rPr>
              <a:t>nell’insegnamento della letteratura</a:t>
            </a:r>
            <a:r>
              <a:rPr lang="it-IT" sz="4100" b="1" dirty="0">
                <a:solidFill>
                  <a:srgbClr val="00B050"/>
                </a:solidFill>
              </a:rPr>
              <a:t/>
            </a:r>
            <a:br>
              <a:rPr lang="it-IT" sz="4100" b="1" dirty="0">
                <a:solidFill>
                  <a:srgbClr val="00B050"/>
                </a:solidFill>
              </a:rPr>
            </a:br>
            <a:endParaRPr lang="it-IT" sz="4100" b="1" dirty="0" smtClean="0">
              <a:solidFill>
                <a:srgbClr val="00B050"/>
              </a:solidFill>
            </a:endParaRPr>
          </a:p>
          <a:p>
            <a:r>
              <a:rPr lang="it-IT" b="1" dirty="0" err="1" smtClean="0">
                <a:solidFill>
                  <a:schemeClr val="tx2">
                    <a:lumMod val="75000"/>
                  </a:schemeClr>
                </a:solidFill>
              </a:rPr>
              <a:t>Webinar</a:t>
            </a:r>
            <a:r>
              <a:rPr lang="it-IT" b="1" dirty="0" smtClean="0">
                <a:solidFill>
                  <a:schemeClr val="tx2">
                    <a:lumMod val="75000"/>
                  </a:schemeClr>
                </a:solidFill>
              </a:rPr>
              <a:t> </a:t>
            </a:r>
          </a:p>
          <a:p>
            <a:r>
              <a:rPr lang="it-IT" b="1" dirty="0" smtClean="0">
                <a:solidFill>
                  <a:schemeClr val="tx2">
                    <a:lumMod val="75000"/>
                  </a:schemeClr>
                </a:solidFill>
              </a:rPr>
              <a:t>2   aprile 2020</a:t>
            </a:r>
            <a:endParaRPr lang="it-IT" dirty="0">
              <a:solidFill>
                <a:schemeClr val="tx2">
                  <a:lumMod val="75000"/>
                </a:schemeClr>
              </a:solidFill>
            </a:endParaRPr>
          </a:p>
        </p:txBody>
      </p:sp>
      <p:sp>
        <p:nvSpPr>
          <p:cNvPr id="5" name="Segnaposto piè di pagina 4"/>
          <p:cNvSpPr>
            <a:spLocks noGrp="1"/>
          </p:cNvSpPr>
          <p:nvPr>
            <p:ph type="ftr" sz="quarter" idx="11"/>
          </p:nvPr>
        </p:nvSpPr>
        <p:spPr/>
        <p:txBody>
          <a:bodyPr/>
          <a:lstStyle/>
          <a:p>
            <a:r>
              <a:rPr lang="it-IT" dirty="0" smtClean="0">
                <a:solidFill>
                  <a:schemeClr val="tx2">
                    <a:lumMod val="75000"/>
                  </a:schemeClr>
                </a:solidFill>
              </a:rPr>
              <a:t>Francesca Tritto, I.I.S.S. "Marco Polo"- Bari      2 aprile 2020</a:t>
            </a:r>
            <a:endParaRPr lang="it-IT" dirty="0">
              <a:solidFill>
                <a:schemeClr val="tx2">
                  <a:lumMod val="75000"/>
                </a:schemeClr>
              </a:solidFill>
            </a:endParaRPr>
          </a:p>
        </p:txBody>
      </p:sp>
      <p:pic>
        <p:nvPicPr>
          <p:cNvPr id="6" name="Immagine 5" descr="Il Movimento delle Avanguardie Educative: principi e prospettive a ..."/>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3918" y="689049"/>
            <a:ext cx="1300163" cy="815686"/>
          </a:xfrm>
          <a:prstGeom prst="rect">
            <a:avLst/>
          </a:prstGeom>
          <a:noFill/>
          <a:ln>
            <a:noFill/>
          </a:ln>
        </p:spPr>
      </p:pic>
      <p:pic>
        <p:nvPicPr>
          <p:cNvPr id="7" name="Immagine 6"/>
          <p:cNvPicPr/>
          <p:nvPr/>
        </p:nvPicPr>
        <p:blipFill>
          <a:blip r:embed="rId3"/>
          <a:stretch>
            <a:fillRect/>
          </a:stretch>
        </p:blipFill>
        <p:spPr>
          <a:xfrm>
            <a:off x="10307782" y="689049"/>
            <a:ext cx="1136073" cy="815686"/>
          </a:xfrm>
          <a:prstGeom prst="rect">
            <a:avLst/>
          </a:prstGeom>
        </p:spPr>
      </p:pic>
    </p:spTree>
    <p:extLst>
      <p:ext uri="{BB962C8B-B14F-4D97-AF65-F5344CB8AC3E}">
        <p14:creationId xmlns:p14="http://schemas.microsoft.com/office/powerpoint/2010/main" val="27083155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741218" y="376404"/>
            <a:ext cx="10515600" cy="1325563"/>
          </a:xfrm>
        </p:spPr>
        <p:txBody>
          <a:bodyPr>
            <a:normAutofit/>
          </a:bodyPr>
          <a:lstStyle/>
          <a:p>
            <a:r>
              <a:rPr lang="it-IT" sz="3200" b="1" dirty="0">
                <a:solidFill>
                  <a:srgbClr val="00B050"/>
                </a:solidFill>
                <a:latin typeface="+mn-lt"/>
              </a:rPr>
              <a:t>Narrazioni </a:t>
            </a:r>
            <a:r>
              <a:rPr lang="it-IT" sz="3200" b="1" dirty="0" smtClean="0">
                <a:solidFill>
                  <a:srgbClr val="00B050"/>
                </a:solidFill>
                <a:latin typeface="+mn-lt"/>
              </a:rPr>
              <a:t>diverse. </a:t>
            </a:r>
            <a:r>
              <a:rPr lang="it-IT" sz="3200" b="1" dirty="0">
                <a:solidFill>
                  <a:srgbClr val="00B050"/>
                </a:solidFill>
                <a:latin typeface="+mn-lt"/>
              </a:rPr>
              <a:t>L’uso e la produzione di contenuti digitali</a:t>
            </a:r>
            <a:r>
              <a:rPr lang="it-IT" sz="3200" b="1" dirty="0">
                <a:solidFill>
                  <a:srgbClr val="00B050"/>
                </a:solidFill>
              </a:rPr>
              <a:t/>
            </a:r>
            <a:br>
              <a:rPr lang="it-IT" sz="3200" b="1" dirty="0">
                <a:solidFill>
                  <a:srgbClr val="00B050"/>
                </a:solidFill>
              </a:rPr>
            </a:br>
            <a:endParaRPr lang="it-IT" sz="3200" b="1" dirty="0">
              <a:solidFill>
                <a:srgbClr val="00B050"/>
              </a:solidFill>
            </a:endParaRPr>
          </a:p>
        </p:txBody>
      </p:sp>
      <p:sp>
        <p:nvSpPr>
          <p:cNvPr id="3" name="Segnaposto contenuto 2"/>
          <p:cNvSpPr>
            <a:spLocks noGrp="1"/>
          </p:cNvSpPr>
          <p:nvPr>
            <p:ph idx="1"/>
          </p:nvPr>
        </p:nvSpPr>
        <p:spPr>
          <a:xfrm>
            <a:off x="838200" y="1311442"/>
            <a:ext cx="10515600" cy="4721142"/>
          </a:xfrm>
        </p:spPr>
        <p:txBody>
          <a:bodyPr>
            <a:noAutofit/>
          </a:bodyPr>
          <a:lstStyle/>
          <a:p>
            <a:pPr marL="0" indent="0">
              <a:buNone/>
            </a:pPr>
            <a:r>
              <a:rPr lang="it-IT" sz="2000" dirty="0"/>
              <a:t>In questo momento i docenti stanno compiendo uno sforzo generoso (video lezioni, produzione di lezioni asincrone). Non bisogna però  trascurare le risorse messe a disposizione ad esempio dalla RAI. </a:t>
            </a:r>
            <a:endParaRPr lang="it-IT" sz="2000" dirty="0" smtClean="0"/>
          </a:p>
          <a:p>
            <a:pPr marL="0" indent="0">
              <a:buNone/>
            </a:pPr>
            <a:endParaRPr lang="it-IT" sz="2000" dirty="0"/>
          </a:p>
          <a:p>
            <a:pPr marL="0" indent="0">
              <a:buNone/>
            </a:pPr>
            <a:endParaRPr lang="it-IT" sz="2000" dirty="0" smtClean="0"/>
          </a:p>
          <a:p>
            <a:pPr marL="0" indent="0">
              <a:buNone/>
            </a:pPr>
            <a:endParaRPr lang="it-IT" sz="2000" dirty="0"/>
          </a:p>
          <a:p>
            <a:pPr marL="0" indent="0">
              <a:buNone/>
            </a:pPr>
            <a:endParaRPr lang="it-IT" sz="2000" dirty="0" smtClean="0"/>
          </a:p>
          <a:p>
            <a:pPr marL="0" indent="0">
              <a:buNone/>
            </a:pPr>
            <a:endParaRPr lang="it-IT" sz="2000" dirty="0"/>
          </a:p>
          <a:p>
            <a:pPr marL="0" indent="0">
              <a:buNone/>
            </a:pPr>
            <a:endParaRPr lang="it-IT" sz="2000" dirty="0" smtClean="0"/>
          </a:p>
          <a:p>
            <a:pPr marL="0" indent="0">
              <a:buNone/>
            </a:pPr>
            <a:r>
              <a:rPr lang="it-IT" sz="2000" dirty="0"/>
              <a:t>Il canale rai play – sezione </a:t>
            </a:r>
            <a:r>
              <a:rPr lang="it-IT" sz="2000" dirty="0" err="1"/>
              <a:t>learning</a:t>
            </a:r>
            <a:r>
              <a:rPr lang="it-IT" sz="2000" dirty="0"/>
              <a:t> - costituisce un’utile repertorio di risorse anche per le attività di </a:t>
            </a:r>
            <a:r>
              <a:rPr lang="it-IT" sz="2000" i="1" dirty="0" err="1"/>
              <a:t>flipped</a:t>
            </a:r>
            <a:r>
              <a:rPr lang="it-IT" sz="2000" i="1" dirty="0"/>
              <a:t> </a:t>
            </a:r>
            <a:r>
              <a:rPr lang="it-IT" sz="2000" i="1" dirty="0" err="1"/>
              <a:t>classroom</a:t>
            </a:r>
            <a:endParaRPr lang="it-IT" sz="2000" i="1" dirty="0"/>
          </a:p>
          <a:p>
            <a:pPr marL="0" indent="0">
              <a:buNone/>
            </a:pPr>
            <a:r>
              <a:rPr lang="it-IT" sz="2000" dirty="0"/>
              <a:t>Sono materiali che molti docenti stanno usando: sono efficaci per la varietà di approcci all’argomento: interviste a critici letterari, luoghi, </a:t>
            </a:r>
            <a:r>
              <a:rPr lang="it-IT" sz="2000" dirty="0" err="1"/>
              <a:t>reading</a:t>
            </a:r>
            <a:endParaRPr lang="it-IT" sz="2000" dirty="0"/>
          </a:p>
          <a:p>
            <a:pPr marL="0" indent="0">
              <a:buNone/>
            </a:pPr>
            <a:endParaRPr lang="it-IT" sz="2000" dirty="0"/>
          </a:p>
        </p:txBody>
      </p:sp>
      <p:pic>
        <p:nvPicPr>
          <p:cNvPr id="4" name="Immagine 3"/>
          <p:cNvPicPr/>
          <p:nvPr/>
        </p:nvPicPr>
        <p:blipFill>
          <a:blip r:embed="rId2">
            <a:extLst>
              <a:ext uri="{28A0092B-C50C-407E-A947-70E740481C1C}">
                <a14:useLocalDpi xmlns:a14="http://schemas.microsoft.com/office/drawing/2010/main" val="0"/>
              </a:ext>
            </a:extLst>
          </a:blip>
          <a:srcRect/>
          <a:stretch>
            <a:fillRect/>
          </a:stretch>
        </p:blipFill>
        <p:spPr bwMode="auto">
          <a:xfrm>
            <a:off x="2641433" y="2092492"/>
            <a:ext cx="6115050" cy="2552700"/>
          </a:xfrm>
          <a:prstGeom prst="rect">
            <a:avLst/>
          </a:prstGeom>
          <a:noFill/>
          <a:ln>
            <a:noFill/>
          </a:ln>
        </p:spPr>
      </p:pic>
      <p:sp>
        <p:nvSpPr>
          <p:cNvPr id="6" name="Segnaposto piè di pagina 5"/>
          <p:cNvSpPr>
            <a:spLocks noGrp="1"/>
          </p:cNvSpPr>
          <p:nvPr>
            <p:ph type="ftr" sz="quarter" idx="11"/>
          </p:nvPr>
        </p:nvSpPr>
        <p:spPr/>
        <p:txBody>
          <a:bodyPr/>
          <a:lstStyle/>
          <a:p>
            <a:r>
              <a:rPr lang="it-IT" smtClean="0"/>
              <a:t>Francesca Tritto, I.I.S.S. "Marco Polo"- Bari      2 aprile 2020</a:t>
            </a:r>
            <a:endParaRPr lang="it-IT"/>
          </a:p>
        </p:txBody>
      </p:sp>
    </p:spTree>
    <p:extLst>
      <p:ext uri="{BB962C8B-B14F-4D97-AF65-F5344CB8AC3E}">
        <p14:creationId xmlns:p14="http://schemas.microsoft.com/office/powerpoint/2010/main" val="35156500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1136072" y="326968"/>
            <a:ext cx="9919855" cy="5650548"/>
          </a:xfrm>
        </p:spPr>
        <p:txBody>
          <a:bodyPr/>
          <a:lstStyle/>
          <a:p>
            <a:pPr marL="0" indent="0" algn="ctr">
              <a:buNone/>
            </a:pPr>
            <a:r>
              <a:rPr lang="it-IT" sz="3200" b="1" dirty="0">
                <a:solidFill>
                  <a:srgbClr val="00B050"/>
                </a:solidFill>
              </a:rPr>
              <a:t>Il design ed i compiti di realtà </a:t>
            </a:r>
            <a:endParaRPr lang="it-IT" sz="3200" b="1" dirty="0" smtClean="0">
              <a:solidFill>
                <a:srgbClr val="00B050"/>
              </a:solidFill>
            </a:endParaRPr>
          </a:p>
          <a:p>
            <a:pPr marL="0" indent="0">
              <a:buNone/>
            </a:pPr>
            <a:endParaRPr lang="it-IT" b="1" dirty="0">
              <a:solidFill>
                <a:srgbClr val="00B050"/>
              </a:solidFill>
            </a:endParaRPr>
          </a:p>
          <a:p>
            <a:pPr marL="0" indent="0">
              <a:buNone/>
            </a:pPr>
            <a:r>
              <a:rPr lang="it-IT" sz="2000" dirty="0"/>
              <a:t>La creazione di </a:t>
            </a:r>
            <a:r>
              <a:rPr lang="it-IT" sz="2000" b="1" dirty="0">
                <a:solidFill>
                  <a:srgbClr val="00B050"/>
                </a:solidFill>
              </a:rPr>
              <a:t>contenuti digitali </a:t>
            </a:r>
            <a:r>
              <a:rPr lang="it-IT" sz="2000" dirty="0"/>
              <a:t>da parte dello studente nella didattica della letteratura </a:t>
            </a:r>
            <a:endParaRPr lang="it-IT" sz="2000" dirty="0" smtClean="0"/>
          </a:p>
          <a:p>
            <a:pPr marL="0" indent="0">
              <a:buNone/>
            </a:pPr>
            <a:r>
              <a:rPr lang="it-IT" sz="2000" dirty="0" smtClean="0"/>
              <a:t>produce talvolta  </a:t>
            </a:r>
            <a:r>
              <a:rPr lang="it-IT" sz="2000" dirty="0"/>
              <a:t>una ridefinizione dei ruoli nella relazione di apprendimento. Capita che </a:t>
            </a:r>
            <a:endParaRPr lang="it-IT" sz="2000" dirty="0" smtClean="0"/>
          </a:p>
          <a:p>
            <a:pPr marL="0" indent="0">
              <a:buNone/>
            </a:pPr>
            <a:r>
              <a:rPr lang="it-IT" sz="2000" dirty="0" smtClean="0"/>
              <a:t>rispetto </a:t>
            </a:r>
            <a:r>
              <a:rPr lang="it-IT" sz="2000" dirty="0"/>
              <a:t>alle soluzioni tecnologiche   lo studente ne sappia più del docente e questo di fatto </a:t>
            </a:r>
            <a:r>
              <a:rPr lang="it-IT" sz="2000" dirty="0" smtClean="0"/>
              <a:t>lo</a:t>
            </a:r>
          </a:p>
          <a:p>
            <a:pPr marL="0" indent="0">
              <a:buNone/>
            </a:pPr>
            <a:r>
              <a:rPr lang="it-IT" sz="2000" dirty="0" smtClean="0"/>
              <a:t>colloca </a:t>
            </a:r>
            <a:r>
              <a:rPr lang="it-IT" sz="2000" dirty="0"/>
              <a:t>in una posizione </a:t>
            </a:r>
            <a:r>
              <a:rPr lang="it-IT" sz="2000" dirty="0">
                <a:solidFill>
                  <a:schemeClr val="accent6">
                    <a:lumMod val="50000"/>
                  </a:schemeClr>
                </a:solidFill>
              </a:rPr>
              <a:t>proattiva</a:t>
            </a:r>
            <a:r>
              <a:rPr lang="it-IT" sz="2000" dirty="0"/>
              <a:t>. </a:t>
            </a:r>
            <a:endParaRPr lang="it-IT" sz="2000" dirty="0" smtClean="0"/>
          </a:p>
          <a:p>
            <a:pPr marL="0" indent="0">
              <a:buNone/>
            </a:pPr>
            <a:endParaRPr lang="it-IT" sz="2000" dirty="0" smtClean="0"/>
          </a:p>
          <a:p>
            <a:pPr marL="0" indent="0">
              <a:buNone/>
            </a:pPr>
            <a:endParaRPr lang="it-IT" sz="2000" dirty="0"/>
          </a:p>
          <a:p>
            <a:pPr marL="0" indent="0">
              <a:buNone/>
            </a:pPr>
            <a:r>
              <a:rPr lang="it-IT" sz="2000" dirty="0"/>
              <a:t>La loro capacità di condividere non solo il risultato, ma anche le procedure (un esempio di </a:t>
            </a:r>
            <a:endParaRPr lang="it-IT" sz="2000" dirty="0" smtClean="0"/>
          </a:p>
          <a:p>
            <a:pPr marL="0" indent="0">
              <a:buNone/>
            </a:pPr>
            <a:r>
              <a:rPr lang="it-IT" sz="2000" dirty="0" smtClean="0"/>
              <a:t>peer </a:t>
            </a:r>
            <a:r>
              <a:rPr lang="it-IT" sz="2000" dirty="0"/>
              <a:t>education) può essere una declinazione di design pedagogico e di attribuzione di un </a:t>
            </a:r>
            <a:endParaRPr lang="it-IT" sz="2000" dirty="0" smtClean="0"/>
          </a:p>
          <a:p>
            <a:pPr marL="0" indent="0">
              <a:buNone/>
            </a:pPr>
            <a:r>
              <a:rPr lang="it-IT" sz="2000" b="1" dirty="0" smtClean="0">
                <a:solidFill>
                  <a:srgbClr val="00B050"/>
                </a:solidFill>
              </a:rPr>
              <a:t>compito </a:t>
            </a:r>
            <a:r>
              <a:rPr lang="it-IT" sz="2000" b="1" dirty="0">
                <a:solidFill>
                  <a:srgbClr val="00B050"/>
                </a:solidFill>
              </a:rPr>
              <a:t>di </a:t>
            </a:r>
            <a:r>
              <a:rPr lang="it-IT" sz="2000" b="1" dirty="0" smtClean="0">
                <a:solidFill>
                  <a:srgbClr val="00B050"/>
                </a:solidFill>
              </a:rPr>
              <a:t>realtà</a:t>
            </a:r>
            <a:r>
              <a:rPr lang="it-IT" sz="2000" dirty="0" smtClean="0">
                <a:solidFill>
                  <a:srgbClr val="00B050"/>
                </a:solidFill>
              </a:rPr>
              <a:t>.</a:t>
            </a:r>
            <a:endParaRPr lang="it-IT" sz="2000" dirty="0">
              <a:solidFill>
                <a:srgbClr val="00B050"/>
              </a:solidFill>
            </a:endParaRPr>
          </a:p>
          <a:p>
            <a:endParaRPr lang="it-IT" sz="2000" dirty="0"/>
          </a:p>
        </p:txBody>
      </p:sp>
      <p:sp>
        <p:nvSpPr>
          <p:cNvPr id="6" name="Segnaposto piè di pagina 5"/>
          <p:cNvSpPr>
            <a:spLocks noGrp="1"/>
          </p:cNvSpPr>
          <p:nvPr>
            <p:ph type="ftr" sz="quarter" idx="11"/>
          </p:nvPr>
        </p:nvSpPr>
        <p:spPr/>
        <p:txBody>
          <a:bodyPr/>
          <a:lstStyle/>
          <a:p>
            <a:r>
              <a:rPr lang="it-IT" smtClean="0"/>
              <a:t>Francesca Tritto, I.I.S.S. "Marco Polo"- Bari      2 aprile 2020</a:t>
            </a:r>
            <a:endParaRPr lang="it-IT"/>
          </a:p>
        </p:txBody>
      </p:sp>
    </p:spTree>
    <p:extLst>
      <p:ext uri="{BB962C8B-B14F-4D97-AF65-F5344CB8AC3E}">
        <p14:creationId xmlns:p14="http://schemas.microsoft.com/office/powerpoint/2010/main" val="20114227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615485"/>
            <a:ext cx="10515600" cy="5740865"/>
          </a:xfrm>
        </p:spPr>
        <p:txBody>
          <a:bodyPr>
            <a:normAutofit/>
          </a:bodyPr>
          <a:lstStyle/>
          <a:p>
            <a:pPr marL="0" indent="0">
              <a:buNone/>
            </a:pPr>
            <a:r>
              <a:rPr lang="it-IT" sz="2400" b="1" dirty="0">
                <a:solidFill>
                  <a:srgbClr val="00B050"/>
                </a:solidFill>
              </a:rPr>
              <a:t>I vantaggi </a:t>
            </a:r>
            <a:endParaRPr lang="it-IT" sz="2400" b="1" dirty="0" smtClean="0">
              <a:solidFill>
                <a:srgbClr val="00B050"/>
              </a:solidFill>
            </a:endParaRPr>
          </a:p>
          <a:p>
            <a:pPr marL="0" indent="0">
              <a:buNone/>
            </a:pPr>
            <a:endParaRPr lang="it-IT" sz="2000" b="1" dirty="0">
              <a:solidFill>
                <a:srgbClr val="00B050"/>
              </a:solidFill>
            </a:endParaRPr>
          </a:p>
          <a:p>
            <a:pPr marL="0" indent="0" algn="ctr">
              <a:lnSpc>
                <a:spcPct val="200000"/>
              </a:lnSpc>
              <a:buNone/>
            </a:pPr>
            <a:r>
              <a:rPr lang="it-IT" sz="2000" dirty="0" smtClean="0"/>
              <a:t>sono </a:t>
            </a:r>
            <a:r>
              <a:rPr lang="it-IT" sz="2000" dirty="0"/>
              <a:t>quelli di arginare i rischi di cui si è parlato in precedenza esaltando il ruolo attivo degli studenti coinvolti in un’azione didattica </a:t>
            </a:r>
            <a:r>
              <a:rPr lang="it-IT" sz="2000" dirty="0" smtClean="0"/>
              <a:t>che:</a:t>
            </a:r>
          </a:p>
          <a:p>
            <a:pPr marL="0" indent="0">
              <a:buNone/>
            </a:pPr>
            <a:endParaRPr lang="it-IT" sz="2000" dirty="0"/>
          </a:p>
          <a:p>
            <a:pPr>
              <a:buFont typeface="Wingdings" panose="05000000000000000000" pitchFamily="2" charset="2"/>
              <a:buChar char="q"/>
            </a:pPr>
            <a:r>
              <a:rPr lang="it-IT" sz="2000" dirty="0" smtClean="0"/>
              <a:t>restituisce </a:t>
            </a:r>
            <a:r>
              <a:rPr lang="it-IT" sz="2000" b="1" dirty="0">
                <a:solidFill>
                  <a:srgbClr val="00B050"/>
                </a:solidFill>
              </a:rPr>
              <a:t>senso e utilità </a:t>
            </a:r>
            <a:r>
              <a:rPr lang="it-IT" sz="2000" dirty="0"/>
              <a:t>al sapere,</a:t>
            </a:r>
          </a:p>
          <a:p>
            <a:pPr>
              <a:buFont typeface="Wingdings" panose="05000000000000000000" pitchFamily="2" charset="2"/>
              <a:buChar char="q"/>
            </a:pPr>
            <a:r>
              <a:rPr lang="it-IT" sz="2000" dirty="0" smtClean="0"/>
              <a:t>mette </a:t>
            </a:r>
            <a:r>
              <a:rPr lang="it-IT" sz="2000" dirty="0"/>
              <a:t>in gioco la </a:t>
            </a:r>
            <a:r>
              <a:rPr lang="it-IT" sz="2000" b="1" dirty="0">
                <a:solidFill>
                  <a:srgbClr val="00B050"/>
                </a:solidFill>
              </a:rPr>
              <a:t>creatività</a:t>
            </a:r>
            <a:r>
              <a:rPr lang="it-IT" sz="2000" dirty="0"/>
              <a:t> e la capacità di </a:t>
            </a:r>
            <a:r>
              <a:rPr lang="it-IT" sz="2000" b="1" dirty="0">
                <a:solidFill>
                  <a:srgbClr val="00B050"/>
                </a:solidFill>
              </a:rPr>
              <a:t>risolvere problemi</a:t>
            </a:r>
          </a:p>
          <a:p>
            <a:pPr>
              <a:buFont typeface="Wingdings" panose="05000000000000000000" pitchFamily="2" charset="2"/>
              <a:buChar char="q"/>
            </a:pPr>
            <a:r>
              <a:rPr lang="it-IT" sz="2000" dirty="0" smtClean="0"/>
              <a:t>orienta </a:t>
            </a:r>
            <a:r>
              <a:rPr lang="it-IT" sz="2000" b="1" dirty="0">
                <a:solidFill>
                  <a:srgbClr val="00B050"/>
                </a:solidFill>
              </a:rPr>
              <a:t>l’imparare ad imparare </a:t>
            </a:r>
          </a:p>
          <a:p>
            <a:pPr>
              <a:buFont typeface="Wingdings" panose="05000000000000000000" pitchFamily="2" charset="2"/>
              <a:buChar char="q"/>
            </a:pPr>
            <a:r>
              <a:rPr lang="it-IT" sz="2000" dirty="0" smtClean="0"/>
              <a:t>insegna </a:t>
            </a:r>
            <a:r>
              <a:rPr lang="it-IT" sz="2000" dirty="0"/>
              <a:t>a </a:t>
            </a:r>
            <a:r>
              <a:rPr lang="it-IT" sz="2000" b="1" dirty="0">
                <a:solidFill>
                  <a:srgbClr val="00B050"/>
                </a:solidFill>
              </a:rPr>
              <a:t>comunicare</a:t>
            </a:r>
            <a:r>
              <a:rPr lang="it-IT" sz="2000" dirty="0"/>
              <a:t> le conoscenze </a:t>
            </a:r>
            <a:r>
              <a:rPr lang="it-IT" sz="2000" dirty="0" smtClean="0"/>
              <a:t>apprese (anche in modalità </a:t>
            </a:r>
            <a:r>
              <a:rPr lang="it-IT" sz="2000" b="1" dirty="0" smtClean="0">
                <a:solidFill>
                  <a:srgbClr val="00B050"/>
                </a:solidFill>
              </a:rPr>
              <a:t>peer to peer</a:t>
            </a:r>
            <a:r>
              <a:rPr lang="it-IT" sz="2000" dirty="0" smtClean="0"/>
              <a:t>)</a:t>
            </a:r>
            <a:endParaRPr lang="it-IT" sz="2000" dirty="0"/>
          </a:p>
          <a:p>
            <a:pPr marL="0" indent="0">
              <a:buNone/>
            </a:pPr>
            <a:endParaRPr lang="it-IT" sz="2000" dirty="0"/>
          </a:p>
        </p:txBody>
      </p:sp>
      <p:sp>
        <p:nvSpPr>
          <p:cNvPr id="5" name="Segnaposto piè di pagina 4"/>
          <p:cNvSpPr>
            <a:spLocks noGrp="1"/>
          </p:cNvSpPr>
          <p:nvPr>
            <p:ph type="ftr" sz="quarter" idx="11"/>
          </p:nvPr>
        </p:nvSpPr>
        <p:spPr/>
        <p:txBody>
          <a:bodyPr/>
          <a:lstStyle/>
          <a:p>
            <a:r>
              <a:rPr lang="it-IT" smtClean="0"/>
              <a:t>Francesca Tritto, I.I.S.S. "Marco Polo"- Bari      2 aprile 2020</a:t>
            </a:r>
            <a:endParaRPr lang="it-IT"/>
          </a:p>
        </p:txBody>
      </p:sp>
    </p:spTree>
    <p:extLst>
      <p:ext uri="{BB962C8B-B14F-4D97-AF65-F5344CB8AC3E}">
        <p14:creationId xmlns:p14="http://schemas.microsoft.com/office/powerpoint/2010/main" val="19099492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9" name="Titolo 8"/>
          <p:cNvSpPr>
            <a:spLocks noGrp="1"/>
          </p:cNvSpPr>
          <p:nvPr>
            <p:ph type="title"/>
          </p:nvPr>
        </p:nvSpPr>
        <p:spPr>
          <a:xfrm>
            <a:off x="838200" y="365125"/>
            <a:ext cx="10515600" cy="1965642"/>
          </a:xfrm>
        </p:spPr>
        <p:txBody>
          <a:bodyPr>
            <a:noAutofit/>
          </a:bodyPr>
          <a:lstStyle/>
          <a:p>
            <a:pPr algn="ctr"/>
            <a:r>
              <a:rPr lang="it-IT" sz="3600" b="1" dirty="0" smtClean="0">
                <a:solidFill>
                  <a:srgbClr val="00B050"/>
                </a:solidFill>
              </a:rPr>
              <a:t>Lo </a:t>
            </a:r>
            <a:r>
              <a:rPr lang="it-IT" sz="3600" b="1" dirty="0" err="1">
                <a:solidFill>
                  <a:srgbClr val="00B050"/>
                </a:solidFill>
              </a:rPr>
              <a:t>storytelling</a:t>
            </a:r>
            <a:r>
              <a:rPr lang="it-IT" sz="3600" b="1" dirty="0">
                <a:solidFill>
                  <a:srgbClr val="00B050"/>
                </a:solidFill>
              </a:rPr>
              <a:t> e le video </a:t>
            </a:r>
            <a:r>
              <a:rPr lang="it-IT" sz="3600" b="1" dirty="0" smtClean="0">
                <a:solidFill>
                  <a:srgbClr val="00B050"/>
                </a:solidFill>
              </a:rPr>
              <a:t>narrazioni</a:t>
            </a:r>
            <a:r>
              <a:rPr lang="it-IT" sz="3200" b="1" dirty="0" smtClean="0">
                <a:solidFill>
                  <a:srgbClr val="00B050"/>
                </a:solidFill>
              </a:rPr>
              <a:t/>
            </a:r>
            <a:br>
              <a:rPr lang="it-IT" sz="3200" b="1" dirty="0" smtClean="0">
                <a:solidFill>
                  <a:srgbClr val="00B050"/>
                </a:solidFill>
              </a:rPr>
            </a:br>
            <a:r>
              <a:rPr lang="it-IT" sz="3200" dirty="0">
                <a:solidFill>
                  <a:srgbClr val="00B050"/>
                </a:solidFill>
              </a:rPr>
              <a:t/>
            </a:r>
            <a:br>
              <a:rPr lang="it-IT" sz="3200" dirty="0">
                <a:solidFill>
                  <a:srgbClr val="00B050"/>
                </a:solidFill>
              </a:rPr>
            </a:br>
            <a:r>
              <a:rPr lang="it-IT" sz="2800" b="1" i="1" dirty="0" smtClean="0">
                <a:solidFill>
                  <a:srgbClr val="00B050"/>
                </a:solidFill>
              </a:rPr>
              <a:t>Alcuni esempi</a:t>
            </a:r>
            <a:r>
              <a:rPr lang="it-IT" sz="2400" i="1" dirty="0" smtClean="0">
                <a:solidFill>
                  <a:srgbClr val="00B050"/>
                </a:solidFill>
              </a:rPr>
              <a:t/>
            </a:r>
            <a:br>
              <a:rPr lang="it-IT" sz="2400" i="1" dirty="0" smtClean="0">
                <a:solidFill>
                  <a:srgbClr val="00B050"/>
                </a:solidFill>
              </a:rPr>
            </a:br>
            <a:endParaRPr lang="it-IT" sz="2400" dirty="0">
              <a:solidFill>
                <a:srgbClr val="00B050"/>
              </a:solidFill>
            </a:endParaRPr>
          </a:p>
        </p:txBody>
      </p:sp>
      <p:sp>
        <p:nvSpPr>
          <p:cNvPr id="10" name="Segnaposto contenuto 9"/>
          <p:cNvSpPr>
            <a:spLocks noGrp="1"/>
          </p:cNvSpPr>
          <p:nvPr>
            <p:ph sz="half" idx="1"/>
          </p:nvPr>
        </p:nvSpPr>
        <p:spPr/>
        <p:txBody>
          <a:bodyPr>
            <a:normAutofit/>
          </a:bodyPr>
          <a:lstStyle/>
          <a:p>
            <a:endParaRPr lang="it-IT" sz="2000" b="1" dirty="0" smtClean="0"/>
          </a:p>
          <a:p>
            <a:pPr marL="0" indent="0">
              <a:buNone/>
            </a:pPr>
            <a:r>
              <a:rPr lang="it-IT" sz="2400" b="1" dirty="0" smtClean="0">
                <a:solidFill>
                  <a:schemeClr val="accent6">
                    <a:lumMod val="50000"/>
                  </a:schemeClr>
                </a:solidFill>
              </a:rPr>
              <a:t>Lo </a:t>
            </a:r>
            <a:r>
              <a:rPr lang="it-IT" sz="2400" b="1" dirty="0" err="1">
                <a:solidFill>
                  <a:schemeClr val="accent6">
                    <a:lumMod val="50000"/>
                  </a:schemeClr>
                </a:solidFill>
              </a:rPr>
              <a:t>storytelling</a:t>
            </a:r>
            <a:r>
              <a:rPr lang="it-IT" sz="2400" b="1" dirty="0">
                <a:solidFill>
                  <a:schemeClr val="accent6">
                    <a:lumMod val="50000"/>
                  </a:schemeClr>
                </a:solidFill>
              </a:rPr>
              <a:t> </a:t>
            </a:r>
          </a:p>
          <a:p>
            <a:pPr>
              <a:lnSpc>
                <a:spcPct val="100000"/>
              </a:lnSpc>
              <a:buFont typeface="Wingdings" panose="05000000000000000000" pitchFamily="2" charset="2"/>
              <a:buChar char="q"/>
            </a:pPr>
            <a:r>
              <a:rPr lang="it-IT" sz="2000" dirty="0"/>
              <a:t>È una modalità molto praticata dai docenti e relativamente semplice perché consiste in una narrazione che associa immagini a parole anche in una presentazione in </a:t>
            </a:r>
            <a:r>
              <a:rPr lang="it-IT" sz="2000" dirty="0" err="1"/>
              <a:t>ppt</a:t>
            </a:r>
            <a:r>
              <a:rPr lang="it-IT" sz="2000" dirty="0"/>
              <a:t>.</a:t>
            </a:r>
          </a:p>
          <a:p>
            <a:pPr>
              <a:lnSpc>
                <a:spcPct val="100000"/>
              </a:lnSpc>
              <a:buFont typeface="Wingdings" panose="05000000000000000000" pitchFamily="2" charset="2"/>
              <a:buChar char="q"/>
            </a:pPr>
            <a:r>
              <a:rPr lang="it-IT" sz="2000" dirty="0"/>
              <a:t>Può essere efficace il suo utilizzo nella presentazione della biografia di un autore, soprattutto se il racconto viene richiesto in prima persona ed è soggettivo.</a:t>
            </a:r>
          </a:p>
          <a:p>
            <a:endParaRPr lang="it-IT" sz="2000" dirty="0"/>
          </a:p>
        </p:txBody>
      </p:sp>
      <p:pic>
        <p:nvPicPr>
          <p:cNvPr id="13" name="Segnaposto contenuto 1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19800" y="2510154"/>
            <a:ext cx="5181600" cy="2982279"/>
          </a:xfrm>
        </p:spPr>
      </p:pic>
      <p:sp>
        <p:nvSpPr>
          <p:cNvPr id="15" name="Segnaposto piè di pagina 14"/>
          <p:cNvSpPr>
            <a:spLocks noGrp="1"/>
          </p:cNvSpPr>
          <p:nvPr>
            <p:ph type="ftr" sz="quarter" idx="11"/>
          </p:nvPr>
        </p:nvSpPr>
        <p:spPr/>
        <p:txBody>
          <a:bodyPr/>
          <a:lstStyle/>
          <a:p>
            <a:r>
              <a:rPr lang="it-IT" smtClean="0"/>
              <a:t>Francesca Tritto, I.I.S.S. "Marco Polo"- Bari      2 aprile 2020</a:t>
            </a:r>
            <a:endParaRPr lang="it-IT"/>
          </a:p>
        </p:txBody>
      </p:sp>
    </p:spTree>
    <p:extLst>
      <p:ext uri="{BB962C8B-B14F-4D97-AF65-F5344CB8AC3E}">
        <p14:creationId xmlns:p14="http://schemas.microsoft.com/office/powerpoint/2010/main" val="6253788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6" name="Segnaposto contenuto 5"/>
          <p:cNvSpPr>
            <a:spLocks noGrp="1"/>
          </p:cNvSpPr>
          <p:nvPr>
            <p:ph idx="1"/>
          </p:nvPr>
        </p:nvSpPr>
        <p:spPr>
          <a:xfrm>
            <a:off x="838200" y="604911"/>
            <a:ext cx="10515600" cy="5594277"/>
          </a:xfrm>
        </p:spPr>
        <p:txBody>
          <a:bodyPr>
            <a:normAutofit/>
          </a:bodyPr>
          <a:lstStyle/>
          <a:p>
            <a:pPr marL="0" indent="0">
              <a:buNone/>
            </a:pPr>
            <a:endParaRPr lang="it-IT" sz="3600" i="1" dirty="0" smtClean="0">
              <a:solidFill>
                <a:schemeClr val="accent1">
                  <a:lumMod val="75000"/>
                </a:schemeClr>
              </a:solidFill>
            </a:endParaRPr>
          </a:p>
          <a:p>
            <a:pPr marL="0" indent="0" algn="ctr">
              <a:buNone/>
            </a:pPr>
            <a:r>
              <a:rPr lang="it-IT" sz="3600" i="1" dirty="0">
                <a:solidFill>
                  <a:schemeClr val="accent1">
                    <a:lumMod val="75000"/>
                  </a:schemeClr>
                </a:solidFill>
              </a:rPr>
              <a:t> </a:t>
            </a:r>
            <a:r>
              <a:rPr lang="it-IT" sz="3200" i="1" dirty="0" smtClean="0">
                <a:solidFill>
                  <a:srgbClr val="00B050"/>
                </a:solidFill>
              </a:rPr>
              <a:t>Lo studente</a:t>
            </a:r>
          </a:p>
          <a:p>
            <a:pPr marL="0" indent="0">
              <a:buNone/>
            </a:pPr>
            <a:endParaRPr lang="it-IT" sz="2000" u="sng" dirty="0"/>
          </a:p>
          <a:p>
            <a:pPr lvl="0">
              <a:lnSpc>
                <a:spcPct val="200000"/>
              </a:lnSpc>
              <a:buFont typeface="Wingdings" panose="05000000000000000000" pitchFamily="2" charset="2"/>
              <a:buChar char="q"/>
            </a:pPr>
            <a:r>
              <a:rPr lang="it-IT" sz="2000" dirty="0"/>
              <a:t>Comprende la differenza tra </a:t>
            </a:r>
            <a:r>
              <a:rPr lang="it-IT" sz="2000" dirty="0">
                <a:solidFill>
                  <a:srgbClr val="00B050"/>
                </a:solidFill>
              </a:rPr>
              <a:t>biografia ed autobiografia</a:t>
            </a:r>
          </a:p>
          <a:p>
            <a:pPr lvl="0">
              <a:lnSpc>
                <a:spcPct val="200000"/>
              </a:lnSpc>
              <a:buFont typeface="Wingdings" panose="05000000000000000000" pitchFamily="2" charset="2"/>
              <a:buChar char="q"/>
            </a:pPr>
            <a:r>
              <a:rPr lang="it-IT" sz="2000" dirty="0"/>
              <a:t>Riflette sulla differenza tra </a:t>
            </a:r>
            <a:r>
              <a:rPr lang="it-IT" sz="2000" dirty="0">
                <a:solidFill>
                  <a:srgbClr val="00B050"/>
                </a:solidFill>
              </a:rPr>
              <a:t>scrittura oggettiva e scrittura soggettiva</a:t>
            </a:r>
          </a:p>
          <a:p>
            <a:pPr lvl="0">
              <a:lnSpc>
                <a:spcPct val="200000"/>
              </a:lnSpc>
              <a:buFont typeface="Wingdings" panose="05000000000000000000" pitchFamily="2" charset="2"/>
              <a:buChar char="q"/>
            </a:pPr>
            <a:r>
              <a:rPr lang="it-IT" sz="2000" dirty="0"/>
              <a:t>Compie uno sforzo di </a:t>
            </a:r>
            <a:r>
              <a:rPr lang="it-IT" sz="2000" dirty="0">
                <a:solidFill>
                  <a:srgbClr val="00B050"/>
                </a:solidFill>
              </a:rPr>
              <a:t>decentramento</a:t>
            </a:r>
            <a:r>
              <a:rPr lang="it-IT" sz="2000" dirty="0"/>
              <a:t> (deve entrare nella pelle dello scrittore, provare a pensare con la sua testa, operare una scelta</a:t>
            </a:r>
            <a:r>
              <a:rPr lang="it-IT" sz="2000" b="1" dirty="0"/>
              <a:t> </a:t>
            </a:r>
            <a:r>
              <a:rPr lang="it-IT" sz="2000" dirty="0"/>
              <a:t>di contenuti considerando le sue priorità)</a:t>
            </a:r>
          </a:p>
          <a:p>
            <a:pPr lvl="0">
              <a:lnSpc>
                <a:spcPct val="200000"/>
              </a:lnSpc>
              <a:buFont typeface="Wingdings" panose="05000000000000000000" pitchFamily="2" charset="2"/>
              <a:buChar char="q"/>
            </a:pPr>
            <a:r>
              <a:rPr lang="it-IT" sz="2000" dirty="0"/>
              <a:t>Esercita la </a:t>
            </a:r>
            <a:r>
              <a:rPr lang="it-IT" sz="2000" dirty="0">
                <a:solidFill>
                  <a:srgbClr val="00B050"/>
                </a:solidFill>
              </a:rPr>
              <a:t>coerenza immagine – testo</a:t>
            </a:r>
          </a:p>
          <a:p>
            <a:pPr marL="0" indent="0">
              <a:buNone/>
            </a:pPr>
            <a:endParaRPr lang="it-IT" dirty="0"/>
          </a:p>
        </p:txBody>
      </p:sp>
      <p:sp>
        <p:nvSpPr>
          <p:cNvPr id="8" name="Segnaposto piè di pagina 7"/>
          <p:cNvSpPr>
            <a:spLocks noGrp="1"/>
          </p:cNvSpPr>
          <p:nvPr>
            <p:ph type="ftr" sz="quarter" idx="11"/>
          </p:nvPr>
        </p:nvSpPr>
        <p:spPr/>
        <p:txBody>
          <a:bodyPr/>
          <a:lstStyle/>
          <a:p>
            <a:r>
              <a:rPr lang="it-IT" smtClean="0"/>
              <a:t>Francesca Tritto, I.I.S.S. "Marco Polo"- Bari      2 aprile 2020</a:t>
            </a:r>
            <a:endParaRPr lang="it-IT"/>
          </a:p>
        </p:txBody>
      </p:sp>
    </p:spTree>
    <p:extLst>
      <p:ext uri="{BB962C8B-B14F-4D97-AF65-F5344CB8AC3E}">
        <p14:creationId xmlns:p14="http://schemas.microsoft.com/office/powerpoint/2010/main" val="25988735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741218" y="492370"/>
            <a:ext cx="10515600" cy="5706819"/>
          </a:xfrm>
        </p:spPr>
        <p:txBody>
          <a:bodyPr>
            <a:normAutofit/>
          </a:bodyPr>
          <a:lstStyle/>
          <a:p>
            <a:pPr marL="0" indent="0">
              <a:buNone/>
            </a:pPr>
            <a:r>
              <a:rPr lang="it-IT" sz="2400" b="1" dirty="0">
                <a:solidFill>
                  <a:schemeClr val="accent6">
                    <a:lumMod val="50000"/>
                  </a:schemeClr>
                </a:solidFill>
              </a:rPr>
              <a:t>Le video narrazioni e i book </a:t>
            </a:r>
            <a:r>
              <a:rPr lang="it-IT" sz="2400" b="1" dirty="0" smtClean="0">
                <a:solidFill>
                  <a:schemeClr val="accent6">
                    <a:lumMod val="50000"/>
                  </a:schemeClr>
                </a:solidFill>
              </a:rPr>
              <a:t>trailer</a:t>
            </a:r>
          </a:p>
          <a:p>
            <a:pPr marL="0" indent="0">
              <a:buNone/>
            </a:pPr>
            <a:endParaRPr lang="it-IT" sz="2400" b="1" dirty="0">
              <a:solidFill>
                <a:schemeClr val="accent6">
                  <a:lumMod val="50000"/>
                </a:schemeClr>
              </a:solidFill>
            </a:endParaRPr>
          </a:p>
          <a:p>
            <a:pPr marL="0" indent="0">
              <a:buNone/>
            </a:pPr>
            <a:endParaRPr lang="it-IT" sz="2400" b="1" dirty="0">
              <a:solidFill>
                <a:schemeClr val="accent6">
                  <a:lumMod val="50000"/>
                </a:schemeClr>
              </a:solidFill>
            </a:endParaRPr>
          </a:p>
          <a:p>
            <a:pPr marL="0" indent="0">
              <a:lnSpc>
                <a:spcPct val="150000"/>
              </a:lnSpc>
              <a:buNone/>
            </a:pPr>
            <a:r>
              <a:rPr lang="it-IT" sz="2000" dirty="0"/>
              <a:t>Entrambe sono esperienze di promozione della lettura </a:t>
            </a:r>
            <a:r>
              <a:rPr lang="it-IT" sz="2000" dirty="0" smtClean="0"/>
              <a:t>che nel </a:t>
            </a:r>
            <a:r>
              <a:rPr lang="it-IT" sz="2000" dirty="0"/>
              <a:t>nostro </a:t>
            </a:r>
            <a:r>
              <a:rPr lang="it-IT" sz="2000" dirty="0" smtClean="0"/>
              <a:t>Istituto </a:t>
            </a:r>
            <a:r>
              <a:rPr lang="it-IT" sz="2000" dirty="0"/>
              <a:t>hanno radici consolidate in progetti più o meno </a:t>
            </a:r>
            <a:r>
              <a:rPr lang="it-IT" sz="2000" dirty="0" smtClean="0"/>
              <a:t>recenti come </a:t>
            </a:r>
            <a:r>
              <a:rPr lang="it-IT" sz="2000" dirty="0"/>
              <a:t>Il </a:t>
            </a:r>
            <a:r>
              <a:rPr lang="it-IT" sz="2000" i="1" dirty="0">
                <a:solidFill>
                  <a:srgbClr val="00B050"/>
                </a:solidFill>
              </a:rPr>
              <a:t>“Festival delle Riscritture </a:t>
            </a:r>
            <a:r>
              <a:rPr lang="it-IT" sz="2000" i="1" dirty="0" smtClean="0">
                <a:solidFill>
                  <a:srgbClr val="00B050"/>
                </a:solidFill>
              </a:rPr>
              <a:t>Creative</a:t>
            </a:r>
            <a:r>
              <a:rPr lang="it-IT" sz="2000" i="1" dirty="0">
                <a:solidFill>
                  <a:srgbClr val="00B050"/>
                </a:solidFill>
              </a:rPr>
              <a:t>” </a:t>
            </a:r>
            <a:r>
              <a:rPr lang="it-IT" sz="2000" dirty="0"/>
              <a:t>o </a:t>
            </a:r>
            <a:r>
              <a:rPr lang="it-IT" sz="2000" i="1" dirty="0">
                <a:solidFill>
                  <a:srgbClr val="00B050"/>
                </a:solidFill>
              </a:rPr>
              <a:t>“Del leggere. Incontri con autori di narrazioni diverse” </a:t>
            </a:r>
            <a:r>
              <a:rPr lang="it-IT" sz="2000" dirty="0"/>
              <a:t>(</a:t>
            </a:r>
            <a:r>
              <a:rPr lang="it-IT" sz="2000" dirty="0" smtClean="0"/>
              <a:t>legati </a:t>
            </a:r>
            <a:r>
              <a:rPr lang="it-IT" sz="2000" dirty="0"/>
              <a:t>alle attività di Biblioteche scolastiche Innovative).</a:t>
            </a:r>
          </a:p>
          <a:p>
            <a:pPr marL="0" indent="0">
              <a:lnSpc>
                <a:spcPct val="150000"/>
              </a:lnSpc>
              <a:buNone/>
            </a:pPr>
            <a:r>
              <a:rPr lang="it-IT" sz="2000" dirty="0"/>
              <a:t>Con “Cinema a scuola”, anche la narrazione filmica ha trovato spazio nella organizzazione di </a:t>
            </a:r>
            <a:r>
              <a:rPr lang="it-IT" sz="2000" dirty="0">
                <a:solidFill>
                  <a:srgbClr val="00B050"/>
                </a:solidFill>
              </a:rPr>
              <a:t>rassegne aperte </a:t>
            </a:r>
            <a:r>
              <a:rPr lang="it-IT" sz="2000" dirty="0"/>
              <a:t>alla </a:t>
            </a:r>
            <a:r>
              <a:rPr lang="it-IT" sz="2000" dirty="0" smtClean="0"/>
              <a:t>cittadinanza. Abbiamo lavorato </a:t>
            </a:r>
            <a:r>
              <a:rPr lang="it-IT" sz="2000" dirty="0"/>
              <a:t>con esperti, associazioni del settori, istituzioni de territorio.</a:t>
            </a:r>
          </a:p>
          <a:p>
            <a:pPr marL="0" indent="0">
              <a:lnSpc>
                <a:spcPct val="150000"/>
              </a:lnSpc>
              <a:buNone/>
            </a:pPr>
            <a:r>
              <a:rPr lang="it-IT" sz="2000" dirty="0"/>
              <a:t>In queste pratiche le Idee di AE  come </a:t>
            </a:r>
            <a:r>
              <a:rPr lang="it-IT" sz="2000" dirty="0" smtClean="0"/>
              <a:t> </a:t>
            </a:r>
            <a:r>
              <a:rPr lang="it-IT" sz="2000" dirty="0">
                <a:solidFill>
                  <a:srgbClr val="00B050"/>
                </a:solidFill>
              </a:rPr>
              <a:t>Dentro Fuori la Scuola – Service Learning </a:t>
            </a:r>
            <a:r>
              <a:rPr lang="it-IT" sz="2000" dirty="0"/>
              <a:t>e </a:t>
            </a:r>
            <a:r>
              <a:rPr lang="it-IT" sz="2000" dirty="0">
                <a:solidFill>
                  <a:srgbClr val="00B050"/>
                </a:solidFill>
              </a:rPr>
              <a:t>Didattica per Scenari </a:t>
            </a:r>
            <a:r>
              <a:rPr lang="it-IT" sz="2000" dirty="0"/>
              <a:t>hanno costituito il riferimento pedagogico per la loro efficacia didattica.</a:t>
            </a:r>
          </a:p>
          <a:p>
            <a:endParaRPr lang="it-IT" sz="2000" dirty="0"/>
          </a:p>
        </p:txBody>
      </p:sp>
      <p:sp>
        <p:nvSpPr>
          <p:cNvPr id="4" name="Segnaposto piè di pagina 3"/>
          <p:cNvSpPr>
            <a:spLocks noGrp="1"/>
          </p:cNvSpPr>
          <p:nvPr>
            <p:ph type="ftr" sz="quarter" idx="11"/>
          </p:nvPr>
        </p:nvSpPr>
        <p:spPr/>
        <p:txBody>
          <a:bodyPr/>
          <a:lstStyle/>
          <a:p>
            <a:r>
              <a:rPr lang="it-IT" dirty="0" smtClean="0"/>
              <a:t>Francesca Tritto, I.I.S.S. "Marco Polo"- Bari      2 aprile 2020</a:t>
            </a:r>
            <a:endParaRPr lang="it-IT" dirty="0"/>
          </a:p>
        </p:txBody>
      </p:sp>
    </p:spTree>
    <p:extLst>
      <p:ext uri="{BB962C8B-B14F-4D97-AF65-F5344CB8AC3E}">
        <p14:creationId xmlns:p14="http://schemas.microsoft.com/office/powerpoint/2010/main" val="25424813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5" name="Segnaposto contenuto 4"/>
          <p:cNvSpPr>
            <a:spLocks noGrp="1"/>
          </p:cNvSpPr>
          <p:nvPr>
            <p:ph sz="half" idx="1"/>
          </p:nvPr>
        </p:nvSpPr>
        <p:spPr>
          <a:xfrm>
            <a:off x="838200" y="506437"/>
            <a:ext cx="5181600" cy="5670526"/>
          </a:xfrm>
        </p:spPr>
        <p:txBody>
          <a:bodyPr>
            <a:normAutofit fontScale="92500" lnSpcReduction="10000"/>
          </a:bodyPr>
          <a:lstStyle/>
          <a:p>
            <a:pPr marL="0" indent="0">
              <a:buNone/>
            </a:pPr>
            <a:endParaRPr lang="it-IT" sz="2000" b="1" dirty="0" smtClean="0"/>
          </a:p>
          <a:p>
            <a:pPr marL="0" indent="0" algn="ctr">
              <a:buNone/>
            </a:pPr>
            <a:r>
              <a:rPr lang="it-IT" sz="2400" b="1" dirty="0" smtClean="0">
                <a:solidFill>
                  <a:schemeClr val="accent6">
                    <a:lumMod val="50000"/>
                  </a:schemeClr>
                </a:solidFill>
              </a:rPr>
              <a:t>Le </a:t>
            </a:r>
            <a:r>
              <a:rPr lang="it-IT" sz="2400" b="1" dirty="0">
                <a:solidFill>
                  <a:schemeClr val="accent6">
                    <a:lumMod val="50000"/>
                  </a:schemeClr>
                </a:solidFill>
              </a:rPr>
              <a:t>video </a:t>
            </a:r>
            <a:r>
              <a:rPr lang="it-IT" sz="2400" b="1" dirty="0" smtClean="0">
                <a:solidFill>
                  <a:schemeClr val="accent6">
                    <a:lumMod val="50000"/>
                  </a:schemeClr>
                </a:solidFill>
              </a:rPr>
              <a:t>narrazioni</a:t>
            </a:r>
          </a:p>
          <a:p>
            <a:pPr marL="0" indent="0">
              <a:buNone/>
            </a:pPr>
            <a:endParaRPr lang="it-IT" sz="2000" dirty="0" smtClean="0"/>
          </a:p>
          <a:p>
            <a:pPr marL="0" indent="0">
              <a:buNone/>
            </a:pPr>
            <a:endParaRPr lang="it-IT" sz="2000" dirty="0" smtClean="0"/>
          </a:p>
          <a:p>
            <a:pPr marL="0" indent="0">
              <a:lnSpc>
                <a:spcPct val="150000"/>
              </a:lnSpc>
              <a:buNone/>
            </a:pPr>
            <a:r>
              <a:rPr lang="it-IT" sz="2400" dirty="0" smtClean="0"/>
              <a:t>Si possono  </a:t>
            </a:r>
            <a:r>
              <a:rPr lang="it-IT" sz="2400" dirty="0"/>
              <a:t>scegliere passi esemplari di classici </a:t>
            </a:r>
            <a:r>
              <a:rPr lang="it-IT" sz="2400" dirty="0" smtClean="0"/>
              <a:t>(</a:t>
            </a:r>
            <a:r>
              <a:rPr lang="it-IT" sz="2400" dirty="0"/>
              <a:t>come nell’esempio del 5 canto dell’Inferno di </a:t>
            </a:r>
            <a:r>
              <a:rPr lang="it-IT" sz="2400" dirty="0" smtClean="0"/>
              <a:t>Dante </a:t>
            </a:r>
            <a:r>
              <a:rPr lang="it-IT" sz="2400" dirty="0"/>
              <a:t>Alighieri) o di intere opere.</a:t>
            </a:r>
          </a:p>
          <a:p>
            <a:pPr marL="0" indent="0">
              <a:buNone/>
            </a:pPr>
            <a:endParaRPr lang="it-IT" dirty="0"/>
          </a:p>
        </p:txBody>
      </p:sp>
      <p:sp>
        <p:nvSpPr>
          <p:cNvPr id="7" name="Segnaposto contenuto 6"/>
          <p:cNvSpPr>
            <a:spLocks noGrp="1"/>
          </p:cNvSpPr>
          <p:nvPr>
            <p:ph sz="half" idx="2"/>
          </p:nvPr>
        </p:nvSpPr>
        <p:spPr>
          <a:xfrm>
            <a:off x="6019800" y="1825625"/>
            <a:ext cx="5533768" cy="4351338"/>
          </a:xfrm>
        </p:spPr>
        <p:txBody>
          <a:bodyPr>
            <a:normAutofit fontScale="92500" lnSpcReduction="10000"/>
          </a:bodyPr>
          <a:lstStyle/>
          <a:p>
            <a:pPr marL="0" indent="0">
              <a:buNone/>
            </a:pPr>
            <a:endParaRPr lang="it-IT" b="1" dirty="0" smtClean="0"/>
          </a:p>
          <a:p>
            <a:pPr marL="0" indent="0">
              <a:buNone/>
            </a:pPr>
            <a:endParaRPr lang="it-IT" b="1" dirty="0"/>
          </a:p>
          <a:p>
            <a:pPr marL="0" indent="0">
              <a:buNone/>
            </a:pPr>
            <a:endParaRPr lang="it-IT" b="1" dirty="0" smtClean="0"/>
          </a:p>
          <a:p>
            <a:pPr marL="0" indent="0">
              <a:buNone/>
            </a:pPr>
            <a:endParaRPr lang="it-IT" b="1" dirty="0"/>
          </a:p>
          <a:p>
            <a:pPr marL="0" indent="0">
              <a:buNone/>
            </a:pPr>
            <a:endParaRPr lang="it-IT" b="1" dirty="0" smtClean="0"/>
          </a:p>
          <a:p>
            <a:pPr marL="0" indent="0">
              <a:buNone/>
            </a:pPr>
            <a:endParaRPr lang="it-IT" b="1" dirty="0"/>
          </a:p>
          <a:p>
            <a:pPr marL="0" indent="0">
              <a:buNone/>
            </a:pPr>
            <a:endParaRPr lang="it-IT" b="1" dirty="0" smtClean="0"/>
          </a:p>
          <a:p>
            <a:pPr marL="0" indent="0">
              <a:buNone/>
            </a:pPr>
            <a:r>
              <a:rPr lang="it-IT" sz="1400" b="1" dirty="0" smtClean="0"/>
              <a:t> </a:t>
            </a:r>
          </a:p>
          <a:p>
            <a:pPr marL="0" indent="0">
              <a:buNone/>
            </a:pPr>
            <a:r>
              <a:rPr lang="it-IT" sz="1400" b="1" dirty="0" smtClean="0"/>
              <a:t>         Il canto V </a:t>
            </a:r>
            <a:r>
              <a:rPr lang="it-IT" sz="1400" b="1" dirty="0"/>
              <a:t>dell’Inferno </a:t>
            </a:r>
            <a:endParaRPr lang="it-IT" sz="1400" b="1" dirty="0" smtClean="0"/>
          </a:p>
          <a:p>
            <a:pPr marL="0" indent="0">
              <a:buNone/>
            </a:pPr>
            <a:r>
              <a:rPr lang="it-IT" sz="1100" u="sng" dirty="0" smtClean="0"/>
              <a:t> </a:t>
            </a:r>
            <a:endParaRPr lang="it-IT" sz="1100" dirty="0"/>
          </a:p>
          <a:p>
            <a:pPr marL="0" indent="0">
              <a:buNone/>
            </a:pPr>
            <a:r>
              <a:rPr lang="it-IT" sz="1100" dirty="0">
                <a:hlinkClick r:id="rId2"/>
              </a:rPr>
              <a:t>https://mail.google.com/mail/u/0/?tab=wm&amp;ogbl#inbox/FMfcgxwHMZNWmcWZmhblcFzlGxzDGlSM?projector=1</a:t>
            </a:r>
            <a:endParaRPr lang="it-IT" sz="1100" dirty="0"/>
          </a:p>
        </p:txBody>
      </p:sp>
      <p:sp>
        <p:nvSpPr>
          <p:cNvPr id="10" name="Segnaposto piè di pagina 9"/>
          <p:cNvSpPr>
            <a:spLocks noGrp="1"/>
          </p:cNvSpPr>
          <p:nvPr>
            <p:ph type="ftr" sz="quarter" idx="11"/>
          </p:nvPr>
        </p:nvSpPr>
        <p:spPr/>
        <p:txBody>
          <a:bodyPr/>
          <a:lstStyle/>
          <a:p>
            <a:r>
              <a:rPr lang="it-IT" smtClean="0"/>
              <a:t>Francesca Tritto, I.I.S.S. "Marco Polo"- Bari      2 aprile 2020</a:t>
            </a:r>
            <a:endParaRPr lang="it-IT"/>
          </a:p>
        </p:txBody>
      </p:sp>
      <p:pic>
        <p:nvPicPr>
          <p:cNvPr id="1026" name="Picture 2" descr="Visualizza immagine di 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5431" y="1425429"/>
            <a:ext cx="3488169" cy="3832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9587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6" name="Segnaposto contenuto 5"/>
          <p:cNvSpPr>
            <a:spLocks noGrp="1"/>
          </p:cNvSpPr>
          <p:nvPr>
            <p:ph idx="1"/>
          </p:nvPr>
        </p:nvSpPr>
        <p:spPr>
          <a:xfrm>
            <a:off x="838200" y="605482"/>
            <a:ext cx="10515600" cy="5750867"/>
          </a:xfrm>
        </p:spPr>
        <p:txBody>
          <a:bodyPr>
            <a:normAutofit/>
          </a:bodyPr>
          <a:lstStyle/>
          <a:p>
            <a:pPr marL="0" indent="0" algn="ctr">
              <a:buNone/>
            </a:pPr>
            <a:r>
              <a:rPr lang="it-IT" sz="2400" b="1" dirty="0">
                <a:solidFill>
                  <a:schemeClr val="accent6">
                    <a:lumMod val="50000"/>
                  </a:schemeClr>
                </a:solidFill>
              </a:rPr>
              <a:t>I</a:t>
            </a:r>
            <a:r>
              <a:rPr lang="it-IT" sz="2400" b="1" dirty="0" smtClean="0">
                <a:solidFill>
                  <a:schemeClr val="accent6">
                    <a:lumMod val="50000"/>
                  </a:schemeClr>
                </a:solidFill>
              </a:rPr>
              <a:t> </a:t>
            </a:r>
            <a:r>
              <a:rPr lang="it-IT" sz="2400" b="1" dirty="0">
                <a:solidFill>
                  <a:schemeClr val="accent6">
                    <a:lumMod val="50000"/>
                  </a:schemeClr>
                </a:solidFill>
              </a:rPr>
              <a:t>book trailer</a:t>
            </a:r>
            <a:endParaRPr lang="it-IT" sz="2400" dirty="0" smtClean="0">
              <a:solidFill>
                <a:schemeClr val="accent6">
                  <a:lumMod val="50000"/>
                </a:schemeClr>
              </a:solidFill>
            </a:endParaRPr>
          </a:p>
          <a:p>
            <a:pPr marL="0" indent="0">
              <a:buNone/>
            </a:pPr>
            <a:r>
              <a:rPr lang="it-IT" sz="2000" dirty="0" smtClean="0"/>
              <a:t>Possono </a:t>
            </a:r>
            <a:r>
              <a:rPr lang="it-IT" sz="2000" dirty="0"/>
              <a:t>essere legati agli incontri con gli autori (come negli esempi di </a:t>
            </a:r>
            <a:r>
              <a:rPr lang="it-IT" sz="2000" i="1" dirty="0" smtClean="0"/>
              <a:t>Il </a:t>
            </a:r>
            <a:r>
              <a:rPr lang="it-IT" sz="2000" i="1" dirty="0"/>
              <a:t>mare dove non si tocca </a:t>
            </a:r>
            <a:r>
              <a:rPr lang="it-IT" sz="2000" dirty="0"/>
              <a:t>di Fabio </a:t>
            </a:r>
            <a:r>
              <a:rPr lang="it-IT" sz="2000" dirty="0" smtClean="0"/>
              <a:t>Genovesi </a:t>
            </a:r>
            <a:r>
              <a:rPr lang="it-IT" sz="2000" dirty="0"/>
              <a:t>o </a:t>
            </a:r>
            <a:r>
              <a:rPr lang="it-IT" sz="2000" i="1" dirty="0"/>
              <a:t>Coraggio </a:t>
            </a:r>
            <a:r>
              <a:rPr lang="it-IT" sz="2000" dirty="0"/>
              <a:t>di Gabriele </a:t>
            </a:r>
            <a:r>
              <a:rPr lang="it-IT" sz="2000" dirty="0" smtClean="0"/>
              <a:t>Romagnoli)</a:t>
            </a:r>
            <a:endParaRPr lang="it-IT" dirty="0" smtClean="0"/>
          </a:p>
          <a:p>
            <a:pPr marL="0" indent="0">
              <a:buNone/>
            </a:pPr>
            <a:r>
              <a:rPr lang="it-IT" sz="2000" dirty="0"/>
              <a:t>Possono essere delle </a:t>
            </a:r>
            <a:r>
              <a:rPr lang="it-IT" sz="2400" dirty="0">
                <a:solidFill>
                  <a:schemeClr val="accent4">
                    <a:lumMod val="50000"/>
                  </a:schemeClr>
                </a:solidFill>
              </a:rPr>
              <a:t>“finestre” </a:t>
            </a:r>
            <a:r>
              <a:rPr lang="it-IT" sz="2000" dirty="0"/>
              <a:t>delle biblioteche scolastiche</a:t>
            </a:r>
            <a:endParaRPr lang="it-IT" sz="2000" dirty="0" smtClean="0"/>
          </a:p>
          <a:p>
            <a:pPr marL="0" indent="0">
              <a:buNone/>
            </a:pPr>
            <a:r>
              <a:rPr lang="it-IT" dirty="0" smtClean="0"/>
              <a:t>   </a:t>
            </a:r>
          </a:p>
          <a:p>
            <a:pPr marL="0" indent="0">
              <a:buNone/>
            </a:pPr>
            <a:r>
              <a:rPr lang="it-IT" sz="1400" b="1" dirty="0" smtClean="0"/>
              <a:t>                                                                                                                          </a:t>
            </a:r>
            <a:r>
              <a:rPr lang="it-IT" sz="1600" b="1" i="1" dirty="0" smtClean="0"/>
              <a:t>Il mare dove non si tocca</a:t>
            </a:r>
            <a:r>
              <a:rPr lang="it-IT" sz="1600" dirty="0" smtClean="0"/>
              <a:t>, di Fabio Genovesi</a:t>
            </a:r>
            <a:endParaRPr lang="it-IT" sz="1600" dirty="0"/>
          </a:p>
          <a:p>
            <a:pPr marL="0" indent="0">
              <a:buNone/>
            </a:pPr>
            <a:r>
              <a:rPr lang="it-IT" dirty="0" smtClean="0"/>
              <a:t>                                                            </a:t>
            </a:r>
            <a:r>
              <a:rPr lang="it-IT" sz="1000" u="sng" dirty="0" smtClean="0">
                <a:hlinkClick r:id="rId2"/>
              </a:rPr>
              <a:t>https://drive.google.com/file/d/1hfFgnD6LmYmBuwRJviG7_QXLJCzI2K9U/view</a:t>
            </a:r>
            <a:endParaRPr lang="it-IT" sz="1000" dirty="0" smtClean="0"/>
          </a:p>
          <a:p>
            <a:pPr marL="0" indent="0">
              <a:buNone/>
            </a:pPr>
            <a:r>
              <a:rPr lang="it-IT" dirty="0"/>
              <a:t> </a:t>
            </a:r>
          </a:p>
          <a:p>
            <a:pPr marL="0" indent="0">
              <a:buNone/>
            </a:pPr>
            <a:endParaRPr lang="it-IT" dirty="0" smtClean="0"/>
          </a:p>
          <a:p>
            <a:pPr marL="0" indent="0">
              <a:buNone/>
            </a:pPr>
            <a:endParaRPr lang="it-IT" dirty="0"/>
          </a:p>
          <a:p>
            <a:pPr marL="0" indent="0">
              <a:buNone/>
            </a:pPr>
            <a:r>
              <a:rPr lang="it-IT" sz="3200" i="1" dirty="0" smtClean="0"/>
              <a:t>              </a:t>
            </a:r>
            <a:r>
              <a:rPr lang="it-IT" sz="1600" b="1" i="1" dirty="0" smtClean="0"/>
              <a:t>Coraggio</a:t>
            </a:r>
            <a:r>
              <a:rPr lang="it-IT" sz="1600" i="1" dirty="0" smtClean="0"/>
              <a:t>, </a:t>
            </a:r>
            <a:r>
              <a:rPr lang="it-IT" sz="1600" dirty="0"/>
              <a:t>di Gabriele </a:t>
            </a:r>
            <a:r>
              <a:rPr lang="it-IT" sz="1600" dirty="0" smtClean="0"/>
              <a:t>Romagnoli</a:t>
            </a:r>
            <a:r>
              <a:rPr lang="it-IT" sz="3200" dirty="0" smtClean="0"/>
              <a:t>                  </a:t>
            </a:r>
          </a:p>
          <a:p>
            <a:pPr marL="0" indent="0">
              <a:buNone/>
            </a:pPr>
            <a:r>
              <a:rPr lang="it-IT" sz="1000" dirty="0" smtClean="0"/>
              <a:t>                                        </a:t>
            </a:r>
            <a:r>
              <a:rPr lang="it-IT" sz="1000" u="sng" dirty="0">
                <a:hlinkClick r:id="rId3"/>
              </a:rPr>
              <a:t>https://www.youtube.com/watch?v=0LPsqPKQvTM</a:t>
            </a:r>
            <a:endParaRPr lang="it-IT" sz="1000" dirty="0"/>
          </a:p>
          <a:p>
            <a:pPr marL="0" indent="0">
              <a:buNone/>
            </a:pPr>
            <a:endParaRPr lang="it-IT" sz="1000" dirty="0"/>
          </a:p>
          <a:p>
            <a:pPr marL="0" indent="0">
              <a:buNone/>
            </a:pPr>
            <a:endParaRPr lang="it-IT" dirty="0"/>
          </a:p>
          <a:p>
            <a:pPr marL="0" indent="0">
              <a:buNone/>
            </a:pPr>
            <a:endParaRPr lang="it-IT" dirty="0"/>
          </a:p>
        </p:txBody>
      </p:sp>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2628" y="2474704"/>
            <a:ext cx="3036631" cy="1945061"/>
          </a:xfrm>
          <a:prstGeom prst="rect">
            <a:avLst/>
          </a:prstGeom>
        </p:spPr>
      </p:pic>
      <p:pic>
        <p:nvPicPr>
          <p:cNvPr id="8" name="Immagin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62762" y="4483908"/>
            <a:ext cx="3036631" cy="1872441"/>
          </a:xfrm>
          <a:prstGeom prst="rect">
            <a:avLst/>
          </a:prstGeom>
        </p:spPr>
      </p:pic>
      <p:sp>
        <p:nvSpPr>
          <p:cNvPr id="10" name="Segnaposto piè di pagina 9"/>
          <p:cNvSpPr>
            <a:spLocks noGrp="1"/>
          </p:cNvSpPr>
          <p:nvPr>
            <p:ph type="ftr" sz="quarter" idx="11"/>
          </p:nvPr>
        </p:nvSpPr>
        <p:spPr/>
        <p:txBody>
          <a:bodyPr/>
          <a:lstStyle/>
          <a:p>
            <a:r>
              <a:rPr lang="it-IT" smtClean="0"/>
              <a:t>Francesca Tritto, I.I.S.S. "Marco Polo"- Bari      2 aprile 2020</a:t>
            </a:r>
            <a:endParaRPr lang="it-IT"/>
          </a:p>
        </p:txBody>
      </p:sp>
    </p:spTree>
    <p:extLst>
      <p:ext uri="{BB962C8B-B14F-4D97-AF65-F5344CB8AC3E}">
        <p14:creationId xmlns:p14="http://schemas.microsoft.com/office/powerpoint/2010/main" val="8569216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787791"/>
            <a:ext cx="10515600" cy="5389172"/>
          </a:xfrm>
        </p:spPr>
        <p:txBody>
          <a:bodyPr>
            <a:normAutofit/>
          </a:bodyPr>
          <a:lstStyle/>
          <a:p>
            <a:pPr marL="0" indent="0" algn="ctr">
              <a:buNone/>
            </a:pPr>
            <a:r>
              <a:rPr lang="it-IT" sz="3200" i="1" dirty="0">
                <a:solidFill>
                  <a:schemeClr val="accent6">
                    <a:lumMod val="50000"/>
                  </a:schemeClr>
                </a:solidFill>
              </a:rPr>
              <a:t>Gli studenti </a:t>
            </a:r>
            <a:endParaRPr lang="it-IT" sz="3200" i="1" dirty="0" smtClean="0">
              <a:solidFill>
                <a:schemeClr val="accent6">
                  <a:lumMod val="50000"/>
                </a:schemeClr>
              </a:solidFill>
            </a:endParaRPr>
          </a:p>
          <a:p>
            <a:pPr marL="0" indent="0" algn="r">
              <a:buNone/>
            </a:pPr>
            <a:endParaRPr lang="it-IT" sz="2000" u="sng" dirty="0"/>
          </a:p>
          <a:p>
            <a:pPr marL="0" indent="0" algn="r">
              <a:buNone/>
            </a:pPr>
            <a:endParaRPr lang="it-IT" sz="2000" i="1" u="sng" dirty="0" smtClean="0"/>
          </a:p>
          <a:p>
            <a:pPr marL="0" indent="0" algn="ctr">
              <a:buNone/>
            </a:pPr>
            <a:r>
              <a:rPr lang="it-IT" sz="2000" i="1" dirty="0" smtClean="0"/>
              <a:t>sono </a:t>
            </a:r>
            <a:r>
              <a:rPr lang="it-IT" sz="2000" i="1" dirty="0"/>
              <a:t>lasciati </a:t>
            </a:r>
            <a:r>
              <a:rPr lang="it-IT" sz="2000" i="1" dirty="0" smtClean="0"/>
              <a:t>liberi </a:t>
            </a:r>
            <a:r>
              <a:rPr lang="it-IT" sz="2000" i="1" dirty="0"/>
              <a:t>di trovare le soluzioni multimediali più efficaci</a:t>
            </a:r>
            <a:r>
              <a:rPr lang="it-IT" sz="2000" i="1" dirty="0" smtClean="0"/>
              <a:t>.</a:t>
            </a:r>
          </a:p>
          <a:p>
            <a:pPr marL="0" indent="0" algn="ctr">
              <a:buNone/>
            </a:pPr>
            <a:endParaRPr lang="it-IT" sz="2000" i="1" dirty="0" smtClean="0"/>
          </a:p>
          <a:p>
            <a:pPr>
              <a:buFont typeface="Wingdings" panose="05000000000000000000" pitchFamily="2" charset="2"/>
              <a:buChar char="q"/>
            </a:pPr>
            <a:endParaRPr lang="it-IT" sz="2000" dirty="0"/>
          </a:p>
          <a:p>
            <a:pPr>
              <a:buFont typeface="Wingdings" panose="05000000000000000000" pitchFamily="2" charset="2"/>
              <a:buChar char="q"/>
            </a:pPr>
            <a:r>
              <a:rPr lang="it-IT" sz="2000" dirty="0"/>
              <a:t>Spesso utilizzano una voice over per la narrazione o per il </a:t>
            </a:r>
            <a:r>
              <a:rPr lang="it-IT" sz="2000" dirty="0" err="1"/>
              <a:t>reading</a:t>
            </a:r>
            <a:r>
              <a:rPr lang="it-IT" sz="2000" dirty="0"/>
              <a:t>, e/o uniscono una base musicale</a:t>
            </a:r>
          </a:p>
          <a:p>
            <a:pPr>
              <a:buFont typeface="Wingdings" panose="05000000000000000000" pitchFamily="2" charset="2"/>
              <a:buChar char="q"/>
            </a:pPr>
            <a:r>
              <a:rPr lang="it-IT" sz="2000" dirty="0" smtClean="0"/>
              <a:t>emergono </a:t>
            </a:r>
            <a:r>
              <a:rPr lang="it-IT" sz="2000" dirty="0"/>
              <a:t>attitudini, talenti e sensibilità nascoste</a:t>
            </a:r>
          </a:p>
          <a:p>
            <a:endParaRPr lang="it-IT" sz="2000" dirty="0"/>
          </a:p>
        </p:txBody>
      </p:sp>
      <p:sp>
        <p:nvSpPr>
          <p:cNvPr id="5" name="Segnaposto piè di pagina 4"/>
          <p:cNvSpPr>
            <a:spLocks noGrp="1"/>
          </p:cNvSpPr>
          <p:nvPr>
            <p:ph type="ftr" sz="quarter" idx="11"/>
          </p:nvPr>
        </p:nvSpPr>
        <p:spPr/>
        <p:txBody>
          <a:bodyPr/>
          <a:lstStyle/>
          <a:p>
            <a:r>
              <a:rPr lang="it-IT" smtClean="0"/>
              <a:t>Francesca Tritto, I.I.S.S. "Marco Polo"- Bari      2 aprile 2020</a:t>
            </a:r>
            <a:endParaRPr lang="it-IT"/>
          </a:p>
        </p:txBody>
      </p:sp>
    </p:spTree>
    <p:extLst>
      <p:ext uri="{BB962C8B-B14F-4D97-AF65-F5344CB8AC3E}">
        <p14:creationId xmlns:p14="http://schemas.microsoft.com/office/powerpoint/2010/main" val="39402830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652849" y="872197"/>
            <a:ext cx="10515600" cy="5456264"/>
          </a:xfrm>
        </p:spPr>
        <p:txBody>
          <a:bodyPr>
            <a:normAutofit fontScale="92500" lnSpcReduction="20000"/>
          </a:bodyPr>
          <a:lstStyle/>
          <a:p>
            <a:pPr marL="0" indent="0" algn="ctr">
              <a:buNone/>
            </a:pPr>
            <a:r>
              <a:rPr lang="it-IT" sz="3200" b="1" dirty="0">
                <a:solidFill>
                  <a:srgbClr val="00B050"/>
                </a:solidFill>
              </a:rPr>
              <a:t>La comunicazione tra pari dei risultati e delle </a:t>
            </a:r>
            <a:r>
              <a:rPr lang="it-IT" sz="3200" b="1" dirty="0" smtClean="0">
                <a:solidFill>
                  <a:srgbClr val="00B050"/>
                </a:solidFill>
              </a:rPr>
              <a:t>procedure</a:t>
            </a:r>
          </a:p>
          <a:p>
            <a:pPr marL="0" indent="0">
              <a:lnSpc>
                <a:spcPct val="200000"/>
              </a:lnSpc>
              <a:buNone/>
            </a:pPr>
            <a:r>
              <a:rPr lang="it-IT" sz="2000" dirty="0" smtClean="0"/>
              <a:t>Spesso  la condivisione dei risultati e delle procedure di realizzazione di contenuti digitali avviene </a:t>
            </a:r>
            <a:r>
              <a:rPr lang="it-IT" sz="2000" dirty="0"/>
              <a:t>tra ragazzi di classi diverse. L’autrice della video narrazione di Paolo e </a:t>
            </a:r>
            <a:r>
              <a:rPr lang="it-IT" sz="2000" dirty="0" smtClean="0"/>
              <a:t>Francesca, Marianna </a:t>
            </a:r>
            <a:r>
              <a:rPr lang="it-IT" sz="2000" dirty="0" err="1" smtClean="0"/>
              <a:t>Mazzilli</a:t>
            </a:r>
            <a:r>
              <a:rPr lang="it-IT" sz="2000" smtClean="0"/>
              <a:t>, </a:t>
            </a:r>
            <a:r>
              <a:rPr lang="it-IT" sz="1400" dirty="0" smtClean="0"/>
              <a:t>(slide  16) </a:t>
            </a:r>
            <a:r>
              <a:rPr lang="it-IT" sz="2000" dirty="0"/>
              <a:t>ha spiegato ad una terza classe, in modalità sincrona durante un collegamento con </a:t>
            </a:r>
            <a:r>
              <a:rPr lang="it-IT" sz="2000" b="1" dirty="0">
                <a:solidFill>
                  <a:schemeClr val="accent4">
                    <a:lumMod val="50000"/>
                  </a:schemeClr>
                </a:solidFill>
              </a:rPr>
              <a:t>Google </a:t>
            </a:r>
            <a:r>
              <a:rPr lang="it-IT" sz="2000" b="1" dirty="0" err="1">
                <a:solidFill>
                  <a:schemeClr val="accent4">
                    <a:lumMod val="50000"/>
                  </a:schemeClr>
                </a:solidFill>
              </a:rPr>
              <a:t>meet</a:t>
            </a:r>
            <a:r>
              <a:rPr lang="it-IT" sz="2000" b="1" dirty="0">
                <a:solidFill>
                  <a:schemeClr val="accent4">
                    <a:lumMod val="50000"/>
                  </a:schemeClr>
                </a:solidFill>
              </a:rPr>
              <a:t> </a:t>
            </a:r>
            <a:r>
              <a:rPr lang="it-IT" sz="2000" dirty="0"/>
              <a:t>(in tempo di coronavirus), le soluzioni trovate per la realizzazione</a:t>
            </a:r>
            <a:r>
              <a:rPr lang="it-IT" sz="2000" dirty="0" smtClean="0"/>
              <a:t>.. </a:t>
            </a:r>
          </a:p>
          <a:p>
            <a:pPr marL="0" indent="0" algn="ctr">
              <a:lnSpc>
                <a:spcPct val="200000"/>
              </a:lnSpc>
              <a:buNone/>
            </a:pPr>
            <a:r>
              <a:rPr lang="it-IT" sz="2000" dirty="0" smtClean="0"/>
              <a:t>Ha </a:t>
            </a:r>
            <a:r>
              <a:rPr lang="it-IT" sz="2000" dirty="0"/>
              <a:t>inoltre messo a disposizione un video tutorial</a:t>
            </a:r>
            <a:r>
              <a:rPr lang="it-IT" sz="2000" dirty="0" smtClean="0"/>
              <a:t>.</a:t>
            </a:r>
          </a:p>
          <a:p>
            <a:pPr marL="0" indent="0" algn="ctr">
              <a:lnSpc>
                <a:spcPct val="200000"/>
              </a:lnSpc>
              <a:buNone/>
            </a:pPr>
            <a:r>
              <a:rPr lang="it-IT" sz="1400" dirty="0">
                <a:hlinkClick r:id="rId3"/>
              </a:rPr>
              <a:t>https://</a:t>
            </a:r>
            <a:r>
              <a:rPr lang="it-IT" sz="1400" dirty="0" smtClean="0">
                <a:hlinkClick r:id="rId3"/>
              </a:rPr>
              <a:t>drive.google.com/file/d/1GUyCgeqgOelqM8tGdCA7quwGxSmd2VJ8/view</a:t>
            </a:r>
            <a:endParaRPr lang="it-IT" sz="1400" dirty="0"/>
          </a:p>
          <a:p>
            <a:pPr marL="0" indent="0">
              <a:lnSpc>
                <a:spcPct val="200000"/>
              </a:lnSpc>
              <a:buNone/>
            </a:pPr>
            <a:r>
              <a:rPr lang="it-IT" sz="2000" dirty="0" smtClean="0"/>
              <a:t>Ora </a:t>
            </a:r>
            <a:r>
              <a:rPr lang="it-IT" sz="2000" dirty="0"/>
              <a:t>i ragazzi di terza lavoreranno sul canto di Ulisse della Divina </a:t>
            </a:r>
            <a:r>
              <a:rPr lang="it-IT" sz="2000" dirty="0" smtClean="0"/>
              <a:t>Commedia</a:t>
            </a:r>
            <a:endParaRPr lang="it-IT" sz="2000" dirty="0"/>
          </a:p>
          <a:p>
            <a:pPr marL="0" indent="0">
              <a:buNone/>
            </a:pPr>
            <a:r>
              <a:rPr lang="it-IT" sz="2000" dirty="0" smtClean="0"/>
              <a:t>Mai come in questo momento serve mantenere in piedi la relazione, lo scambio continuo di storie e di esperienze. Serve raccogliere il racconto che nasce dalla riflessione sulla lettura, magari di classici, o dalla esplorazione di sé. </a:t>
            </a:r>
            <a:endParaRPr lang="it-IT" sz="2000" dirty="0"/>
          </a:p>
          <a:p>
            <a:pPr marL="0" indent="0">
              <a:buNone/>
            </a:pPr>
            <a:endParaRPr lang="it-IT" sz="2000" dirty="0" smtClean="0"/>
          </a:p>
          <a:p>
            <a:pPr marL="0" indent="0">
              <a:buNone/>
            </a:pPr>
            <a:endParaRPr lang="it-IT" sz="2000" dirty="0"/>
          </a:p>
          <a:p>
            <a:pPr marL="0" indent="0">
              <a:buNone/>
            </a:pPr>
            <a:endParaRPr lang="it-IT" sz="2000" dirty="0"/>
          </a:p>
          <a:p>
            <a:endParaRPr lang="it-IT" sz="1200" dirty="0"/>
          </a:p>
        </p:txBody>
      </p:sp>
      <p:sp>
        <p:nvSpPr>
          <p:cNvPr id="5" name="Segnaposto piè di pagina 4"/>
          <p:cNvSpPr>
            <a:spLocks noGrp="1"/>
          </p:cNvSpPr>
          <p:nvPr>
            <p:ph type="ftr" sz="quarter" idx="11"/>
          </p:nvPr>
        </p:nvSpPr>
        <p:spPr/>
        <p:txBody>
          <a:bodyPr/>
          <a:lstStyle/>
          <a:p>
            <a:r>
              <a:rPr lang="it-IT" smtClean="0"/>
              <a:t>Francesca Tritto, I.I.S.S. "Marco Polo"- Bari      2 aprile 2020</a:t>
            </a:r>
            <a:endParaRPr lang="it-IT"/>
          </a:p>
        </p:txBody>
      </p:sp>
    </p:spTree>
    <p:extLst>
      <p:ext uri="{BB962C8B-B14F-4D97-AF65-F5344CB8AC3E}">
        <p14:creationId xmlns:p14="http://schemas.microsoft.com/office/powerpoint/2010/main" val="35611111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693821" y="329030"/>
            <a:ext cx="10515600" cy="1325563"/>
          </a:xfrm>
          <a:ln>
            <a:solidFill>
              <a:srgbClr val="99FFCC"/>
            </a:solidFill>
          </a:ln>
        </p:spPr>
        <p:txBody>
          <a:bodyPr>
            <a:noAutofit/>
          </a:bodyPr>
          <a:lstStyle/>
          <a:p>
            <a:pPr algn="ctr"/>
            <a:r>
              <a:rPr lang="it-IT" sz="3600" b="1" dirty="0" smtClean="0">
                <a:solidFill>
                  <a:srgbClr val="00B050"/>
                </a:solidFill>
              </a:rPr>
              <a:t/>
            </a:r>
            <a:br>
              <a:rPr lang="it-IT" sz="3600" b="1" dirty="0" smtClean="0">
                <a:solidFill>
                  <a:srgbClr val="00B050"/>
                </a:solidFill>
              </a:rPr>
            </a:br>
            <a:r>
              <a:rPr lang="it-IT" sz="3600" b="1" dirty="0" smtClean="0">
                <a:solidFill>
                  <a:srgbClr val="00B050"/>
                </a:solidFill>
                <a:latin typeface="+mn-lt"/>
              </a:rPr>
              <a:t>Design </a:t>
            </a:r>
            <a:r>
              <a:rPr lang="it-IT" sz="3600" b="1" dirty="0">
                <a:solidFill>
                  <a:srgbClr val="00B050"/>
                </a:solidFill>
                <a:latin typeface="+mn-lt"/>
              </a:rPr>
              <a:t>della didattica a distanza </a:t>
            </a:r>
            <a:r>
              <a:rPr lang="it-IT" sz="3600" b="1" dirty="0" smtClean="0">
                <a:solidFill>
                  <a:srgbClr val="00B050"/>
                </a:solidFill>
                <a:latin typeface="+mn-lt"/>
              </a:rPr>
              <a:t/>
            </a:r>
            <a:br>
              <a:rPr lang="it-IT" sz="3600" b="1" dirty="0" smtClean="0">
                <a:solidFill>
                  <a:srgbClr val="00B050"/>
                </a:solidFill>
                <a:latin typeface="+mn-lt"/>
              </a:rPr>
            </a:br>
            <a:r>
              <a:rPr lang="it-IT" sz="3600" b="1" dirty="0" smtClean="0">
                <a:solidFill>
                  <a:srgbClr val="00B050"/>
                </a:solidFill>
                <a:latin typeface="+mn-lt"/>
              </a:rPr>
              <a:t>nell’insegnamento </a:t>
            </a:r>
            <a:r>
              <a:rPr lang="it-IT" sz="3600" b="1" dirty="0">
                <a:solidFill>
                  <a:srgbClr val="00B050"/>
                </a:solidFill>
                <a:latin typeface="+mn-lt"/>
              </a:rPr>
              <a:t>della letteratura</a:t>
            </a:r>
            <a:r>
              <a:rPr lang="it-IT" sz="3600" b="1" dirty="0">
                <a:solidFill>
                  <a:srgbClr val="00B050"/>
                </a:solidFill>
              </a:rPr>
              <a:t/>
            </a:r>
            <a:br>
              <a:rPr lang="it-IT" sz="3600" b="1" dirty="0">
                <a:solidFill>
                  <a:srgbClr val="00B050"/>
                </a:solidFill>
              </a:rPr>
            </a:br>
            <a:endParaRPr lang="it-IT" sz="3600" b="1" dirty="0">
              <a:solidFill>
                <a:srgbClr val="00B050"/>
              </a:solidFill>
            </a:endParaRPr>
          </a:p>
        </p:txBody>
      </p:sp>
      <p:sp>
        <p:nvSpPr>
          <p:cNvPr id="3" name="Segnaposto contenuto 2"/>
          <p:cNvSpPr>
            <a:spLocks noGrp="1"/>
          </p:cNvSpPr>
          <p:nvPr>
            <p:ph idx="1"/>
          </p:nvPr>
        </p:nvSpPr>
        <p:spPr>
          <a:xfrm>
            <a:off x="2194375" y="1825211"/>
            <a:ext cx="8907379" cy="4360520"/>
          </a:xfrm>
        </p:spPr>
        <p:txBody>
          <a:bodyPr>
            <a:normAutofit/>
          </a:bodyPr>
          <a:lstStyle/>
          <a:p>
            <a:pPr marL="0" indent="0">
              <a:buNone/>
            </a:pPr>
            <a:endParaRPr lang="it-IT" sz="2000" dirty="0" smtClean="0"/>
          </a:p>
          <a:p>
            <a:pPr marL="0" indent="0">
              <a:buNone/>
            </a:pPr>
            <a:r>
              <a:rPr lang="it-IT" i="1" dirty="0" smtClean="0"/>
              <a:t>Chi </a:t>
            </a:r>
            <a:r>
              <a:rPr lang="it-IT" i="1" dirty="0"/>
              <a:t>siamo noi, chi è ciascuno di noi se non una combinatoria d’esperienze, d’informazioni, di letture, d’immaginazioni? Ogni vita è un’enciclopedia, una biblioteca, un inventario d’oggetti, un campionario di stili, dove tutto può  </a:t>
            </a:r>
            <a:r>
              <a:rPr lang="it-IT" i="1" dirty="0" smtClean="0"/>
              <a:t>          essere </a:t>
            </a:r>
            <a:r>
              <a:rPr lang="it-IT" i="1" dirty="0"/>
              <a:t>continuamente rimescolato e riordinato in tutti i modi </a:t>
            </a:r>
            <a:r>
              <a:rPr lang="it-IT" i="1" dirty="0" smtClean="0"/>
              <a:t>possibili.</a:t>
            </a:r>
            <a:r>
              <a:rPr lang="it-IT" sz="2000" i="1" dirty="0" smtClean="0"/>
              <a:t/>
            </a:r>
            <a:br>
              <a:rPr lang="it-IT" sz="2000" i="1" dirty="0" smtClean="0"/>
            </a:br>
            <a:endParaRPr lang="it-IT" sz="2000" i="1" dirty="0" smtClean="0"/>
          </a:p>
          <a:p>
            <a:pPr marL="0" indent="0">
              <a:buNone/>
            </a:pPr>
            <a:r>
              <a:rPr lang="it-IT" sz="1800" dirty="0" smtClean="0"/>
              <a:t>Italo </a:t>
            </a:r>
            <a:r>
              <a:rPr lang="it-IT" sz="1800" dirty="0"/>
              <a:t>Calvino, </a:t>
            </a:r>
            <a:r>
              <a:rPr lang="it-IT" sz="1800" i="1" dirty="0"/>
              <a:t>Lezioni </a:t>
            </a:r>
            <a:r>
              <a:rPr lang="it-IT" sz="1800" i="1" dirty="0" smtClean="0"/>
              <a:t>americane</a:t>
            </a:r>
          </a:p>
          <a:p>
            <a:pPr marL="0" indent="0">
              <a:buNone/>
            </a:pPr>
            <a:endParaRPr lang="it-IT" sz="1800" i="1" dirty="0"/>
          </a:p>
          <a:p>
            <a:pPr marL="0" indent="0">
              <a:buNone/>
            </a:pPr>
            <a:endParaRPr lang="it-IT" sz="1800" i="1" dirty="0" smtClean="0"/>
          </a:p>
          <a:p>
            <a:pPr marL="0" indent="0">
              <a:buNone/>
            </a:pPr>
            <a:endParaRPr lang="it-IT" sz="1800" i="1" dirty="0"/>
          </a:p>
        </p:txBody>
      </p:sp>
      <p:sp>
        <p:nvSpPr>
          <p:cNvPr id="5" name="Segnaposto piè di pagina 4"/>
          <p:cNvSpPr>
            <a:spLocks noGrp="1"/>
          </p:cNvSpPr>
          <p:nvPr>
            <p:ph type="ftr" sz="quarter" idx="11"/>
          </p:nvPr>
        </p:nvSpPr>
        <p:spPr/>
        <p:txBody>
          <a:bodyPr/>
          <a:lstStyle/>
          <a:p>
            <a:r>
              <a:rPr lang="it-IT" dirty="0" smtClean="0"/>
              <a:t>Francesca Tritto, I.I.S.S. "Marco Polo"- Bari      2 aprile 2020</a:t>
            </a:r>
            <a:endParaRPr lang="it-IT" dirty="0"/>
          </a:p>
        </p:txBody>
      </p:sp>
    </p:spTree>
    <p:extLst>
      <p:ext uri="{BB962C8B-B14F-4D97-AF65-F5344CB8AC3E}">
        <p14:creationId xmlns:p14="http://schemas.microsoft.com/office/powerpoint/2010/main" val="42012836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b="1" dirty="0">
                <a:solidFill>
                  <a:srgbClr val="00B050"/>
                </a:solidFill>
                <a:latin typeface="+mn-lt"/>
              </a:rPr>
              <a:t>Narrare salva?</a:t>
            </a:r>
          </a:p>
        </p:txBody>
      </p:sp>
      <p:sp>
        <p:nvSpPr>
          <p:cNvPr id="3" name="Segnaposto contenuto 2"/>
          <p:cNvSpPr>
            <a:spLocks noGrp="1"/>
          </p:cNvSpPr>
          <p:nvPr>
            <p:ph idx="1"/>
          </p:nvPr>
        </p:nvSpPr>
        <p:spPr/>
        <p:txBody>
          <a:bodyPr/>
          <a:lstStyle/>
          <a:p>
            <a:pPr marL="0" indent="0">
              <a:buNone/>
            </a:pPr>
            <a:endParaRPr lang="it-IT" dirty="0" smtClean="0"/>
          </a:p>
          <a:p>
            <a:endParaRPr lang="it-IT" dirty="0"/>
          </a:p>
          <a:p>
            <a:endParaRPr lang="it-IT" dirty="0"/>
          </a:p>
        </p:txBody>
      </p:sp>
      <p:sp>
        <p:nvSpPr>
          <p:cNvPr id="4" name="Rettangolo 3"/>
          <p:cNvSpPr/>
          <p:nvPr/>
        </p:nvSpPr>
        <p:spPr>
          <a:xfrm>
            <a:off x="1223889" y="2094789"/>
            <a:ext cx="10339754" cy="3214470"/>
          </a:xfrm>
          <a:prstGeom prst="rect">
            <a:avLst/>
          </a:prstGeom>
        </p:spPr>
        <p:txBody>
          <a:bodyPr wrap="square">
            <a:spAutoFit/>
          </a:bodyPr>
          <a:lstStyle/>
          <a:p>
            <a:pPr>
              <a:lnSpc>
                <a:spcPct val="107000"/>
              </a:lnSpc>
              <a:spcAft>
                <a:spcPts val="800"/>
              </a:spcAft>
            </a:pPr>
            <a:endParaRPr lang="it-IT" dirty="0" smtClean="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r>
              <a:rPr lang="it-IT" dirty="0" smtClean="0">
                <a:latin typeface="Calibri" panose="020F0502020204030204" pitchFamily="34" charset="0"/>
                <a:ea typeface="Calibri" panose="020F0502020204030204" pitchFamily="34" charset="0"/>
                <a:cs typeface="Times New Roman" panose="02020603050405020304" pitchFamily="18" charset="0"/>
              </a:rPr>
              <a:t>In </a:t>
            </a:r>
            <a:r>
              <a:rPr lang="it-IT" dirty="0">
                <a:latin typeface="Calibri" panose="020F0502020204030204" pitchFamily="34" charset="0"/>
                <a:ea typeface="Calibri" panose="020F0502020204030204" pitchFamily="34" charset="0"/>
                <a:cs typeface="Times New Roman" panose="02020603050405020304" pitchFamily="18" charset="0"/>
              </a:rPr>
              <a:t>un suo vecchio articolo Eugenio Scalfari rifletteva sul racconto come bisogno irrinunciabile dell’uomo, alla stessa stregua dei bisogni primari.</a:t>
            </a:r>
          </a:p>
          <a:p>
            <a:pPr algn="ctr">
              <a:lnSpc>
                <a:spcPct val="107000"/>
              </a:lnSpc>
              <a:spcAft>
                <a:spcPts val="800"/>
              </a:spcAft>
            </a:pPr>
            <a:r>
              <a:rPr lang="it-IT" dirty="0" smtClean="0">
                <a:latin typeface="Calibri" panose="020F0502020204030204" pitchFamily="34" charset="0"/>
                <a:ea typeface="Calibri" panose="020F0502020204030204" pitchFamily="34" charset="0"/>
                <a:cs typeface="Times New Roman" panose="02020603050405020304" pitchFamily="18" charset="0"/>
              </a:rPr>
              <a:t> Leggiamo in </a:t>
            </a:r>
            <a:r>
              <a:rPr lang="it-IT" dirty="0">
                <a:latin typeface="Calibri" panose="020F0502020204030204" pitchFamily="34" charset="0"/>
                <a:ea typeface="Calibri" panose="020F0502020204030204" pitchFamily="34" charset="0"/>
                <a:cs typeface="Times New Roman" panose="02020603050405020304" pitchFamily="18" charset="0"/>
              </a:rPr>
              <a:t>molte pagine di letteratura, da Boccaccio a Svevo. di come il racconto e la scrittura possano salvare o </a:t>
            </a:r>
            <a:r>
              <a:rPr lang="it-IT" dirty="0" smtClean="0">
                <a:latin typeface="Calibri" panose="020F0502020204030204" pitchFamily="34" charset="0"/>
                <a:ea typeface="Calibri" panose="020F0502020204030204" pitchFamily="34" charset="0"/>
                <a:cs typeface="Times New Roman" panose="02020603050405020304" pitchFamily="18" charset="0"/>
              </a:rPr>
              <a:t>guarire.</a:t>
            </a:r>
            <a:endParaRPr lang="it-IT"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Le riscritture creative e le narrazioni di sé possono oggi riempire un vuoto. </a:t>
            </a:r>
            <a:endParaRPr lang="it-IT" dirty="0" smtClean="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Salvano? Forse.</a:t>
            </a:r>
          </a:p>
          <a:p>
            <a:pPr algn="ct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Sicuramente sono una cura</a:t>
            </a:r>
          </a:p>
        </p:txBody>
      </p:sp>
      <p:sp>
        <p:nvSpPr>
          <p:cNvPr id="6" name="Segnaposto piè di pagina 5"/>
          <p:cNvSpPr>
            <a:spLocks noGrp="1"/>
          </p:cNvSpPr>
          <p:nvPr>
            <p:ph type="ftr" sz="quarter" idx="11"/>
          </p:nvPr>
        </p:nvSpPr>
        <p:spPr/>
        <p:txBody>
          <a:bodyPr/>
          <a:lstStyle/>
          <a:p>
            <a:r>
              <a:rPr lang="it-IT" smtClean="0"/>
              <a:t>Francesca Tritto, I.I.S.S. "Marco Polo"- Bari      2 aprile 2020</a:t>
            </a:r>
            <a:endParaRPr lang="it-IT"/>
          </a:p>
        </p:txBody>
      </p:sp>
    </p:spTree>
    <p:extLst>
      <p:ext uri="{BB962C8B-B14F-4D97-AF65-F5344CB8AC3E}">
        <p14:creationId xmlns:p14="http://schemas.microsoft.com/office/powerpoint/2010/main" val="40933417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457200"/>
            <a:ext cx="10515600" cy="4959927"/>
          </a:xfrm>
        </p:spPr>
        <p:txBody>
          <a:bodyPr>
            <a:normAutofit/>
          </a:bodyPr>
          <a:lstStyle/>
          <a:p>
            <a:pPr marL="0" indent="0">
              <a:buNone/>
            </a:pPr>
            <a:r>
              <a:rPr lang="it-IT" sz="2000" i="1" dirty="0" smtClean="0">
                <a:solidFill>
                  <a:schemeClr val="accent6">
                    <a:lumMod val="50000"/>
                  </a:schemeClr>
                </a:solidFill>
              </a:rPr>
              <a:t>Chiese </a:t>
            </a:r>
            <a:r>
              <a:rPr lang="it-IT" sz="2000" i="1" dirty="0">
                <a:solidFill>
                  <a:schemeClr val="accent6">
                    <a:lumMod val="50000"/>
                  </a:schemeClr>
                </a:solidFill>
              </a:rPr>
              <a:t>a Marco </a:t>
            </a:r>
            <a:r>
              <a:rPr lang="it-IT" sz="2000" i="1" dirty="0" err="1">
                <a:solidFill>
                  <a:schemeClr val="accent6">
                    <a:lumMod val="50000"/>
                  </a:schemeClr>
                </a:solidFill>
              </a:rPr>
              <a:t>Kublai</a:t>
            </a:r>
            <a:r>
              <a:rPr lang="it-IT" sz="2000" i="1" dirty="0">
                <a:solidFill>
                  <a:schemeClr val="accent6">
                    <a:lumMod val="50000"/>
                  </a:schemeClr>
                </a:solidFill>
              </a:rPr>
              <a:t>: - Tu che esplori intorno e vedi i segni, saprai dirmi verso quale di questi futuri ci spingono i venti propizi.</a:t>
            </a:r>
            <a:r>
              <a:rPr lang="it-IT" sz="2000" dirty="0">
                <a:solidFill>
                  <a:schemeClr val="accent6">
                    <a:lumMod val="50000"/>
                  </a:schemeClr>
                </a:solidFill>
              </a:rPr>
              <a:t/>
            </a:r>
            <a:br>
              <a:rPr lang="it-IT" sz="2000" dirty="0">
                <a:solidFill>
                  <a:schemeClr val="accent6">
                    <a:lumMod val="50000"/>
                  </a:schemeClr>
                </a:solidFill>
              </a:rPr>
            </a:br>
            <a:r>
              <a:rPr lang="it-IT" sz="2000" i="1" dirty="0">
                <a:solidFill>
                  <a:schemeClr val="accent6">
                    <a:lumMod val="50000"/>
                  </a:schemeClr>
                </a:solidFill>
              </a:rPr>
              <a:t>- Per questi porti non saprei tracciare la rotta sulla carta né fissare la data dell'approdo. Alle volte mi basta uno scorcio che s'apre nel bel mezzo d'un paesaggio incongruo, un affiorare di luci nella nebbia, il dialogo di due passanti che s'incontrano nel viavai, per pensare che partendo di lì metterò assieme pezzo a pezzo la città perfetta, fatta di frammenti mescolati col resto, d'istanti separati da intervalli, di segnali che uno manda e non sa chi li raccoglie. Se ti dico che la città cui tende il mio viaggio è discontinua nello spazio e nel tempo, ora più rada ora più densa, tu non devi credere che si possa smettere di cercarla. Forse mentre noi parliamo sta affiorando sparsa entro i confini del tuo impero; puoi rintracciarla, ma a quel modo che t'ho detto</a:t>
            </a:r>
            <a:r>
              <a:rPr lang="it-IT" sz="2000" i="1" dirty="0" smtClean="0">
                <a:solidFill>
                  <a:schemeClr val="accent6">
                    <a:lumMod val="50000"/>
                  </a:schemeClr>
                </a:solidFill>
              </a:rPr>
              <a:t>.</a:t>
            </a:r>
          </a:p>
          <a:p>
            <a:pPr marL="0" indent="0">
              <a:buNone/>
            </a:pPr>
            <a:r>
              <a:rPr lang="it-IT" sz="2000" b="1" dirty="0" smtClean="0">
                <a:solidFill>
                  <a:schemeClr val="accent6">
                    <a:lumMod val="50000"/>
                  </a:schemeClr>
                </a:solidFill>
                <a:effectLst>
                  <a:outerShdw blurRad="38100" dist="38100" dir="2700000" algn="tl">
                    <a:srgbClr val="000000">
                      <a:alpha val="43137"/>
                    </a:srgbClr>
                  </a:outerShdw>
                </a:effectLst>
              </a:rPr>
              <a:t>Italo Calvino</a:t>
            </a:r>
            <a:r>
              <a:rPr lang="it-IT" sz="2000" b="1" i="1" dirty="0" smtClean="0">
                <a:solidFill>
                  <a:schemeClr val="accent6">
                    <a:lumMod val="50000"/>
                  </a:schemeClr>
                </a:solidFill>
                <a:effectLst>
                  <a:outerShdw blurRad="38100" dist="38100" dir="2700000" algn="tl">
                    <a:srgbClr val="000000">
                      <a:alpha val="43137"/>
                    </a:srgbClr>
                  </a:outerShdw>
                </a:effectLst>
              </a:rPr>
              <a:t>, Le città invisibili</a:t>
            </a:r>
            <a:endParaRPr lang="it-IT" sz="2000" b="1" dirty="0" smtClean="0">
              <a:solidFill>
                <a:schemeClr val="accent6">
                  <a:lumMod val="50000"/>
                </a:schemeClr>
              </a:solidFill>
              <a:effectLst>
                <a:outerShdw blurRad="38100" dist="38100" dir="2700000" algn="tl">
                  <a:srgbClr val="000000">
                    <a:alpha val="43137"/>
                  </a:srgbClr>
                </a:outerShdw>
              </a:effectLst>
            </a:endParaRPr>
          </a:p>
          <a:p>
            <a:pPr marL="0" indent="0" algn="ctr">
              <a:buNone/>
            </a:pPr>
            <a:r>
              <a:rPr lang="it-IT" sz="5400" b="1" dirty="0" smtClean="0">
                <a:solidFill>
                  <a:srgbClr val="00B050"/>
                </a:solidFill>
                <a:effectLst>
                  <a:outerShdw blurRad="38100" dist="38100" dir="2700000" algn="tl">
                    <a:srgbClr val="000000">
                      <a:alpha val="43137"/>
                    </a:srgbClr>
                  </a:outerShdw>
                </a:effectLst>
              </a:rPr>
              <a:t>Grazie</a:t>
            </a:r>
            <a:endParaRPr lang="it-IT" sz="5400" b="1" dirty="0">
              <a:solidFill>
                <a:srgbClr val="00B050"/>
              </a:solidFill>
              <a:effectLst>
                <a:outerShdw blurRad="38100" dist="38100" dir="2700000" algn="tl">
                  <a:srgbClr val="000000">
                    <a:alpha val="43137"/>
                  </a:srgbClr>
                </a:outerShdw>
              </a:effectLst>
            </a:endParaRPr>
          </a:p>
        </p:txBody>
      </p:sp>
      <p:sp>
        <p:nvSpPr>
          <p:cNvPr id="4" name="Segnaposto piè di pagina 3"/>
          <p:cNvSpPr>
            <a:spLocks noGrp="1"/>
          </p:cNvSpPr>
          <p:nvPr>
            <p:ph type="ftr" sz="quarter" idx="11"/>
          </p:nvPr>
        </p:nvSpPr>
        <p:spPr/>
        <p:txBody>
          <a:bodyPr/>
          <a:lstStyle/>
          <a:p>
            <a:r>
              <a:rPr lang="it-IT" smtClean="0"/>
              <a:t>Francesca Tritto, I.I.S.S. "Marco Polo"- Bari      2 aprile 2020</a:t>
            </a:r>
            <a:endParaRPr lang="it-IT"/>
          </a:p>
        </p:txBody>
      </p:sp>
    </p:spTree>
    <p:extLst>
      <p:ext uri="{BB962C8B-B14F-4D97-AF65-F5344CB8AC3E}">
        <p14:creationId xmlns:p14="http://schemas.microsoft.com/office/powerpoint/2010/main" val="4636231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b="1" dirty="0" smtClean="0">
                <a:solidFill>
                  <a:srgbClr val="00B050"/>
                </a:solidFill>
                <a:latin typeface="+mn-lt"/>
              </a:rPr>
              <a:t>Una premessa</a:t>
            </a:r>
            <a:endParaRPr lang="it-IT" sz="3200" b="1" dirty="0">
              <a:solidFill>
                <a:srgbClr val="00B050"/>
              </a:solidFill>
              <a:latin typeface="+mn-lt"/>
            </a:endParaRPr>
          </a:p>
        </p:txBody>
      </p:sp>
      <p:sp>
        <p:nvSpPr>
          <p:cNvPr id="3" name="Segnaposto contenuto 2"/>
          <p:cNvSpPr>
            <a:spLocks noGrp="1"/>
          </p:cNvSpPr>
          <p:nvPr>
            <p:ph idx="1"/>
          </p:nvPr>
        </p:nvSpPr>
        <p:spPr>
          <a:xfrm>
            <a:off x="838200" y="1572088"/>
            <a:ext cx="11119338" cy="4770194"/>
          </a:xfrm>
        </p:spPr>
        <p:txBody>
          <a:bodyPr>
            <a:normAutofit/>
          </a:bodyPr>
          <a:lstStyle/>
          <a:p>
            <a:pPr marL="0" indent="0">
              <a:buNone/>
            </a:pPr>
            <a:r>
              <a:rPr lang="it-IT" sz="2000" dirty="0"/>
              <a:t>Questo intervento vuole essere una riflessione ed una condivisione di alcune  </a:t>
            </a:r>
            <a:endParaRPr lang="it-IT" sz="2000" dirty="0" smtClean="0"/>
          </a:p>
          <a:p>
            <a:pPr marL="0" indent="0">
              <a:buNone/>
            </a:pPr>
            <a:r>
              <a:rPr lang="it-IT" sz="2000" dirty="0" smtClean="0"/>
              <a:t>pratiche </a:t>
            </a:r>
            <a:r>
              <a:rPr lang="it-IT" sz="2000" dirty="0"/>
              <a:t>nella didattica della letteratura italiana. </a:t>
            </a:r>
          </a:p>
          <a:p>
            <a:pPr marL="0" indent="0">
              <a:buNone/>
            </a:pPr>
            <a:endParaRPr lang="it-IT" sz="2000" dirty="0" smtClean="0"/>
          </a:p>
          <a:p>
            <a:pPr marL="0" indent="0">
              <a:buNone/>
            </a:pPr>
            <a:r>
              <a:rPr lang="it-IT" sz="2000" dirty="0" smtClean="0"/>
              <a:t>Si </a:t>
            </a:r>
            <a:r>
              <a:rPr lang="it-IT" sz="2000" dirty="0"/>
              <a:t>tratta di pratiche spesso già attuata da docenti, che in questa </a:t>
            </a:r>
            <a:endParaRPr lang="it-IT" sz="2000" dirty="0" smtClean="0"/>
          </a:p>
          <a:p>
            <a:pPr marL="0" indent="0">
              <a:buNone/>
            </a:pPr>
            <a:r>
              <a:rPr lang="it-IT" sz="2000" dirty="0" smtClean="0"/>
              <a:t>circostanza </a:t>
            </a:r>
            <a:r>
              <a:rPr lang="it-IT" sz="2000" dirty="0"/>
              <a:t>possono avere risultati efficaci</a:t>
            </a:r>
            <a:r>
              <a:rPr lang="it-IT" sz="2000" dirty="0" smtClean="0"/>
              <a:t>.</a:t>
            </a:r>
            <a:endParaRPr lang="it-IT" sz="2000" dirty="0"/>
          </a:p>
          <a:p>
            <a:pPr marL="0" indent="0">
              <a:buNone/>
            </a:pPr>
            <a:endParaRPr lang="it-IT" sz="2000" dirty="0" smtClean="0"/>
          </a:p>
          <a:p>
            <a:pPr marL="0" indent="0">
              <a:buNone/>
            </a:pPr>
            <a:r>
              <a:rPr lang="it-IT" sz="2000" dirty="0" smtClean="0"/>
              <a:t>Nella </a:t>
            </a:r>
            <a:r>
              <a:rPr lang="it-IT" sz="2000" dirty="0"/>
              <a:t>contingenza del momento l’innovazione non è più un’opzione, </a:t>
            </a:r>
            <a:endParaRPr lang="it-IT" sz="2000" dirty="0" smtClean="0"/>
          </a:p>
          <a:p>
            <a:pPr marL="0" indent="0">
              <a:buNone/>
            </a:pPr>
            <a:r>
              <a:rPr lang="it-IT" sz="2000" dirty="0" smtClean="0"/>
              <a:t>ma </a:t>
            </a:r>
            <a:r>
              <a:rPr lang="it-IT" sz="2000" dirty="0"/>
              <a:t>diventa una necessità, </a:t>
            </a:r>
            <a:r>
              <a:rPr lang="it-IT" sz="2000" dirty="0" smtClean="0"/>
              <a:t>un’ancora</a:t>
            </a:r>
            <a:r>
              <a:rPr lang="it-IT" sz="2000" dirty="0"/>
              <a:t>. </a:t>
            </a:r>
            <a:endParaRPr lang="it-IT" sz="2000" dirty="0" smtClean="0"/>
          </a:p>
          <a:p>
            <a:pPr marL="0" indent="0">
              <a:buNone/>
            </a:pPr>
            <a:endParaRPr lang="it-IT" sz="2000" dirty="0" smtClean="0"/>
          </a:p>
          <a:p>
            <a:pPr marL="0" indent="0">
              <a:buNone/>
            </a:pPr>
            <a:r>
              <a:rPr lang="it-IT" sz="2000" dirty="0" smtClean="0"/>
              <a:t>Soprattutto </a:t>
            </a:r>
            <a:r>
              <a:rPr lang="it-IT" sz="2000" dirty="0"/>
              <a:t>quando si assegna centralità allo studente non come destinatario, ma come </a:t>
            </a:r>
            <a:r>
              <a:rPr lang="it-IT" sz="2000" dirty="0" smtClean="0"/>
              <a:t>costruttore </a:t>
            </a:r>
            <a:r>
              <a:rPr lang="it-IT" sz="2000" dirty="0"/>
              <a:t>di </a:t>
            </a:r>
            <a:endParaRPr lang="it-IT" sz="2000" dirty="0" smtClean="0"/>
          </a:p>
          <a:p>
            <a:pPr marL="0" indent="0">
              <a:buNone/>
            </a:pPr>
            <a:r>
              <a:rPr lang="it-IT" sz="2000" dirty="0" smtClean="0"/>
              <a:t>esperienze </a:t>
            </a:r>
            <a:r>
              <a:rPr lang="it-IT" sz="2000" dirty="0"/>
              <a:t>di </a:t>
            </a:r>
            <a:r>
              <a:rPr lang="it-IT" sz="2000" dirty="0" smtClean="0"/>
              <a:t>conoscenza.</a:t>
            </a:r>
            <a:endParaRPr lang="it-IT" sz="2000" dirty="0"/>
          </a:p>
          <a:p>
            <a:endParaRPr lang="it-IT" dirty="0"/>
          </a:p>
        </p:txBody>
      </p:sp>
      <p:sp>
        <p:nvSpPr>
          <p:cNvPr id="4" name="Segnaposto piè di pagina 3"/>
          <p:cNvSpPr>
            <a:spLocks noGrp="1"/>
          </p:cNvSpPr>
          <p:nvPr>
            <p:ph type="ftr" sz="quarter" idx="11"/>
          </p:nvPr>
        </p:nvSpPr>
        <p:spPr/>
        <p:txBody>
          <a:bodyPr/>
          <a:lstStyle/>
          <a:p>
            <a:r>
              <a:rPr lang="it-IT" smtClean="0"/>
              <a:t>Francesca Tritto, I.I.S.S. "Marco Polo"- Bari      2 aprile 2020</a:t>
            </a:r>
            <a:endParaRPr lang="it-IT"/>
          </a:p>
        </p:txBody>
      </p:sp>
      <p:pic>
        <p:nvPicPr>
          <p:cNvPr id="5" name="Immagine 4" descr="Ex Libris bookplate rubber stamp - BR052H: Amazon.co.uk: Kitchen ..."/>
          <p:cNvPicPr/>
          <p:nvPr/>
        </p:nvPicPr>
        <p:blipFill>
          <a:blip r:embed="rId2">
            <a:extLst>
              <a:ext uri="{28A0092B-C50C-407E-A947-70E740481C1C}">
                <a14:useLocalDpi xmlns:a14="http://schemas.microsoft.com/office/drawing/2010/main" val="0"/>
              </a:ext>
            </a:extLst>
          </a:blip>
          <a:srcRect/>
          <a:stretch>
            <a:fillRect/>
          </a:stretch>
        </p:blipFill>
        <p:spPr bwMode="auto">
          <a:xfrm>
            <a:off x="8975043" y="1392701"/>
            <a:ext cx="2687074" cy="3404382"/>
          </a:xfrm>
          <a:prstGeom prst="rect">
            <a:avLst/>
          </a:prstGeom>
          <a:noFill/>
          <a:ln>
            <a:noFill/>
          </a:ln>
        </p:spPr>
      </p:pic>
    </p:spTree>
    <p:extLst>
      <p:ext uri="{BB962C8B-B14F-4D97-AF65-F5344CB8AC3E}">
        <p14:creationId xmlns:p14="http://schemas.microsoft.com/office/powerpoint/2010/main" val="13863113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520505"/>
            <a:ext cx="10515600" cy="5656458"/>
          </a:xfrm>
        </p:spPr>
        <p:txBody>
          <a:bodyPr>
            <a:normAutofit/>
          </a:bodyPr>
          <a:lstStyle/>
          <a:p>
            <a:pPr marL="0" indent="0">
              <a:buNone/>
            </a:pPr>
            <a:endParaRPr lang="it-IT" sz="2000" dirty="0"/>
          </a:p>
          <a:p>
            <a:pPr marL="0" indent="0">
              <a:buNone/>
            </a:pPr>
            <a:endParaRPr lang="it-IT" sz="2200" dirty="0" smtClean="0"/>
          </a:p>
          <a:p>
            <a:pPr marL="0" indent="0" algn="ctr">
              <a:buNone/>
            </a:pPr>
            <a:r>
              <a:rPr lang="it-IT" sz="2000" dirty="0" smtClean="0"/>
              <a:t>L’ attuale </a:t>
            </a:r>
            <a:r>
              <a:rPr lang="it-IT" sz="2000" dirty="0"/>
              <a:t>deformazione delle coordinate </a:t>
            </a:r>
            <a:r>
              <a:rPr lang="it-IT" sz="2000" dirty="0" smtClean="0"/>
              <a:t>dello </a:t>
            </a:r>
            <a:r>
              <a:rPr lang="it-IT" sz="2000" dirty="0"/>
              <a:t>spazio e del </a:t>
            </a:r>
            <a:r>
              <a:rPr lang="it-IT" sz="2000" dirty="0" smtClean="0"/>
              <a:t>tempo, </a:t>
            </a:r>
            <a:r>
              <a:rPr lang="it-IT" sz="2000" dirty="0"/>
              <a:t>in cui solitamente </a:t>
            </a:r>
            <a:r>
              <a:rPr lang="it-IT" sz="2000" dirty="0" smtClean="0"/>
              <a:t>operiamo,</a:t>
            </a:r>
          </a:p>
          <a:p>
            <a:pPr marL="0" indent="0" algn="ctr">
              <a:buNone/>
            </a:pPr>
            <a:r>
              <a:rPr lang="it-IT" sz="2000" dirty="0" smtClean="0"/>
              <a:t>richiedono un </a:t>
            </a:r>
            <a:r>
              <a:rPr lang="it-IT" sz="2000" dirty="0"/>
              <a:t>design pedagogico che deve considerare alcuni fattori nuovi e tenere </a:t>
            </a:r>
            <a:endParaRPr lang="it-IT" sz="2000" dirty="0" smtClean="0"/>
          </a:p>
          <a:p>
            <a:pPr marL="0" indent="0" algn="ctr">
              <a:buNone/>
            </a:pPr>
            <a:r>
              <a:rPr lang="it-IT" sz="2000" dirty="0" smtClean="0"/>
              <a:t>presente </a:t>
            </a:r>
            <a:r>
              <a:rPr lang="it-IT" sz="2000" dirty="0"/>
              <a:t>i rischi </a:t>
            </a:r>
            <a:r>
              <a:rPr lang="it-IT" sz="2000" dirty="0" smtClean="0"/>
              <a:t>dell’impatto emotivo di </a:t>
            </a:r>
            <a:r>
              <a:rPr lang="it-IT" sz="2000" dirty="0"/>
              <a:t>questa </a:t>
            </a:r>
            <a:r>
              <a:rPr lang="it-IT" sz="2000" dirty="0" smtClean="0"/>
              <a:t>tempesta.</a:t>
            </a:r>
          </a:p>
          <a:p>
            <a:pPr marL="0" indent="0">
              <a:buNone/>
            </a:pPr>
            <a:endParaRPr lang="it-IT" sz="2000" dirty="0" smtClean="0"/>
          </a:p>
          <a:p>
            <a:pPr marL="0" indent="0">
              <a:buNone/>
            </a:pPr>
            <a:endParaRPr lang="it-IT" sz="2000" dirty="0"/>
          </a:p>
          <a:p>
            <a:pPr marL="0" indent="0" algn="ctr">
              <a:buNone/>
            </a:pPr>
            <a:endParaRPr lang="it-IT" sz="2000" dirty="0"/>
          </a:p>
          <a:p>
            <a:pPr marL="0" indent="0" algn="ctr">
              <a:buNone/>
            </a:pPr>
            <a:r>
              <a:rPr lang="it-IT" sz="2000" dirty="0"/>
              <a:t>Abbiamo oggi il </a:t>
            </a:r>
            <a:r>
              <a:rPr lang="it-IT" sz="2000" b="1" i="1" dirty="0">
                <a:solidFill>
                  <a:srgbClr val="00B050"/>
                </a:solidFill>
              </a:rPr>
              <a:t>compito</a:t>
            </a:r>
            <a:r>
              <a:rPr lang="it-IT" sz="2000" dirty="0"/>
              <a:t> di difendere il diritto allo studio, ma sentiamo anche la </a:t>
            </a:r>
            <a:endParaRPr lang="it-IT" sz="2000" dirty="0" smtClean="0"/>
          </a:p>
          <a:p>
            <a:pPr marL="0" indent="0" algn="ctr">
              <a:buNone/>
            </a:pPr>
            <a:r>
              <a:rPr lang="it-IT" sz="2000" b="1" i="1" dirty="0" smtClean="0">
                <a:solidFill>
                  <a:srgbClr val="00B050"/>
                </a:solidFill>
              </a:rPr>
              <a:t>responsabilità</a:t>
            </a:r>
            <a:r>
              <a:rPr lang="it-IT" sz="2000" dirty="0" smtClean="0"/>
              <a:t> </a:t>
            </a:r>
            <a:r>
              <a:rPr lang="it-IT" sz="2000" dirty="0"/>
              <a:t>di </a:t>
            </a:r>
            <a:r>
              <a:rPr lang="it-IT" sz="2000" dirty="0" smtClean="0"/>
              <a:t>dotare </a:t>
            </a:r>
            <a:r>
              <a:rPr lang="it-IT" sz="2000" dirty="0"/>
              <a:t>questo diritto di senso, </a:t>
            </a:r>
            <a:r>
              <a:rPr lang="it-IT" sz="2000" dirty="0" smtClean="0"/>
              <a:t>per scongiurare  </a:t>
            </a:r>
            <a:r>
              <a:rPr lang="it-IT" sz="2000" dirty="0"/>
              <a:t>un vuoto che potrebbe </a:t>
            </a:r>
            <a:endParaRPr lang="it-IT" sz="2000" dirty="0" smtClean="0"/>
          </a:p>
          <a:p>
            <a:pPr marL="0" indent="0" algn="ctr">
              <a:buNone/>
            </a:pPr>
            <a:r>
              <a:rPr lang="it-IT" sz="2000" dirty="0" smtClean="0"/>
              <a:t>disorientare </a:t>
            </a:r>
            <a:r>
              <a:rPr lang="it-IT" sz="2000" dirty="0"/>
              <a:t>o essere </a:t>
            </a:r>
            <a:r>
              <a:rPr lang="it-IT" sz="2000" dirty="0" smtClean="0"/>
              <a:t>pericolosamente </a:t>
            </a:r>
            <a:r>
              <a:rPr lang="it-IT" sz="2000" dirty="0"/>
              <a:t>riempito.</a:t>
            </a:r>
          </a:p>
          <a:p>
            <a:pPr marL="0" indent="0">
              <a:buNone/>
            </a:pPr>
            <a:endParaRPr lang="it-IT" sz="2000" dirty="0"/>
          </a:p>
          <a:p>
            <a:pPr marL="0" indent="0">
              <a:buNone/>
            </a:pPr>
            <a:endParaRPr lang="it-IT" sz="2000" dirty="0"/>
          </a:p>
        </p:txBody>
      </p:sp>
      <p:sp>
        <p:nvSpPr>
          <p:cNvPr id="5" name="Segnaposto piè di pagina 4"/>
          <p:cNvSpPr>
            <a:spLocks noGrp="1"/>
          </p:cNvSpPr>
          <p:nvPr>
            <p:ph type="ftr" sz="quarter" idx="11"/>
          </p:nvPr>
        </p:nvSpPr>
        <p:spPr/>
        <p:txBody>
          <a:bodyPr/>
          <a:lstStyle/>
          <a:p>
            <a:r>
              <a:rPr lang="it-IT" dirty="0" smtClean="0"/>
              <a:t>Francesca Tritto, I.I.S.S. "Marco Polo"- Bari      2 aprile 2020</a:t>
            </a:r>
            <a:endParaRPr lang="it-IT" dirty="0"/>
          </a:p>
        </p:txBody>
      </p:sp>
    </p:spTree>
    <p:extLst>
      <p:ext uri="{BB962C8B-B14F-4D97-AF65-F5344CB8AC3E}">
        <p14:creationId xmlns:p14="http://schemas.microsoft.com/office/powerpoint/2010/main" val="40935248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953776" y="504508"/>
            <a:ext cx="10515600" cy="1514201"/>
          </a:xfrm>
        </p:spPr>
        <p:txBody>
          <a:bodyPr>
            <a:noAutofit/>
          </a:bodyPr>
          <a:lstStyle/>
          <a:p>
            <a:r>
              <a:rPr lang="it-IT" sz="3200" b="1" dirty="0">
                <a:solidFill>
                  <a:srgbClr val="00B050"/>
                </a:solidFill>
                <a:latin typeface="+mn-lt"/>
              </a:rPr>
              <a:t>L’ambiente di apprendimento: </a:t>
            </a:r>
            <a:r>
              <a:rPr lang="it-IT" sz="3200" b="1" i="1" dirty="0">
                <a:solidFill>
                  <a:srgbClr val="00B050"/>
                </a:solidFill>
                <a:latin typeface="+mn-lt"/>
              </a:rPr>
              <a:t/>
            </a:r>
            <a:br>
              <a:rPr lang="it-IT" sz="3200" b="1" i="1" dirty="0">
                <a:solidFill>
                  <a:srgbClr val="00B050"/>
                </a:solidFill>
                <a:latin typeface="+mn-lt"/>
              </a:rPr>
            </a:br>
            <a:r>
              <a:rPr lang="it-IT" sz="3200" b="1" i="1" dirty="0" smtClean="0">
                <a:solidFill>
                  <a:srgbClr val="00B050"/>
                </a:solidFill>
                <a:latin typeface="+mn-lt"/>
              </a:rPr>
              <a:t>                                                       </a:t>
            </a:r>
            <a:br>
              <a:rPr lang="it-IT" sz="3200" b="1" i="1" dirty="0" smtClean="0">
                <a:solidFill>
                  <a:srgbClr val="00B050"/>
                </a:solidFill>
                <a:latin typeface="+mn-lt"/>
              </a:rPr>
            </a:br>
            <a:r>
              <a:rPr lang="it-IT" sz="3200" b="1" i="1" dirty="0">
                <a:solidFill>
                  <a:srgbClr val="00B050"/>
                </a:solidFill>
                <a:latin typeface="+mn-lt"/>
              </a:rPr>
              <a:t> </a:t>
            </a:r>
            <a:r>
              <a:rPr lang="it-IT" sz="3200" b="1" i="1" dirty="0" smtClean="0">
                <a:solidFill>
                  <a:srgbClr val="00B050"/>
                </a:solidFill>
                <a:latin typeface="+mn-lt"/>
              </a:rPr>
              <a:t>                                         se </a:t>
            </a:r>
            <a:r>
              <a:rPr lang="it-IT" sz="3200" b="1" i="1" dirty="0">
                <a:solidFill>
                  <a:srgbClr val="00B050"/>
                </a:solidFill>
                <a:latin typeface="+mn-lt"/>
              </a:rPr>
              <a:t>lo spazio insegna…..  </a:t>
            </a:r>
            <a:br>
              <a:rPr lang="it-IT" sz="3200" b="1" i="1" dirty="0">
                <a:solidFill>
                  <a:srgbClr val="00B050"/>
                </a:solidFill>
                <a:latin typeface="+mn-lt"/>
              </a:rPr>
            </a:br>
            <a:endParaRPr lang="it-IT" sz="3200" b="1" i="1" dirty="0">
              <a:solidFill>
                <a:srgbClr val="00B050"/>
              </a:solidFill>
              <a:latin typeface="+mn-lt"/>
            </a:endParaRPr>
          </a:p>
        </p:txBody>
      </p:sp>
      <p:sp>
        <p:nvSpPr>
          <p:cNvPr id="3" name="Segnaposto contenuto 2"/>
          <p:cNvSpPr>
            <a:spLocks noGrp="1"/>
          </p:cNvSpPr>
          <p:nvPr>
            <p:ph idx="1"/>
          </p:nvPr>
        </p:nvSpPr>
        <p:spPr>
          <a:xfrm>
            <a:off x="1078467" y="1612027"/>
            <a:ext cx="10035065" cy="4393905"/>
          </a:xfrm>
        </p:spPr>
        <p:txBody>
          <a:bodyPr>
            <a:normAutofit/>
          </a:bodyPr>
          <a:lstStyle/>
          <a:p>
            <a:pPr marL="0" indent="0">
              <a:buNone/>
            </a:pPr>
            <a:endParaRPr lang="it-IT" sz="2000" dirty="0" smtClean="0"/>
          </a:p>
          <a:p>
            <a:pPr marL="0" indent="0">
              <a:buNone/>
            </a:pPr>
            <a:endParaRPr lang="it-IT" sz="2000" dirty="0" smtClean="0"/>
          </a:p>
          <a:p>
            <a:pPr marL="0" indent="0">
              <a:buNone/>
            </a:pPr>
            <a:r>
              <a:rPr lang="it-IT" sz="2000" dirty="0" smtClean="0"/>
              <a:t>Il </a:t>
            </a:r>
            <a:r>
              <a:rPr lang="it-IT" sz="2000" dirty="0"/>
              <a:t>primo dato che abbiamo dovuto considerare  nella rimodulazione della didattica è quello di </a:t>
            </a:r>
            <a:endParaRPr lang="it-IT" sz="2000" dirty="0" smtClean="0"/>
          </a:p>
          <a:p>
            <a:pPr marL="0" indent="0">
              <a:buNone/>
            </a:pPr>
            <a:r>
              <a:rPr lang="it-IT" sz="2000" dirty="0" smtClean="0"/>
              <a:t>un </a:t>
            </a:r>
            <a:r>
              <a:rPr lang="it-IT" sz="2000" dirty="0"/>
              <a:t>brutale quanto improvviso mutamento dell’ambiente di apprendimento</a:t>
            </a:r>
            <a:r>
              <a:rPr lang="it-IT" sz="2000" dirty="0" smtClean="0"/>
              <a:t>.</a:t>
            </a:r>
          </a:p>
          <a:p>
            <a:pPr marL="0" indent="0">
              <a:buNone/>
            </a:pPr>
            <a:endParaRPr lang="it-IT" sz="2000" dirty="0" smtClean="0"/>
          </a:p>
          <a:p>
            <a:pPr marL="0" indent="0">
              <a:buNone/>
            </a:pPr>
            <a:r>
              <a:rPr lang="it-IT" sz="2000" dirty="0"/>
              <a:t>Se è vero che lo spazio insegna, </a:t>
            </a:r>
            <a:r>
              <a:rPr lang="it-IT" sz="2000" b="1" i="1" dirty="0">
                <a:solidFill>
                  <a:srgbClr val="00B050"/>
                </a:solidFill>
              </a:rPr>
              <a:t>come </a:t>
            </a:r>
            <a:r>
              <a:rPr lang="it-IT" sz="2000" b="1" i="1" dirty="0" smtClean="0">
                <a:solidFill>
                  <a:srgbClr val="00B050"/>
                </a:solidFill>
              </a:rPr>
              <a:t>possiamo </a:t>
            </a:r>
            <a:r>
              <a:rPr lang="it-IT" sz="2000" b="1" i="1" dirty="0">
                <a:solidFill>
                  <a:srgbClr val="00B050"/>
                </a:solidFill>
              </a:rPr>
              <a:t>gestire la sfida metodologica? </a:t>
            </a:r>
            <a:endParaRPr lang="it-IT" sz="2000" b="1" i="1" dirty="0" smtClean="0">
              <a:solidFill>
                <a:srgbClr val="00B050"/>
              </a:solidFill>
            </a:endParaRPr>
          </a:p>
          <a:p>
            <a:pPr marL="0" indent="0">
              <a:buNone/>
            </a:pPr>
            <a:endParaRPr lang="it-IT" sz="2000" dirty="0" smtClean="0">
              <a:solidFill>
                <a:srgbClr val="00B050"/>
              </a:solidFill>
            </a:endParaRPr>
          </a:p>
          <a:p>
            <a:pPr marL="0" indent="0">
              <a:buNone/>
            </a:pPr>
            <a:r>
              <a:rPr lang="it-IT" sz="2000" dirty="0" smtClean="0"/>
              <a:t>E</a:t>
            </a:r>
            <a:r>
              <a:rPr lang="it-IT" sz="2000" dirty="0"/>
              <a:t>’ evidente che la didattica a distanza non si può ridurre all’uso di tecnologie, né alla </a:t>
            </a:r>
            <a:endParaRPr lang="it-IT" sz="2000" dirty="0" smtClean="0"/>
          </a:p>
          <a:p>
            <a:pPr marL="0" indent="0">
              <a:buNone/>
            </a:pPr>
            <a:r>
              <a:rPr lang="it-IT" sz="2000" dirty="0" smtClean="0"/>
              <a:t>sostituzione </a:t>
            </a:r>
            <a:r>
              <a:rPr lang="it-IT" sz="2000" dirty="0"/>
              <a:t>della lezione frontale con le video lezioni, sincrone o asincrone che siano.</a:t>
            </a:r>
          </a:p>
          <a:p>
            <a:endParaRPr lang="it-IT" sz="2000" dirty="0"/>
          </a:p>
          <a:p>
            <a:pPr marL="0" indent="0">
              <a:buNone/>
            </a:pPr>
            <a:endParaRPr lang="it-IT" sz="2000" dirty="0"/>
          </a:p>
          <a:p>
            <a:endParaRPr lang="it-IT" sz="2000" dirty="0"/>
          </a:p>
        </p:txBody>
      </p:sp>
      <p:sp>
        <p:nvSpPr>
          <p:cNvPr id="5" name="Segnaposto piè di pagina 4"/>
          <p:cNvSpPr>
            <a:spLocks noGrp="1"/>
          </p:cNvSpPr>
          <p:nvPr>
            <p:ph type="ftr" sz="quarter" idx="11"/>
          </p:nvPr>
        </p:nvSpPr>
        <p:spPr/>
        <p:txBody>
          <a:bodyPr/>
          <a:lstStyle/>
          <a:p>
            <a:r>
              <a:rPr lang="it-IT" dirty="0" smtClean="0"/>
              <a:t>Francesca Tritto, I.I.S.S. "Marco Polo"- Bari      2 aprile 2020</a:t>
            </a:r>
            <a:endParaRPr lang="it-IT" dirty="0"/>
          </a:p>
        </p:txBody>
      </p:sp>
    </p:spTree>
    <p:extLst>
      <p:ext uri="{BB962C8B-B14F-4D97-AF65-F5344CB8AC3E}">
        <p14:creationId xmlns:p14="http://schemas.microsoft.com/office/powerpoint/2010/main" val="15426223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838200" y="309707"/>
            <a:ext cx="10515600" cy="1392484"/>
          </a:xfrm>
        </p:spPr>
        <p:txBody>
          <a:bodyPr>
            <a:normAutofit fontScale="90000"/>
          </a:bodyPr>
          <a:lstStyle/>
          <a:p>
            <a:pPr algn="ctr"/>
            <a:r>
              <a:rPr lang="it-IT" sz="3600" b="1" dirty="0" smtClean="0">
                <a:solidFill>
                  <a:srgbClr val="00B050"/>
                </a:solidFill>
              </a:rPr>
              <a:t>   </a:t>
            </a:r>
            <a:r>
              <a:rPr lang="it-IT" sz="3600" b="1" dirty="0" smtClean="0">
                <a:solidFill>
                  <a:srgbClr val="00B050"/>
                </a:solidFill>
                <a:latin typeface="+mn-lt"/>
              </a:rPr>
              <a:t>Metamorfosi </a:t>
            </a:r>
            <a:r>
              <a:rPr lang="it-IT" sz="3600" b="1" dirty="0">
                <a:solidFill>
                  <a:srgbClr val="00B050"/>
                </a:solidFill>
                <a:latin typeface="+mn-lt"/>
              </a:rPr>
              <a:t>del </a:t>
            </a:r>
            <a:r>
              <a:rPr lang="it-IT" sz="3600" b="1" dirty="0" err="1">
                <a:solidFill>
                  <a:srgbClr val="00B050"/>
                </a:solidFill>
                <a:latin typeface="+mn-lt"/>
              </a:rPr>
              <a:t>setting</a:t>
            </a:r>
            <a:r>
              <a:rPr lang="it-IT" sz="3600" b="1" dirty="0">
                <a:solidFill>
                  <a:srgbClr val="00B050"/>
                </a:solidFill>
                <a:latin typeface="+mn-lt"/>
              </a:rPr>
              <a:t> e nuovi </a:t>
            </a:r>
            <a:r>
              <a:rPr lang="it-IT" sz="3600" b="1" dirty="0" smtClean="0">
                <a:solidFill>
                  <a:srgbClr val="00B050"/>
                </a:solidFill>
                <a:latin typeface="+mn-lt"/>
              </a:rPr>
              <a:t/>
            </a:r>
            <a:br>
              <a:rPr lang="it-IT" sz="3600" b="1" dirty="0" smtClean="0">
                <a:solidFill>
                  <a:srgbClr val="00B050"/>
                </a:solidFill>
                <a:latin typeface="+mn-lt"/>
              </a:rPr>
            </a:br>
            <a:r>
              <a:rPr lang="it-IT" sz="3600" b="1" dirty="0" smtClean="0">
                <a:solidFill>
                  <a:srgbClr val="00B050"/>
                </a:solidFill>
                <a:latin typeface="+mn-lt"/>
              </a:rPr>
              <a:t>scenari </a:t>
            </a:r>
            <a:r>
              <a:rPr lang="it-IT" sz="3600" b="1" dirty="0">
                <a:solidFill>
                  <a:srgbClr val="00B050"/>
                </a:solidFill>
                <a:latin typeface="+mn-lt"/>
              </a:rPr>
              <a:t>di apprendimento</a:t>
            </a:r>
            <a:br>
              <a:rPr lang="it-IT" sz="3600" b="1" dirty="0">
                <a:solidFill>
                  <a:srgbClr val="00B050"/>
                </a:solidFill>
                <a:latin typeface="+mn-lt"/>
              </a:rPr>
            </a:br>
            <a:endParaRPr lang="it-IT" sz="3600" b="1" dirty="0">
              <a:solidFill>
                <a:srgbClr val="00B050"/>
              </a:solidFill>
              <a:latin typeface="+mn-lt"/>
            </a:endParaRPr>
          </a:p>
        </p:txBody>
      </p:sp>
      <p:sp>
        <p:nvSpPr>
          <p:cNvPr id="3" name="Segnaposto contenuto 2"/>
          <p:cNvSpPr>
            <a:spLocks noGrp="1"/>
          </p:cNvSpPr>
          <p:nvPr>
            <p:ph idx="1"/>
          </p:nvPr>
        </p:nvSpPr>
        <p:spPr>
          <a:xfrm>
            <a:off x="1246909" y="1191491"/>
            <a:ext cx="9615054" cy="4933752"/>
          </a:xfrm>
        </p:spPr>
        <p:txBody>
          <a:bodyPr>
            <a:normAutofit/>
          </a:bodyPr>
          <a:lstStyle/>
          <a:p>
            <a:pPr marL="0" indent="0">
              <a:buNone/>
            </a:pPr>
            <a:endParaRPr lang="it-IT" sz="2000" dirty="0" smtClean="0"/>
          </a:p>
          <a:p>
            <a:pPr marL="0" indent="0">
              <a:buNone/>
            </a:pPr>
            <a:r>
              <a:rPr lang="it-IT" sz="2000" dirty="0" smtClean="0"/>
              <a:t>Il </a:t>
            </a:r>
            <a:r>
              <a:rPr lang="it-IT" sz="2000" dirty="0"/>
              <a:t>dato più rilevante è il cambiamento del </a:t>
            </a:r>
            <a:r>
              <a:rPr lang="it-IT" sz="2000" dirty="0" err="1"/>
              <a:t>setting</a:t>
            </a:r>
            <a:r>
              <a:rPr lang="it-IT" sz="2000" dirty="0"/>
              <a:t> didattico, ossia di tutti gli elementi che hanno un ruolo nel processo di apprendimento e della loro relazione</a:t>
            </a:r>
            <a:r>
              <a:rPr lang="it-IT" sz="2000" dirty="0" smtClean="0"/>
              <a:t>.</a:t>
            </a:r>
            <a:endParaRPr lang="it-IT" sz="2000" dirty="0"/>
          </a:p>
          <a:p>
            <a:pPr marL="0" indent="0">
              <a:buNone/>
            </a:pPr>
            <a:r>
              <a:rPr lang="it-IT" sz="2000" dirty="0"/>
              <a:t>Si è detto (con una certa enfasi) che in questa situazione non è più lo studente che va a scuola, </a:t>
            </a:r>
            <a:r>
              <a:rPr lang="it-IT" sz="2000" b="1" dirty="0">
                <a:solidFill>
                  <a:schemeClr val="accent4">
                    <a:lumMod val="50000"/>
                  </a:schemeClr>
                </a:solidFill>
              </a:rPr>
              <a:t>ma è la scuola che va a casa </a:t>
            </a:r>
            <a:endParaRPr lang="it-IT" sz="2000" b="1" dirty="0" smtClean="0">
              <a:solidFill>
                <a:schemeClr val="accent4">
                  <a:lumMod val="50000"/>
                </a:schemeClr>
              </a:solidFill>
            </a:endParaRPr>
          </a:p>
          <a:p>
            <a:pPr marL="0" indent="0">
              <a:buNone/>
            </a:pPr>
            <a:endParaRPr lang="it-IT" sz="2000" dirty="0"/>
          </a:p>
        </p:txBody>
      </p:sp>
      <p:sp>
        <p:nvSpPr>
          <p:cNvPr id="5" name="Segnaposto piè di pagina 4"/>
          <p:cNvSpPr>
            <a:spLocks noGrp="1"/>
          </p:cNvSpPr>
          <p:nvPr>
            <p:ph type="ftr" sz="quarter" idx="11"/>
          </p:nvPr>
        </p:nvSpPr>
        <p:spPr/>
        <p:txBody>
          <a:bodyPr/>
          <a:lstStyle/>
          <a:p>
            <a:r>
              <a:rPr lang="it-IT" smtClean="0"/>
              <a:t>Francesca Tritto, I.I.S.S. "Marco Polo"- Bari      2 aprile 2020</a:t>
            </a:r>
            <a:endParaRPr lang="it-IT"/>
          </a:p>
        </p:txBody>
      </p:sp>
      <p:pic>
        <p:nvPicPr>
          <p:cNvPr id="7" name="Immagine 6"/>
          <p:cNvPicPr/>
          <p:nvPr/>
        </p:nvPicPr>
        <p:blipFill>
          <a:blip r:embed="rId2">
            <a:extLst>
              <a:ext uri="{28A0092B-C50C-407E-A947-70E740481C1C}">
                <a14:useLocalDpi xmlns:a14="http://schemas.microsoft.com/office/drawing/2010/main" val="0"/>
              </a:ext>
            </a:extLst>
          </a:blip>
          <a:stretch>
            <a:fillRect/>
          </a:stretch>
        </p:blipFill>
        <p:spPr>
          <a:xfrm>
            <a:off x="1510145" y="3172689"/>
            <a:ext cx="3837709" cy="2479963"/>
          </a:xfrm>
          <a:prstGeom prst="rect">
            <a:avLst/>
          </a:prstGeom>
        </p:spPr>
      </p:pic>
      <p:pic>
        <p:nvPicPr>
          <p:cNvPr id="8" name="Immagine 7"/>
          <p:cNvPicPr/>
          <p:nvPr/>
        </p:nvPicPr>
        <p:blipFill>
          <a:blip r:embed="rId3"/>
          <a:stretch>
            <a:fillRect/>
          </a:stretch>
        </p:blipFill>
        <p:spPr>
          <a:xfrm>
            <a:off x="6456217" y="3172688"/>
            <a:ext cx="3754583" cy="2479964"/>
          </a:xfrm>
          <a:prstGeom prst="rect">
            <a:avLst/>
          </a:prstGeom>
        </p:spPr>
      </p:pic>
    </p:spTree>
    <p:extLst>
      <p:ext uri="{BB962C8B-B14F-4D97-AF65-F5344CB8AC3E}">
        <p14:creationId xmlns:p14="http://schemas.microsoft.com/office/powerpoint/2010/main" val="34049478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726989" y="380679"/>
            <a:ext cx="10515600" cy="5407232"/>
          </a:xfrm>
        </p:spPr>
        <p:txBody>
          <a:bodyPr>
            <a:normAutofit/>
          </a:bodyPr>
          <a:lstStyle/>
          <a:p>
            <a:pPr marL="0" indent="0">
              <a:buNone/>
            </a:pPr>
            <a:r>
              <a:rPr lang="it-IT" sz="2400" b="1" dirty="0" smtClean="0">
                <a:solidFill>
                  <a:srgbClr val="00B050"/>
                </a:solidFill>
              </a:rPr>
              <a:t>Dunque </a:t>
            </a:r>
          </a:p>
          <a:p>
            <a:pPr marL="0" indent="0">
              <a:buNone/>
            </a:pPr>
            <a:endParaRPr lang="it-IT" sz="3200" b="1" dirty="0" smtClean="0">
              <a:solidFill>
                <a:srgbClr val="00B050"/>
              </a:solidFill>
            </a:endParaRPr>
          </a:p>
          <a:p>
            <a:pPr marL="0" indent="0">
              <a:buNone/>
            </a:pPr>
            <a:endParaRPr lang="it-IT" sz="2000" dirty="0"/>
          </a:p>
          <a:p>
            <a:pPr lvl="0">
              <a:buFont typeface="Wingdings" panose="05000000000000000000" pitchFamily="2" charset="2"/>
              <a:buChar char="q"/>
            </a:pPr>
            <a:r>
              <a:rPr lang="it-IT" sz="2000" dirty="0" smtClean="0"/>
              <a:t>Cambia </a:t>
            </a:r>
            <a:r>
              <a:rPr lang="it-IT" sz="2000" dirty="0"/>
              <a:t>lo </a:t>
            </a:r>
            <a:r>
              <a:rPr lang="it-IT" sz="2000" b="1" dirty="0">
                <a:solidFill>
                  <a:srgbClr val="00B050"/>
                </a:solidFill>
              </a:rPr>
              <a:t>spazio fisico </a:t>
            </a:r>
            <a:r>
              <a:rPr lang="it-IT" sz="2000" dirty="0"/>
              <a:t>in cui la relazione didattica avviene. E’ uno spazio  in cui interferiscono  fattori legati alla  quotidianità  </a:t>
            </a:r>
          </a:p>
          <a:p>
            <a:pPr lvl="0">
              <a:buFont typeface="Wingdings" panose="05000000000000000000" pitchFamily="2" charset="2"/>
              <a:buChar char="q"/>
            </a:pPr>
            <a:r>
              <a:rPr lang="it-IT" sz="2000" dirty="0"/>
              <a:t>Cambia </a:t>
            </a:r>
            <a:r>
              <a:rPr lang="it-IT" sz="2000" b="1" dirty="0">
                <a:solidFill>
                  <a:srgbClr val="00B050"/>
                </a:solidFill>
              </a:rPr>
              <a:t>l’incidenza dell’uso degli </a:t>
            </a:r>
            <a:r>
              <a:rPr lang="it-IT" sz="2000" dirty="0"/>
              <a:t>s</a:t>
            </a:r>
            <a:r>
              <a:rPr lang="it-IT" sz="2000" dirty="0" smtClean="0"/>
              <a:t>trumenti </a:t>
            </a:r>
            <a:r>
              <a:rPr lang="it-IT" sz="2000" dirty="0"/>
              <a:t>della mediazione didattica. </a:t>
            </a:r>
          </a:p>
          <a:p>
            <a:pPr lvl="0">
              <a:buFont typeface="Wingdings" panose="05000000000000000000" pitchFamily="2" charset="2"/>
              <a:buChar char="q"/>
            </a:pPr>
            <a:r>
              <a:rPr lang="it-IT" sz="2000" dirty="0"/>
              <a:t>Cambia </a:t>
            </a:r>
            <a:r>
              <a:rPr lang="it-IT" sz="2000" b="1" dirty="0">
                <a:solidFill>
                  <a:srgbClr val="00B050"/>
                </a:solidFill>
              </a:rPr>
              <a:t>la relazione </a:t>
            </a:r>
            <a:r>
              <a:rPr lang="it-IT" sz="2000" dirty="0"/>
              <a:t>all’interno del sistema di comunicazione didattica</a:t>
            </a:r>
          </a:p>
          <a:p>
            <a:pPr lvl="0">
              <a:buFont typeface="Wingdings" panose="05000000000000000000" pitchFamily="2" charset="2"/>
              <a:buChar char="q"/>
            </a:pPr>
            <a:r>
              <a:rPr lang="it-IT" sz="2000" dirty="0"/>
              <a:t>Cambiano (o meglio possono cambiare</a:t>
            </a:r>
            <a:r>
              <a:rPr lang="it-IT" sz="2000" dirty="0" smtClean="0"/>
              <a:t>)  </a:t>
            </a:r>
            <a:r>
              <a:rPr lang="it-IT" sz="2000" b="1" dirty="0">
                <a:solidFill>
                  <a:srgbClr val="00B050"/>
                </a:solidFill>
              </a:rPr>
              <a:t>i ruoli </a:t>
            </a:r>
            <a:r>
              <a:rPr lang="it-IT" sz="2000" dirty="0"/>
              <a:t>nella elaborazione della conoscenza (chi insegna che cosa e come) </a:t>
            </a:r>
          </a:p>
          <a:p>
            <a:pPr lvl="0">
              <a:buFont typeface="Wingdings" panose="05000000000000000000" pitchFamily="2" charset="2"/>
              <a:buChar char="q"/>
            </a:pPr>
            <a:r>
              <a:rPr lang="it-IT" sz="2000" dirty="0"/>
              <a:t>Cambia il ruolo degli </a:t>
            </a:r>
            <a:r>
              <a:rPr lang="it-IT" sz="2000" b="1" dirty="0">
                <a:solidFill>
                  <a:srgbClr val="00B050"/>
                </a:solidFill>
              </a:rPr>
              <a:t>attori.</a:t>
            </a:r>
            <a:r>
              <a:rPr lang="it-IT" sz="2000" dirty="0"/>
              <a:t> Quanto resiste la modalità trasmissiva del sapere – quanto invece quella collaborativa e co-costruttiva.</a:t>
            </a:r>
          </a:p>
        </p:txBody>
      </p:sp>
      <p:sp>
        <p:nvSpPr>
          <p:cNvPr id="5" name="Segnaposto piè di pagina 4"/>
          <p:cNvSpPr>
            <a:spLocks noGrp="1"/>
          </p:cNvSpPr>
          <p:nvPr>
            <p:ph type="ftr" sz="quarter" idx="11"/>
          </p:nvPr>
        </p:nvSpPr>
        <p:spPr/>
        <p:txBody>
          <a:bodyPr/>
          <a:lstStyle/>
          <a:p>
            <a:r>
              <a:rPr lang="it-IT" smtClean="0"/>
              <a:t>Francesca Tritto, I.I.S.S. "Marco Polo"- Bari      2 aprile 2020</a:t>
            </a:r>
            <a:endParaRPr lang="it-IT"/>
          </a:p>
        </p:txBody>
      </p:sp>
    </p:spTree>
    <p:extLst>
      <p:ext uri="{BB962C8B-B14F-4D97-AF65-F5344CB8AC3E}">
        <p14:creationId xmlns:p14="http://schemas.microsoft.com/office/powerpoint/2010/main" val="6017250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935182" y="489816"/>
            <a:ext cx="10515600" cy="1325563"/>
          </a:xfrm>
        </p:spPr>
        <p:txBody>
          <a:bodyPr>
            <a:normAutofit/>
          </a:bodyPr>
          <a:lstStyle/>
          <a:p>
            <a:r>
              <a:rPr lang="it-IT" sz="3200" b="1" dirty="0">
                <a:solidFill>
                  <a:srgbClr val="00B050"/>
                </a:solidFill>
                <a:latin typeface="+mn-lt"/>
              </a:rPr>
              <a:t>La sfida pedagogica</a:t>
            </a:r>
            <a:br>
              <a:rPr lang="it-IT" sz="3200" b="1" dirty="0">
                <a:solidFill>
                  <a:srgbClr val="00B050"/>
                </a:solidFill>
                <a:latin typeface="+mn-lt"/>
              </a:rPr>
            </a:br>
            <a:endParaRPr lang="it-IT" sz="3200" b="1" dirty="0">
              <a:solidFill>
                <a:srgbClr val="00B050"/>
              </a:solidFill>
              <a:latin typeface="+mn-lt"/>
            </a:endParaRPr>
          </a:p>
        </p:txBody>
      </p:sp>
      <p:sp>
        <p:nvSpPr>
          <p:cNvPr id="3" name="Segnaposto contenuto 2"/>
          <p:cNvSpPr>
            <a:spLocks noGrp="1"/>
          </p:cNvSpPr>
          <p:nvPr>
            <p:ph idx="1"/>
          </p:nvPr>
        </p:nvSpPr>
        <p:spPr>
          <a:xfrm>
            <a:off x="838200" y="1434905"/>
            <a:ext cx="10515600" cy="4742058"/>
          </a:xfrm>
        </p:spPr>
        <p:txBody>
          <a:bodyPr>
            <a:normAutofit/>
          </a:bodyPr>
          <a:lstStyle/>
          <a:p>
            <a:pPr marL="0" indent="0">
              <a:buNone/>
            </a:pPr>
            <a:r>
              <a:rPr lang="it-IT" sz="2000" b="1" dirty="0" smtClean="0">
                <a:solidFill>
                  <a:srgbClr val="00B050"/>
                </a:solidFill>
              </a:rPr>
              <a:t> </a:t>
            </a:r>
            <a:r>
              <a:rPr lang="it-IT" sz="2400" b="1" dirty="0" smtClean="0">
                <a:solidFill>
                  <a:srgbClr val="00B050"/>
                </a:solidFill>
              </a:rPr>
              <a:t>I </a:t>
            </a:r>
            <a:r>
              <a:rPr lang="it-IT" sz="2400" b="1" dirty="0">
                <a:solidFill>
                  <a:srgbClr val="00B050"/>
                </a:solidFill>
              </a:rPr>
              <a:t>rischi del </a:t>
            </a:r>
            <a:r>
              <a:rPr lang="it-IT" sz="2400" b="1" dirty="0" smtClean="0">
                <a:solidFill>
                  <a:srgbClr val="00B050"/>
                </a:solidFill>
              </a:rPr>
              <a:t>momento</a:t>
            </a:r>
          </a:p>
          <a:p>
            <a:pPr marL="0" indent="0">
              <a:buNone/>
            </a:pPr>
            <a:endParaRPr lang="it-IT" sz="2400" b="1" dirty="0">
              <a:solidFill>
                <a:srgbClr val="00B050"/>
              </a:solidFill>
            </a:endParaRPr>
          </a:p>
          <a:p>
            <a:pPr lvl="0">
              <a:buFont typeface="Wingdings" panose="05000000000000000000" pitchFamily="2" charset="2"/>
              <a:buChar char="q"/>
            </a:pPr>
            <a:r>
              <a:rPr lang="it-IT" sz="2000" dirty="0"/>
              <a:t>La didattica uni direzionale (riproporre, </a:t>
            </a:r>
            <a:r>
              <a:rPr lang="it-IT" sz="2000" dirty="0" smtClean="0"/>
              <a:t>benché </a:t>
            </a:r>
            <a:r>
              <a:rPr lang="it-IT" sz="2000" dirty="0"/>
              <a:t>attraverso strumenti nuovi)  </a:t>
            </a:r>
            <a:r>
              <a:rPr lang="it-IT" sz="2000" dirty="0" smtClean="0"/>
              <a:t>ed esclusivamente  </a:t>
            </a:r>
            <a:r>
              <a:rPr lang="it-IT" sz="2000" b="1" dirty="0">
                <a:solidFill>
                  <a:srgbClr val="00B050"/>
                </a:solidFill>
              </a:rPr>
              <a:t>trasmissiva</a:t>
            </a:r>
            <a:r>
              <a:rPr lang="it-IT" sz="2000" dirty="0"/>
              <a:t> che parta dai bisogni del docente (affrontare i contenuti didattici programmati, l’urgenza delle valutazioni…)  </a:t>
            </a:r>
          </a:p>
          <a:p>
            <a:pPr lvl="0">
              <a:buFont typeface="Wingdings" panose="05000000000000000000" pitchFamily="2" charset="2"/>
              <a:buChar char="q"/>
            </a:pPr>
            <a:r>
              <a:rPr lang="it-IT" sz="2000" dirty="0"/>
              <a:t>L’ eccessiva </a:t>
            </a:r>
            <a:r>
              <a:rPr lang="it-IT" sz="2000" b="1" dirty="0">
                <a:solidFill>
                  <a:srgbClr val="00B050"/>
                </a:solidFill>
              </a:rPr>
              <a:t>esposizione al mezzo </a:t>
            </a:r>
            <a:r>
              <a:rPr lang="it-IT" sz="2000" dirty="0"/>
              <a:t>tecnologico che rischia di diventare uno strumento per replicare i tempi della scuola</a:t>
            </a:r>
          </a:p>
          <a:p>
            <a:pPr lvl="0">
              <a:buFont typeface="Wingdings" panose="05000000000000000000" pitchFamily="2" charset="2"/>
              <a:buChar char="q"/>
            </a:pPr>
            <a:r>
              <a:rPr lang="it-IT" sz="2000" dirty="0"/>
              <a:t>La sottovalutazione della </a:t>
            </a:r>
            <a:r>
              <a:rPr lang="it-IT" sz="2000" b="1" dirty="0">
                <a:solidFill>
                  <a:srgbClr val="00B050"/>
                </a:solidFill>
              </a:rPr>
              <a:t>componente psicologica</a:t>
            </a:r>
            <a:r>
              <a:rPr lang="it-IT" sz="2000" dirty="0"/>
              <a:t>. La tenuta nel tempo di un rapporto didattico a distanza e la necessità di un supporto emotivo</a:t>
            </a:r>
          </a:p>
          <a:p>
            <a:pPr lvl="0">
              <a:buFont typeface="Wingdings" panose="05000000000000000000" pitchFamily="2" charset="2"/>
              <a:buChar char="q"/>
            </a:pPr>
            <a:r>
              <a:rPr lang="it-IT" sz="2000" dirty="0"/>
              <a:t>Interroghiamoci su come gli studenti stanno reagendo alla </a:t>
            </a:r>
            <a:r>
              <a:rPr lang="it-IT" sz="2000" b="1" dirty="0">
                <a:solidFill>
                  <a:srgbClr val="00B050"/>
                </a:solidFill>
              </a:rPr>
              <a:t>restrizione degli spazi e delle relazioni</a:t>
            </a:r>
            <a:r>
              <a:rPr lang="it-IT" sz="2000" dirty="0"/>
              <a:t>.</a:t>
            </a:r>
          </a:p>
        </p:txBody>
      </p:sp>
      <p:sp>
        <p:nvSpPr>
          <p:cNvPr id="5" name="Segnaposto piè di pagina 4"/>
          <p:cNvSpPr>
            <a:spLocks noGrp="1"/>
          </p:cNvSpPr>
          <p:nvPr>
            <p:ph type="ftr" sz="quarter" idx="11"/>
          </p:nvPr>
        </p:nvSpPr>
        <p:spPr/>
        <p:txBody>
          <a:bodyPr/>
          <a:lstStyle/>
          <a:p>
            <a:r>
              <a:rPr lang="it-IT" smtClean="0"/>
              <a:t>Francesca Tritto, I.I.S.S. "Marco Polo"- Bari      2 aprile 2020</a:t>
            </a:r>
            <a:endParaRPr lang="it-IT"/>
          </a:p>
        </p:txBody>
      </p:sp>
    </p:spTree>
    <p:extLst>
      <p:ext uri="{BB962C8B-B14F-4D97-AF65-F5344CB8AC3E}">
        <p14:creationId xmlns:p14="http://schemas.microsoft.com/office/powerpoint/2010/main" val="980531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379828"/>
            <a:ext cx="10515600" cy="5797135"/>
          </a:xfrm>
        </p:spPr>
        <p:txBody>
          <a:bodyPr>
            <a:normAutofit/>
          </a:bodyPr>
          <a:lstStyle/>
          <a:p>
            <a:pPr marL="0" indent="0">
              <a:buNone/>
            </a:pPr>
            <a:endParaRPr lang="it-IT" sz="2000" b="1" dirty="0" smtClean="0">
              <a:solidFill>
                <a:srgbClr val="00B050"/>
              </a:solidFill>
            </a:endParaRPr>
          </a:p>
          <a:p>
            <a:pPr marL="0" indent="0">
              <a:buNone/>
            </a:pPr>
            <a:endParaRPr lang="it-IT" sz="2000" b="1" dirty="0">
              <a:solidFill>
                <a:srgbClr val="00B050"/>
              </a:solidFill>
            </a:endParaRPr>
          </a:p>
          <a:p>
            <a:pPr marL="0" indent="0">
              <a:buNone/>
            </a:pPr>
            <a:r>
              <a:rPr lang="it-IT" sz="2400" b="1" dirty="0" smtClean="0">
                <a:solidFill>
                  <a:srgbClr val="00B050"/>
                </a:solidFill>
              </a:rPr>
              <a:t>Le opportunità</a:t>
            </a:r>
          </a:p>
          <a:p>
            <a:pPr marL="0" indent="0">
              <a:buNone/>
            </a:pPr>
            <a:endParaRPr lang="it-IT" sz="2000" dirty="0" smtClean="0"/>
          </a:p>
          <a:p>
            <a:pPr marL="0" indent="0">
              <a:buNone/>
            </a:pPr>
            <a:endParaRPr lang="it-IT" sz="2000" dirty="0"/>
          </a:p>
          <a:p>
            <a:pPr marL="0" indent="0">
              <a:buNone/>
            </a:pPr>
            <a:r>
              <a:rPr lang="it-IT" sz="2000" dirty="0"/>
              <a:t>L’emergenza ci consente di mettere in atto molti dei principi che hanno caratterizzato la più recente </a:t>
            </a:r>
            <a:r>
              <a:rPr lang="it-IT" sz="2000" b="1" dirty="0">
                <a:solidFill>
                  <a:srgbClr val="00B050"/>
                </a:solidFill>
              </a:rPr>
              <a:t>riflessione pedagogica</a:t>
            </a:r>
            <a:r>
              <a:rPr lang="it-IT" sz="2000" dirty="0" smtClean="0"/>
              <a:t>.</a:t>
            </a:r>
          </a:p>
          <a:p>
            <a:pPr>
              <a:buFont typeface="Wingdings" panose="05000000000000000000" pitchFamily="2" charset="2"/>
              <a:buChar char="q"/>
            </a:pPr>
            <a:endParaRPr lang="it-IT" sz="2000" dirty="0"/>
          </a:p>
          <a:p>
            <a:pPr lvl="0">
              <a:buFont typeface="Wingdings" panose="05000000000000000000" pitchFamily="2" charset="2"/>
              <a:buChar char="q"/>
            </a:pPr>
            <a:r>
              <a:rPr lang="it-IT" sz="2000" b="1" dirty="0">
                <a:solidFill>
                  <a:srgbClr val="00B050"/>
                </a:solidFill>
              </a:rPr>
              <a:t>Lo studente </a:t>
            </a:r>
            <a:r>
              <a:rPr lang="it-IT" sz="2000" dirty="0"/>
              <a:t>può diventare meno destinatario e più attore della costruzione del sapere</a:t>
            </a:r>
          </a:p>
          <a:p>
            <a:pPr lvl="0">
              <a:buFont typeface="Wingdings" panose="05000000000000000000" pitchFamily="2" charset="2"/>
              <a:buChar char="q"/>
            </a:pPr>
            <a:r>
              <a:rPr lang="it-IT" sz="2000" b="1" dirty="0">
                <a:solidFill>
                  <a:srgbClr val="00B050"/>
                </a:solidFill>
              </a:rPr>
              <a:t>Il docente </a:t>
            </a:r>
            <a:r>
              <a:rPr lang="it-IT" sz="2000" dirty="0"/>
              <a:t>può diventare meno elargitore di conoscenza e più regista, facilitatore, osservatore</a:t>
            </a:r>
          </a:p>
          <a:p>
            <a:pPr lvl="0">
              <a:buFont typeface="Wingdings" panose="05000000000000000000" pitchFamily="2" charset="2"/>
              <a:buChar char="q"/>
            </a:pPr>
            <a:r>
              <a:rPr lang="it-IT" sz="2000" b="1" dirty="0">
                <a:solidFill>
                  <a:srgbClr val="00B050"/>
                </a:solidFill>
              </a:rPr>
              <a:t>La didattica </a:t>
            </a:r>
            <a:r>
              <a:rPr lang="it-IT" sz="2000" dirty="0"/>
              <a:t>può diventare più capace di partire dal bisogno di conoscenza e di prassi dello studente </a:t>
            </a:r>
          </a:p>
          <a:p>
            <a:pPr lvl="0">
              <a:buFont typeface="Wingdings" panose="05000000000000000000" pitchFamily="2" charset="2"/>
              <a:buChar char="q"/>
            </a:pPr>
            <a:r>
              <a:rPr lang="it-IT" sz="2000" b="1" dirty="0">
                <a:solidFill>
                  <a:srgbClr val="00B050"/>
                </a:solidFill>
              </a:rPr>
              <a:t>L’innovazione</a:t>
            </a:r>
            <a:r>
              <a:rPr lang="it-IT" sz="2000" dirty="0">
                <a:solidFill>
                  <a:srgbClr val="00B050"/>
                </a:solidFill>
              </a:rPr>
              <a:t> </a:t>
            </a:r>
            <a:r>
              <a:rPr lang="it-IT" sz="2000" dirty="0"/>
              <a:t>di fatto diventa una necessità e non un’esperienza di nicchia</a:t>
            </a:r>
          </a:p>
          <a:p>
            <a:endParaRPr lang="it-IT" sz="2000" dirty="0"/>
          </a:p>
        </p:txBody>
      </p:sp>
      <p:sp>
        <p:nvSpPr>
          <p:cNvPr id="5" name="Segnaposto piè di pagina 4"/>
          <p:cNvSpPr>
            <a:spLocks noGrp="1"/>
          </p:cNvSpPr>
          <p:nvPr>
            <p:ph type="ftr" sz="quarter" idx="11"/>
          </p:nvPr>
        </p:nvSpPr>
        <p:spPr/>
        <p:txBody>
          <a:bodyPr/>
          <a:lstStyle/>
          <a:p>
            <a:r>
              <a:rPr lang="it-IT" smtClean="0"/>
              <a:t>Francesca Tritto, I.I.S.S. "Marco Polo"- Bari      2 aprile 2020</a:t>
            </a:r>
            <a:endParaRPr lang="it-IT"/>
          </a:p>
        </p:txBody>
      </p:sp>
    </p:spTree>
    <p:extLst>
      <p:ext uri="{BB962C8B-B14F-4D97-AF65-F5344CB8AC3E}">
        <p14:creationId xmlns:p14="http://schemas.microsoft.com/office/powerpoint/2010/main" val="77389419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735</TotalTime>
  <Words>1745</Words>
  <Application>Microsoft Office PowerPoint</Application>
  <PresentationFormat>Widescreen</PresentationFormat>
  <Paragraphs>198</Paragraphs>
  <Slides>21</Slides>
  <Notes>2</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21</vt:i4>
      </vt:variant>
    </vt:vector>
  </HeadingPairs>
  <TitlesOfParts>
    <vt:vector size="27" baseType="lpstr">
      <vt:lpstr>Arial</vt:lpstr>
      <vt:lpstr>Calibri</vt:lpstr>
      <vt:lpstr>Calibri Light</vt:lpstr>
      <vt:lpstr>Times New Roman</vt:lpstr>
      <vt:lpstr>Wingdings</vt:lpstr>
      <vt:lpstr>Tema di Office</vt:lpstr>
      <vt:lpstr>Le reti di Avanguardie educative e Piccole Scuole a supporto dell’emergenza sanitaria </vt:lpstr>
      <vt:lpstr> Design della didattica a distanza  nell’insegnamento della letteratura </vt:lpstr>
      <vt:lpstr>Una premessa</vt:lpstr>
      <vt:lpstr>Presentazione standard di PowerPoint</vt:lpstr>
      <vt:lpstr>L’ambiente di apprendimento:                                                                                                    se lo spazio insegna…..   </vt:lpstr>
      <vt:lpstr>   Metamorfosi del setting e nuovi  scenari di apprendimento </vt:lpstr>
      <vt:lpstr>Presentazione standard di PowerPoint</vt:lpstr>
      <vt:lpstr>La sfida pedagogica </vt:lpstr>
      <vt:lpstr>Presentazione standard di PowerPoint</vt:lpstr>
      <vt:lpstr>Narrazioni diverse. L’uso e la produzione di contenuti digitali </vt:lpstr>
      <vt:lpstr>Presentazione standard di PowerPoint</vt:lpstr>
      <vt:lpstr>Presentazione standard di PowerPoint</vt:lpstr>
      <vt:lpstr>Lo storytelling e le video narrazioni  Alcuni esempi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Narrare salva?</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Francesca Tritto</dc:creator>
  <cp:lastModifiedBy>Francesca Tritto</cp:lastModifiedBy>
  <cp:revision>53</cp:revision>
  <dcterms:created xsi:type="dcterms:W3CDTF">2020-04-01T08:10:43Z</dcterms:created>
  <dcterms:modified xsi:type="dcterms:W3CDTF">2020-04-02T10:41:11Z</dcterms:modified>
</cp:coreProperties>
</file>