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256" r:id="rId2"/>
    <p:sldId id="268" r:id="rId3"/>
    <p:sldId id="279" r:id="rId4"/>
    <p:sldId id="277" r:id="rId5"/>
    <p:sldId id="278" r:id="rId6"/>
    <p:sldId id="269" r:id="rId7"/>
    <p:sldId id="275" r:id="rId8"/>
    <p:sldId id="281" r:id="rId9"/>
    <p:sldId id="280" r:id="rId10"/>
    <p:sldId id="274" r:id="rId11"/>
    <p:sldId id="276" r:id="rId12"/>
  </p:sldIdLst>
  <p:sldSz cx="9144000" cy="6858000" type="screen4x3"/>
  <p:notesSz cx="9872663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ica Amoriello" initials="MA" lastIdx="1" clrIdx="0">
    <p:extLst>
      <p:ext uri="{19B8F6BF-5375-455C-9EA6-DF929625EA0E}">
        <p15:presenceInfo xmlns:p15="http://schemas.microsoft.com/office/powerpoint/2012/main" userId="S::monica.amoriello@crea.gov.it::ba58d473-9fc5-4faa-985a-9a8f854d37b1" providerId="AD"/>
      </p:ext>
    </p:extLst>
  </p:cmAuthor>
  <p:cmAuthor id="2" name="Segreteria RRN" initials="SR" lastIdx="6" clrIdx="1">
    <p:extLst>
      <p:ext uri="{19B8F6BF-5375-455C-9EA6-DF929625EA0E}">
        <p15:presenceInfo xmlns:p15="http://schemas.microsoft.com/office/powerpoint/2012/main" userId="Segreteria RR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9228"/>
    <a:srgbClr val="F3800D"/>
    <a:srgbClr val="006EAB"/>
    <a:srgbClr val="4B9228"/>
    <a:srgbClr val="5BFD35"/>
    <a:srgbClr val="CC0066"/>
    <a:srgbClr val="6A185C"/>
    <a:srgbClr val="3B93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119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410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592225" y="0"/>
            <a:ext cx="4278154" cy="3410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8F1F6-9EA3-4543-9742-C1972B660803}" type="datetimeFigureOut">
              <a:rPr lang="it-IT" smtClean="0"/>
              <a:t>20/05/2020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408363" y="849313"/>
            <a:ext cx="305593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87267" y="3271381"/>
            <a:ext cx="789813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592225" y="645661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64BDD-14D8-41DA-9283-6890796464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6451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64BDD-14D8-41DA-9283-689079646416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2996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64BDD-14D8-41DA-9283-68907964641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2909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64BDD-14D8-41DA-9283-68907964641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8189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069869"/>
            <a:ext cx="7111538" cy="144009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>
                <a:solidFill>
                  <a:srgbClr val="4B9228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inserire il titolo 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610350"/>
            <a:ext cx="7111538" cy="1655762"/>
          </a:xfrm>
        </p:spPr>
        <p:txBody>
          <a:bodyPr/>
          <a:lstStyle>
            <a:lvl1pPr marL="0" indent="0" algn="l">
              <a:buNone/>
              <a:defRPr sz="2400" i="1">
                <a:solidFill>
                  <a:srgbClr val="006EA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inserire il sottotitolo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546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443891F-BDFE-4C0B-A45C-7463F4945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7268" y="331874"/>
            <a:ext cx="5986732" cy="649027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006EAB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CDD813E-A8D5-42A1-841B-72C0E7C9C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539" y="6492875"/>
            <a:ext cx="472786" cy="365125"/>
          </a:xfrm>
        </p:spPr>
        <p:txBody>
          <a:bodyPr/>
          <a:lstStyle>
            <a:lvl1pPr>
              <a:defRPr sz="1200">
                <a:solidFill>
                  <a:srgbClr val="006EAB"/>
                </a:solidFill>
              </a:defRPr>
            </a:lvl1pPr>
          </a:lstStyle>
          <a:p>
            <a:fld id="{B7A73986-C60F-4FE3-A496-8AD398CC3E2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4708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3146" y="331874"/>
            <a:ext cx="5960853" cy="649027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006EAB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70115"/>
            <a:ext cx="7886700" cy="2186249"/>
          </a:xfrm>
        </p:spPr>
        <p:txBody>
          <a:bodyPr/>
          <a:lstStyle>
            <a:lvl3pPr>
              <a:buClr>
                <a:schemeClr val="accent2"/>
              </a:buClr>
              <a:defRPr baseline="0">
                <a:solidFill>
                  <a:schemeClr val="accent2"/>
                </a:solidFill>
              </a:defRPr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39" y="6492875"/>
            <a:ext cx="472786" cy="365125"/>
          </a:xfrm>
        </p:spPr>
        <p:txBody>
          <a:bodyPr/>
          <a:lstStyle>
            <a:lvl1pPr>
              <a:defRPr sz="1200">
                <a:solidFill>
                  <a:srgbClr val="006EAB"/>
                </a:solidFill>
              </a:defRPr>
            </a:lvl1pPr>
          </a:lstStyle>
          <a:p>
            <a:fld id="{B7A73986-C60F-4FE3-A496-8AD398CC3E2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6358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5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 baseline="0">
                <a:solidFill>
                  <a:srgbClr val="006EA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ADAE52E-25B6-41A9-ACFC-916ACCCEFED3}"/>
              </a:ext>
            </a:extLst>
          </p:cNvPr>
          <p:cNvSpPr txBox="1">
            <a:spLocks/>
          </p:cNvSpPr>
          <p:nvPr userDrawn="1"/>
        </p:nvSpPr>
        <p:spPr>
          <a:xfrm>
            <a:off x="3217652" y="331874"/>
            <a:ext cx="5926347" cy="649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006EA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dirty="0"/>
              <a:t>Fare clic per modificare lo stile del titolo dello schema</a:t>
            </a:r>
            <a:endParaRPr lang="en-US" sz="18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FBDE360-9879-40E8-AF41-47C3091E8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539" y="6492875"/>
            <a:ext cx="472786" cy="365125"/>
          </a:xfrm>
        </p:spPr>
        <p:txBody>
          <a:bodyPr/>
          <a:lstStyle>
            <a:lvl1pPr>
              <a:defRPr sz="1200">
                <a:solidFill>
                  <a:srgbClr val="006EAB"/>
                </a:solidFill>
              </a:defRPr>
            </a:lvl1pPr>
          </a:lstStyle>
          <a:p>
            <a:fld id="{B7A73986-C60F-4FE3-A496-8AD398CC3E2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9857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6158D81-AD88-48F1-A8E4-184FB6F26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4520" y="331874"/>
            <a:ext cx="5969479" cy="649027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006EAB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FF8C8CB-6AB4-4ADF-87C5-125200EF1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539" y="6492875"/>
            <a:ext cx="472786" cy="365125"/>
          </a:xfrm>
        </p:spPr>
        <p:txBody>
          <a:bodyPr/>
          <a:lstStyle>
            <a:lvl1pPr>
              <a:defRPr sz="1200">
                <a:solidFill>
                  <a:srgbClr val="006EAB"/>
                </a:solidFill>
              </a:defRPr>
            </a:lvl1pPr>
          </a:lstStyle>
          <a:p>
            <a:fld id="{B7A73986-C60F-4FE3-A496-8AD398CC3E2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00246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400"/>
            </a:lvl1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2400"/>
            </a:lvl1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1604CEE-629E-49B4-8E77-2DF3453CA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8642" y="331874"/>
            <a:ext cx="5995358" cy="649027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006EAB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9FDDE4D-391B-4C39-A7AC-BD9C3F2F0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539" y="6492875"/>
            <a:ext cx="472786" cy="365125"/>
          </a:xfrm>
        </p:spPr>
        <p:txBody>
          <a:bodyPr/>
          <a:lstStyle>
            <a:lvl1pPr>
              <a:defRPr sz="1200">
                <a:solidFill>
                  <a:srgbClr val="006EAB"/>
                </a:solidFill>
              </a:defRPr>
            </a:lvl1pPr>
          </a:lstStyle>
          <a:p>
            <a:fld id="{B7A73986-C60F-4FE3-A496-8AD398CC3E2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44149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C584820-5C4E-45EF-8F95-675737D41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894" y="331874"/>
            <a:ext cx="5978106" cy="649027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006EAB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B50C3DF-8F05-499D-9C06-2A6768231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539" y="6492875"/>
            <a:ext cx="472786" cy="365125"/>
          </a:xfrm>
        </p:spPr>
        <p:txBody>
          <a:bodyPr/>
          <a:lstStyle>
            <a:lvl1pPr>
              <a:defRPr sz="1200">
                <a:solidFill>
                  <a:srgbClr val="006EAB"/>
                </a:solidFill>
              </a:defRPr>
            </a:lvl1pPr>
          </a:lstStyle>
          <a:p>
            <a:fld id="{B7A73986-C60F-4FE3-A496-8AD398CC3E2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0297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813D0-B46C-4D86-8EA7-EB21BFEED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539" y="6492875"/>
            <a:ext cx="472786" cy="365125"/>
          </a:xfrm>
        </p:spPr>
        <p:txBody>
          <a:bodyPr/>
          <a:lstStyle>
            <a:lvl1pPr>
              <a:defRPr sz="1200">
                <a:solidFill>
                  <a:srgbClr val="006EAB"/>
                </a:solidFill>
              </a:defRPr>
            </a:lvl1pPr>
          </a:lstStyle>
          <a:p>
            <a:fld id="{B7A73986-C60F-4FE3-A496-8AD398CC3E2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71992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155469"/>
            <a:ext cx="2949178" cy="47135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6E85216-95AC-48ED-8928-2A71583BE191}"/>
              </a:ext>
            </a:extLst>
          </p:cNvPr>
          <p:cNvSpPr txBox="1">
            <a:spLocks/>
          </p:cNvSpPr>
          <p:nvPr userDrawn="1"/>
        </p:nvSpPr>
        <p:spPr>
          <a:xfrm>
            <a:off x="3140014" y="331874"/>
            <a:ext cx="6003985" cy="649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006EA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dirty="0"/>
              <a:t>Fare clic per modificare lo stile del titolo dello schema</a:t>
            </a:r>
            <a:endParaRPr lang="en-US" sz="1800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DD0E43F-B8CC-4717-9C80-59EDCA856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539" y="6492875"/>
            <a:ext cx="472786" cy="365125"/>
          </a:xfrm>
        </p:spPr>
        <p:txBody>
          <a:bodyPr/>
          <a:lstStyle>
            <a:lvl1pPr>
              <a:defRPr sz="1200">
                <a:solidFill>
                  <a:srgbClr val="006EAB"/>
                </a:solidFill>
              </a:defRPr>
            </a:lvl1pPr>
          </a:lstStyle>
          <a:p>
            <a:fld id="{B7A73986-C60F-4FE3-A496-8AD398CC3E2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65568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8BB2C72-8CED-4EF4-BE64-2A29AB40D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894" y="331874"/>
            <a:ext cx="5978106" cy="649027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006EAB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68DCB2B-6FB3-454A-AEA1-D0E4E1898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539" y="6492875"/>
            <a:ext cx="472786" cy="365125"/>
          </a:xfrm>
        </p:spPr>
        <p:txBody>
          <a:bodyPr/>
          <a:lstStyle>
            <a:lvl1pPr>
              <a:defRPr sz="1200">
                <a:solidFill>
                  <a:srgbClr val="006EAB"/>
                </a:solidFill>
              </a:defRPr>
            </a:lvl1pPr>
          </a:lstStyle>
          <a:p>
            <a:fld id="{B7A73986-C60F-4FE3-A496-8AD398CC3E2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7533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70115"/>
            <a:ext cx="7886700" cy="4206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73986-C60F-4FE3-A496-8AD398CC3E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861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4A9228"/>
        </a:buClr>
        <a:buFontTx/>
        <a:buBlip>
          <a:blip r:embed="rId13"/>
        </a:buBlip>
        <a:defRPr sz="2800" kern="1200">
          <a:solidFill>
            <a:srgbClr val="4A922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A9228"/>
        </a:buClr>
        <a:buFontTx/>
        <a:buBlip>
          <a:blip r:embed="rId14"/>
        </a:buBlip>
        <a:defRPr sz="2400" kern="1200">
          <a:solidFill>
            <a:srgbClr val="006EA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ilena.verrascina@crea.gov.it" TargetMode="External"/><Relationship Id="rId2" Type="http://schemas.openxmlformats.org/officeDocument/2006/relationships/hyperlink" Target="https://www.reterurale.it/flex/cm/pages/ServeBLOB.php/L/IT/IDPagina/1653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arbara.zanetti@crea.gov.i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terurale.it/eccellenze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terurale.it/flex/cm/pages/ServeBLOB.php/L/IT/IDPagina/18034" TargetMode="External"/><Relationship Id="rId7" Type="http://schemas.openxmlformats.org/officeDocument/2006/relationships/image" Target="../media/image3.jpg"/><Relationship Id="rId2" Type="http://schemas.openxmlformats.org/officeDocument/2006/relationships/hyperlink" Target="https://www.reterurale.it/flex/cm/pages/ServeBLOB.php/L/IT/IDPagina/1805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hyperlink" Target="https://www.reterurale.it/flex/cm/pages/ServeBLOB.php/L/IT/IDPagina/17994" TargetMode="External"/><Relationship Id="rId4" Type="http://schemas.openxmlformats.org/officeDocument/2006/relationships/hyperlink" Target="https://www.reterurale.it/flex/cm/pages/ServeBLOB.php/L/IT/IDPagina/1796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terurale.it/flex/cm/pages/ServeBLOB.php/L/IT/IDPagina/20248" TargetMode="External"/><Relationship Id="rId5" Type="http://schemas.openxmlformats.org/officeDocument/2006/relationships/hyperlink" Target="http://www.reterurale.it/flex/cm/pages/ServeBLOB.php/L/IT/IDPagina/18681" TargetMode="External"/><Relationship Id="rId4" Type="http://schemas.openxmlformats.org/officeDocument/2006/relationships/hyperlink" Target="https://www.reterurale.it/flex/cm/pages/ServeBLOB.php/L/IT/IDPagina/1799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D331A65A-C10E-4ACC-91DF-206E135D4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025" y="1719179"/>
            <a:ext cx="7111538" cy="1440094"/>
          </a:xfrm>
        </p:spPr>
        <p:txBody>
          <a:bodyPr/>
          <a:lstStyle/>
          <a:p>
            <a:r>
              <a:rPr lang="it-IT" dirty="0">
                <a:latin typeface="Bahnschrift Light" panose="020B0502040204020203" pitchFamily="34" charset="0"/>
              </a:rPr>
              <a:t>Eccellenze Rurali: esperienze dall’agricoltura che cambia</a:t>
            </a:r>
          </a:p>
        </p:txBody>
      </p:sp>
      <p:sp>
        <p:nvSpPr>
          <p:cNvPr id="10" name="Sottotitolo 9">
            <a:extLst>
              <a:ext uri="{FF2B5EF4-FFF2-40B4-BE49-F238E27FC236}">
                <a16:creationId xmlns:a16="http://schemas.microsoft.com/office/drawing/2014/main" id="{BB14ADA2-603E-499C-97D1-BD926EF732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508" y="3572175"/>
            <a:ext cx="7800975" cy="876000"/>
          </a:xfrm>
        </p:spPr>
        <p:txBody>
          <a:bodyPr>
            <a:normAutofit/>
          </a:bodyPr>
          <a:lstStyle/>
          <a:p>
            <a:r>
              <a:rPr lang="it-IT" sz="1800" dirty="0">
                <a:latin typeface="Bahnschrift Light" panose="020B0502040204020203" pitchFamily="34" charset="0"/>
              </a:rPr>
              <a:t>Politiche e finanziamenti pubblici in agricoltura contribuiscono allo sviluppo rurale, alla crescita economica sostenibile, alla creazione di impresa e all’occupazione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A8A0F9E-2C7E-4ACB-A68E-4283918DD93B}"/>
              </a:ext>
            </a:extLst>
          </p:cNvPr>
          <p:cNvSpPr txBox="1">
            <a:spLocks/>
          </p:cNvSpPr>
          <p:nvPr/>
        </p:nvSpPr>
        <p:spPr>
          <a:xfrm>
            <a:off x="581025" y="5716213"/>
            <a:ext cx="4830763" cy="2327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i="1" kern="1200">
                <a:solidFill>
                  <a:srgbClr val="006EAB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it-IT" sz="2000" b="0" i="0" baseline="0" dirty="0">
                <a:solidFill>
                  <a:srgbClr val="C00000"/>
                </a:solidFill>
                <a:latin typeface="Bahnschrift Light" panose="020B0502040204020203" pitchFamily="34" charset="0"/>
              </a:rPr>
              <a:t>Milena Verrascina- Barbara Zanetti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C89DBEB-59BC-41C4-921B-4CB26DA03CB6}"/>
              </a:ext>
            </a:extLst>
          </p:cNvPr>
          <p:cNvSpPr txBox="1">
            <a:spLocks/>
          </p:cNvSpPr>
          <p:nvPr/>
        </p:nvSpPr>
        <p:spPr>
          <a:xfrm>
            <a:off x="1142999" y="6053741"/>
            <a:ext cx="5429251" cy="2327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i="1" kern="1200">
                <a:solidFill>
                  <a:srgbClr val="006EAB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it-IT" sz="1600" b="0" i="1" baseline="0" dirty="0">
                <a:solidFill>
                  <a:srgbClr val="4B9228"/>
                </a:solidFill>
                <a:latin typeface="Bahnschrift Light" panose="020B0502040204020203" pitchFamily="34" charset="0"/>
              </a:rPr>
              <a:t>CREA Centro di Ricerca Politiche e bioeconomia</a:t>
            </a:r>
          </a:p>
        </p:txBody>
      </p:sp>
    </p:spTree>
    <p:extLst>
      <p:ext uri="{BB962C8B-B14F-4D97-AF65-F5344CB8AC3E}">
        <p14:creationId xmlns:p14="http://schemas.microsoft.com/office/powerpoint/2010/main" val="927503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018909-63F8-4323-BE80-E972AF371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7503" y="227099"/>
            <a:ext cx="3703429" cy="649027"/>
          </a:xfrm>
        </p:spPr>
        <p:txBody>
          <a:bodyPr/>
          <a:lstStyle/>
          <a:p>
            <a:r>
              <a:rPr lang="it-IT" sz="2000" dirty="0">
                <a:latin typeface="Bahnschrift Light" panose="020B0502040204020203" pitchFamily="34" charset="0"/>
              </a:rPr>
              <a:t>Riflessioni per concludere….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9D68B17-A32A-4F47-9FF7-09C9BC001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3986-C60F-4FE3-A496-8AD398CC3E2D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8E5519AC-8ADC-4F3E-A012-18E0A44EA8A9}"/>
              </a:ext>
            </a:extLst>
          </p:cNvPr>
          <p:cNvSpPr/>
          <p:nvPr/>
        </p:nvSpPr>
        <p:spPr>
          <a:xfrm>
            <a:off x="232867" y="1459056"/>
            <a:ext cx="8448674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1350" indent="-285750" algn="just">
              <a:buFont typeface="Verdana" panose="020B0604030504040204" pitchFamily="34" charset="0"/>
              <a:buChar char="×"/>
              <a:defRPr/>
            </a:pPr>
            <a:r>
              <a:rPr lang="it-IT" sz="2000" b="1" dirty="0">
                <a:solidFill>
                  <a:srgbClr val="8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L’agricoltura oggi offre un nuovo modello di sviluppo</a:t>
            </a:r>
            <a:r>
              <a:rPr lang="it-IT" sz="20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>
                <a:solidFill>
                  <a:srgbClr val="4A9228"/>
                </a:solidFill>
              </a:rPr>
              <a:t>dove crescita e occupazione ma anche tutela ambientale, qualità della vita, </a:t>
            </a:r>
            <a:r>
              <a:rPr lang="it-IT" b="1" dirty="0">
                <a:solidFill>
                  <a:srgbClr val="C00000"/>
                </a:solidFill>
              </a:rPr>
              <a:t>relazioni sociali,</a:t>
            </a:r>
            <a:r>
              <a:rPr lang="it-IT" dirty="0"/>
              <a:t> </a:t>
            </a:r>
            <a:r>
              <a:rPr lang="it-IT" dirty="0">
                <a:solidFill>
                  <a:srgbClr val="4A9228"/>
                </a:solidFill>
              </a:rPr>
              <a:t>reti</a:t>
            </a:r>
            <a:r>
              <a:rPr lang="it-IT" dirty="0"/>
              <a:t> </a:t>
            </a:r>
            <a:r>
              <a:rPr lang="it-IT" dirty="0">
                <a:solidFill>
                  <a:srgbClr val="4A9228"/>
                </a:solidFill>
              </a:rPr>
              <a:t>di relazioni e reti imprenditoriali, coesistono, crescono, si alimentano a vicenda: nuovo «modello»</a:t>
            </a:r>
          </a:p>
          <a:p>
            <a:pPr marL="641350" indent="-285750" algn="just">
              <a:buFont typeface="Verdana" panose="020B0604030504040204" pitchFamily="34" charset="0"/>
              <a:buChar char="×"/>
              <a:defRPr/>
            </a:pPr>
            <a:endParaRPr lang="it-IT" dirty="0">
              <a:solidFill>
                <a:srgbClr val="4A9228"/>
              </a:solidFill>
            </a:endParaRPr>
          </a:p>
          <a:p>
            <a:pPr marL="641350" indent="-285750" algn="just">
              <a:buFont typeface="Verdana" panose="020B0604030504040204" pitchFamily="34" charset="0"/>
              <a:buChar char="×"/>
              <a:defRPr/>
            </a:pPr>
            <a:r>
              <a:rPr lang="it-IT" sz="2000" b="1" dirty="0">
                <a:solidFill>
                  <a:srgbClr val="8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L’agricoltura è un settore ricco di opportunità</a:t>
            </a:r>
            <a:r>
              <a:rPr lang="it-IT" dirty="0"/>
              <a:t>, </a:t>
            </a:r>
            <a:r>
              <a:rPr lang="it-IT" dirty="0">
                <a:solidFill>
                  <a:srgbClr val="4A9228"/>
                </a:solidFill>
              </a:rPr>
              <a:t>in cui oggi più che mai investire (e tornare ad investire) è vantaggioso sia per la qualità dei prodotti sia per le esternalità positive su altri settori</a:t>
            </a:r>
          </a:p>
          <a:p>
            <a:pPr marL="641350" indent="-285750" algn="just">
              <a:buFont typeface="Verdana" panose="020B0604030504040204" pitchFamily="34" charset="0"/>
              <a:buChar char="×"/>
              <a:defRPr/>
            </a:pPr>
            <a:endParaRPr lang="it-IT" dirty="0">
              <a:solidFill>
                <a:srgbClr val="4A9228"/>
              </a:solidFill>
            </a:endParaRPr>
          </a:p>
          <a:p>
            <a:pPr marL="641350" indent="-285750" algn="just">
              <a:buFont typeface="Verdana" panose="020B0604030504040204" pitchFamily="34" charset="0"/>
              <a:buChar char="×"/>
              <a:defRPr/>
            </a:pPr>
            <a:r>
              <a:rPr lang="it-IT" dirty="0">
                <a:solidFill>
                  <a:srgbClr val="4A9228"/>
                </a:solidFill>
              </a:rPr>
              <a:t>Dar vigore ad un </a:t>
            </a:r>
            <a:r>
              <a:rPr lang="it-IT" sz="2000" b="1" dirty="0">
                <a:solidFill>
                  <a:srgbClr val="8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cambiamento culturale verso l’agricoltura</a:t>
            </a:r>
            <a:r>
              <a:rPr lang="it-IT" dirty="0"/>
              <a:t>, </a:t>
            </a:r>
            <a:r>
              <a:rPr lang="it-IT" dirty="0">
                <a:solidFill>
                  <a:srgbClr val="4A9228"/>
                </a:solidFill>
              </a:rPr>
              <a:t>il mondo agricolo e le funzioni sociali che essa può avere (nel mantenere relazioni, nel conservare e tramandare tradizioni, culture, legami, nel dare occasioni di sviluppo ad aree di grande pregio, nel contribuire a migliorare la vita di tutti)</a:t>
            </a:r>
          </a:p>
        </p:txBody>
      </p:sp>
    </p:spTree>
    <p:extLst>
      <p:ext uri="{BB962C8B-B14F-4D97-AF65-F5344CB8AC3E}">
        <p14:creationId xmlns:p14="http://schemas.microsoft.com/office/powerpoint/2010/main" val="248641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5FB1F30-80AF-482C-9BA5-A1FEE72CC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3986-C60F-4FE3-A496-8AD398CC3E2D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61D8CF3-4EF4-42E8-B957-A58C9DB62E27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74939" y="2919412"/>
            <a:ext cx="82296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it-IT" sz="2000" b="1" i="1" dirty="0">
                <a:solidFill>
                  <a:srgbClr val="808000"/>
                </a:solidFill>
                <a:latin typeface="Bahnschrift Light" panose="020B0502040204020203" pitchFamily="34" charset="0"/>
              </a:rPr>
              <a:t>Seguiteci su…. </a:t>
            </a:r>
          </a:p>
          <a:p>
            <a:pPr marL="0" indent="0" eaLnBrk="1" hangingPunct="1">
              <a:buFontTx/>
              <a:buNone/>
              <a:defRPr/>
            </a:pPr>
            <a:r>
              <a:rPr lang="it-IT" sz="1600" b="1" dirty="0">
                <a:solidFill>
                  <a:srgbClr val="993300"/>
                </a:solidFill>
                <a:latin typeface="Bahnschrift Light" panose="020B0502040204020203" pitchFamily="34" charset="0"/>
              </a:rPr>
              <a:t>	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it-IT" sz="2400" b="1" dirty="0">
                <a:solidFill>
                  <a:srgbClr val="993300"/>
                </a:solidFill>
                <a:latin typeface="Bahnschrift Light" panose="020B0502040204020203" pitchFamily="34" charset="0"/>
                <a:hlinkClick r:id="rId2"/>
              </a:rPr>
              <a:t>www.reterurale.it/eccellenzerurali</a:t>
            </a:r>
            <a:endParaRPr lang="it-IT" sz="2400" b="1" dirty="0">
              <a:solidFill>
                <a:srgbClr val="993300"/>
              </a:solidFill>
              <a:latin typeface="Bahnschrift Light" panose="020B0502040204020203" pitchFamily="34" charset="0"/>
            </a:endParaRPr>
          </a:p>
          <a:p>
            <a:pPr eaLnBrk="1" hangingPunct="1">
              <a:defRPr/>
            </a:pPr>
            <a:endParaRPr lang="it-IT" sz="1600" dirty="0">
              <a:latin typeface="Bahnschrift Light" panose="020B0502040204020203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it-IT" sz="1600" dirty="0">
              <a:latin typeface="Bahnschrift Light" panose="020B0502040204020203" pitchFamily="34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it-IT" sz="2400" b="1" i="1" dirty="0">
                <a:solidFill>
                  <a:srgbClr val="C00000"/>
                </a:solidFill>
                <a:latin typeface="Bahnschrift Light" panose="020B0502040204020203" pitchFamily="34" charset="0"/>
                <a:hlinkClick r:id="rId3"/>
              </a:rPr>
              <a:t>milena.verrascina@crea.gov.it</a:t>
            </a:r>
            <a:endParaRPr lang="it-IT" sz="2400" b="1" i="1" dirty="0">
              <a:solidFill>
                <a:srgbClr val="C00000"/>
              </a:solidFill>
              <a:latin typeface="Bahnschrift Light" panose="020B0502040204020203" pitchFamily="34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it-IT" sz="2400" b="1" i="1" dirty="0">
                <a:solidFill>
                  <a:srgbClr val="C00000"/>
                </a:solidFill>
                <a:latin typeface="Bahnschrift Light" panose="020B0502040204020203" pitchFamily="34" charset="0"/>
                <a:hlinkClick r:id="rId4"/>
              </a:rPr>
              <a:t>barbara.zanetti@crea.gov.it</a:t>
            </a:r>
            <a:endParaRPr lang="it-IT" sz="2400" b="1" i="1" dirty="0">
              <a:solidFill>
                <a:srgbClr val="C00000"/>
              </a:solidFill>
              <a:latin typeface="Bahnschrift Light" panose="020B0502040204020203" pitchFamily="34" charset="0"/>
            </a:endParaRPr>
          </a:p>
          <a:p>
            <a:pPr marL="0" indent="0" algn="ctr" eaLnBrk="1" hangingPunct="1">
              <a:buFontTx/>
              <a:buNone/>
              <a:defRPr/>
            </a:pPr>
            <a:endParaRPr lang="it-IT" sz="1800" b="1" i="1" dirty="0">
              <a:solidFill>
                <a:srgbClr val="C00000"/>
              </a:solidFill>
              <a:latin typeface="Bahnschrift Light" panose="020B0502040204020203" pitchFamily="34" charset="0"/>
            </a:endParaRPr>
          </a:p>
          <a:p>
            <a:pPr marL="0" indent="0" algn="ctr" eaLnBrk="1" hangingPunct="1">
              <a:buFontTx/>
              <a:buNone/>
              <a:defRPr/>
            </a:pPr>
            <a:endParaRPr lang="it-IT" sz="1600" dirty="0">
              <a:latin typeface="Bahnschrift Light" panose="020B0502040204020203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B6C2627-A194-4530-9478-BD316F5E2A0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844166" y="1284288"/>
            <a:ext cx="745566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ECCELLENZE RURALI ……. continua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EDDB12C-1682-46EB-851B-FBDF56D45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4088" y="5984080"/>
            <a:ext cx="3284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it-IT" altLang="it-IT" sz="2400" b="1" i="1" dirty="0">
                <a:solidFill>
                  <a:srgbClr val="808000"/>
                </a:solidFill>
                <a:latin typeface="Bahnschrift Light" panose="020B0502040204020203" pitchFamily="34" charset="0"/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148280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3158BE-7DC6-4F7F-B662-1917F69D5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960" y="255869"/>
            <a:ext cx="5284579" cy="365125"/>
          </a:xfrm>
        </p:spPr>
        <p:txBody>
          <a:bodyPr/>
          <a:lstStyle/>
          <a:p>
            <a:r>
              <a:rPr lang="it-IT" sz="2400" b="1" dirty="0">
                <a:latin typeface="Bahnschrift Light" panose="020B0502040204020203" pitchFamily="34" charset="0"/>
              </a:rPr>
              <a:t>Settore economico multifunzionale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137353-A97B-43E6-BFFD-DBB28E54E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025" y="1695450"/>
            <a:ext cx="7461951" cy="3146875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it-IT" sz="2000" b="1" dirty="0"/>
              <a:t>Agricoltura: settore economico multifunzionale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it-IT" sz="1800" dirty="0">
                <a:solidFill>
                  <a:srgbClr val="4B9228"/>
                </a:solidFill>
              </a:rPr>
              <a:t>tutela degli habitat e dei paesaggi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it-IT" sz="1800" dirty="0">
                <a:solidFill>
                  <a:srgbClr val="4B9228"/>
                </a:solidFill>
              </a:rPr>
              <a:t>protezione della biodiversità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it-IT" sz="1800" dirty="0">
                <a:solidFill>
                  <a:srgbClr val="4B9228"/>
                </a:solidFill>
              </a:rPr>
              <a:t>conservazione del suolo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it-IT" sz="1800" dirty="0">
                <a:solidFill>
                  <a:srgbClr val="4B9228"/>
                </a:solidFill>
              </a:rPr>
              <a:t>gestione e tutela delle risorse idriche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it-IT" sz="1800" dirty="0">
                <a:solidFill>
                  <a:srgbClr val="4B9228"/>
                </a:solidFill>
              </a:rPr>
              <a:t>sequestro di anidride carbonica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it-IT" sz="1800" dirty="0">
                <a:solidFill>
                  <a:srgbClr val="4B9228"/>
                </a:solidFill>
              </a:rPr>
              <a:t>patrimonio di conoscenze e tradizioni locali</a:t>
            </a:r>
            <a:endParaRPr lang="it-IT" sz="1800" dirty="0">
              <a:solidFill>
                <a:srgbClr val="000000"/>
              </a:solidFill>
            </a:endParaRPr>
          </a:p>
          <a:p>
            <a:endParaRPr lang="it-IT" sz="1800" dirty="0"/>
          </a:p>
          <a:p>
            <a:endParaRPr lang="it-IT" sz="18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6B4BA07-8155-4DCA-BBE0-5911FA61E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3986-C60F-4FE3-A496-8AD398CC3E2D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22DD132-AFA8-4CC5-B459-947E1373A51A}"/>
              </a:ext>
            </a:extLst>
          </p:cNvPr>
          <p:cNvSpPr/>
          <p:nvPr/>
        </p:nvSpPr>
        <p:spPr>
          <a:xfrm>
            <a:off x="600075" y="5015547"/>
            <a:ext cx="7245601" cy="14773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solidFill>
                  <a:srgbClr val="006EAB"/>
                </a:solidFill>
              </a:rPr>
              <a:t>L’agriturismo</a:t>
            </a:r>
            <a:r>
              <a:rPr lang="it-IT" dirty="0">
                <a:solidFill>
                  <a:srgbClr val="006EAB"/>
                </a:solidFill>
              </a:rPr>
              <a:t> attività importante in molti paesi industrializzati e in via di sviluppo: gli abitanti delle città sono in cerca di luoghi tranquilli e sono sempre più interessati alla provenienza del cibo che arriva sulle loro tavole (filiera corta, fattorie didattiche, turismo rurale…)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46762DC-3B6B-45A7-907A-598DDAD09BE4}"/>
              </a:ext>
            </a:extLst>
          </p:cNvPr>
          <p:cNvSpPr txBox="1"/>
          <p:nvPr/>
        </p:nvSpPr>
        <p:spPr>
          <a:xfrm>
            <a:off x="476250" y="931237"/>
            <a:ext cx="8534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>
                <a:solidFill>
                  <a:srgbClr val="4B9228"/>
                </a:solidFill>
              </a:rPr>
              <a:t>Statistica</a:t>
            </a:r>
            <a:r>
              <a:rPr lang="it-IT" b="1" dirty="0">
                <a:solidFill>
                  <a:srgbClr val="4B9228"/>
                </a:solidFill>
              </a:rPr>
              <a:t>	</a:t>
            </a:r>
            <a:r>
              <a:rPr lang="it-IT" dirty="0">
                <a:solidFill>
                  <a:srgbClr val="4B9228"/>
                </a:solidFill>
              </a:rPr>
              <a:t>      Agricoltura attività economica: produzione materie</a:t>
            </a:r>
          </a:p>
          <a:p>
            <a:r>
              <a:rPr lang="it-IT" dirty="0">
                <a:solidFill>
                  <a:srgbClr val="4B9228"/>
                </a:solidFill>
              </a:rPr>
              <a:t>                       prime e cibo, silvicoltura, allevamento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D353AA33-98EE-4AF7-802B-9A0B19A52123}"/>
              </a:ext>
            </a:extLst>
          </p:cNvPr>
          <p:cNvSpPr/>
          <p:nvPr/>
        </p:nvSpPr>
        <p:spPr>
          <a:xfrm rot="16200000">
            <a:off x="-733396" y="3271683"/>
            <a:ext cx="27719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ESTERNALITA’ POSITIVE 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DDD80D50-61FB-49EB-9A66-6DF720FE7215}"/>
              </a:ext>
            </a:extLst>
          </p:cNvPr>
          <p:cNvCxnSpPr>
            <a:cxnSpLocks/>
          </p:cNvCxnSpPr>
          <p:nvPr/>
        </p:nvCxnSpPr>
        <p:spPr>
          <a:xfrm>
            <a:off x="1838325" y="1164557"/>
            <a:ext cx="53460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Rettangolo 11">
            <a:extLst>
              <a:ext uri="{FF2B5EF4-FFF2-40B4-BE49-F238E27FC236}">
                <a16:creationId xmlns:a16="http://schemas.microsoft.com/office/drawing/2014/main" id="{A6668189-6FA1-430D-9419-01281E9BE940}"/>
              </a:ext>
            </a:extLst>
          </p:cNvPr>
          <p:cNvSpPr/>
          <p:nvPr/>
        </p:nvSpPr>
        <p:spPr>
          <a:xfrm rot="5400000">
            <a:off x="7252466" y="2928779"/>
            <a:ext cx="29418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Ambiente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B95A4C5-3378-4B7C-B417-C2126C84F630}"/>
              </a:ext>
            </a:extLst>
          </p:cNvPr>
          <p:cNvSpPr/>
          <p:nvPr/>
        </p:nvSpPr>
        <p:spPr>
          <a:xfrm rot="5400000">
            <a:off x="7224704" y="5450334"/>
            <a:ext cx="195635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Società</a:t>
            </a:r>
          </a:p>
        </p:txBody>
      </p:sp>
    </p:spTree>
    <p:extLst>
      <p:ext uri="{BB962C8B-B14F-4D97-AF65-F5344CB8AC3E}">
        <p14:creationId xmlns:p14="http://schemas.microsoft.com/office/powerpoint/2010/main" val="3506787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Gianni Mileo - Paesaggio agricolo - Catawiki">
            <a:extLst>
              <a:ext uri="{FF2B5EF4-FFF2-40B4-BE49-F238E27FC236}">
                <a16:creationId xmlns:a16="http://schemas.microsoft.com/office/drawing/2014/main" id="{9567D519-5D54-45C0-BE91-3D4100586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88" y="844491"/>
            <a:ext cx="8487612" cy="568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D43A978-25C8-4D41-82B4-028A456EC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925" y="237876"/>
            <a:ext cx="5214873" cy="649027"/>
          </a:xfrm>
        </p:spPr>
        <p:txBody>
          <a:bodyPr/>
          <a:lstStyle/>
          <a:p>
            <a:r>
              <a:rPr lang="it-IT" dirty="0">
                <a:latin typeface="Bahnschrift Light" panose="020B0502040204020203" pitchFamily="34" charset="0"/>
              </a:rPr>
              <a:t>Azienda agricola nel sistema………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77B59D2-F15C-4753-8474-7A63D936C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3986-C60F-4FE3-A496-8AD398CC3E2D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2C941D72-4DD8-4A7D-BFC8-CE9D54894237}"/>
              </a:ext>
            </a:extLst>
          </p:cNvPr>
          <p:cNvSpPr/>
          <p:nvPr/>
        </p:nvSpPr>
        <p:spPr>
          <a:xfrm>
            <a:off x="1276350" y="1771650"/>
            <a:ext cx="6611123" cy="42418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30" name="Picture 6" descr=" Azienda agricola del fumetto con gli agricoltori I lavoratori agricoli lavorano con gli animali da allevamento e le attrezzature  illustrazione di stock">
            <a:extLst>
              <a:ext uri="{FF2B5EF4-FFF2-40B4-BE49-F238E27FC236}">
                <a16:creationId xmlns:a16="http://schemas.microsoft.com/office/drawing/2014/main" id="{4AF09B55-B937-4A6D-BDBC-055989390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084" y="4897911"/>
            <a:ext cx="2308145" cy="139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 L'azienda agricola ha messo con gli agricoltori, i prodotti e gli animali Illustrazione di vettore del fumetto royalty illustrazione gratis">
            <a:extLst>
              <a:ext uri="{FF2B5EF4-FFF2-40B4-BE49-F238E27FC236}">
                <a16:creationId xmlns:a16="http://schemas.microsoft.com/office/drawing/2014/main" id="{7B63A33B-3413-449F-B203-BEC59843B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062" y="3248603"/>
            <a:ext cx="2237632" cy="119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urismo rurale e di campagna, al via il corso di formazione &quot;Le ...">
            <a:extLst>
              <a:ext uri="{FF2B5EF4-FFF2-40B4-BE49-F238E27FC236}">
                <a16:creationId xmlns:a16="http://schemas.microsoft.com/office/drawing/2014/main" id="{78F70DBB-CF41-43F1-BABF-07A1B61C8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486" y="5335531"/>
            <a:ext cx="2690428" cy="96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16.3.1 Contributo per associazioni di imprese del turismo rurale ...">
            <a:extLst>
              <a:ext uri="{FF2B5EF4-FFF2-40B4-BE49-F238E27FC236}">
                <a16:creationId xmlns:a16="http://schemas.microsoft.com/office/drawing/2014/main" id="{85A7B72C-F53B-4B9B-8D66-F85042236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08" y="4845384"/>
            <a:ext cx="2971659" cy="127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oriano riparte dalla campagna per un #turismo innovativo">
            <a:extLst>
              <a:ext uri="{FF2B5EF4-FFF2-40B4-BE49-F238E27FC236}">
                <a16:creationId xmlns:a16="http://schemas.microsoft.com/office/drawing/2014/main" id="{EA9FE229-9663-4037-9A73-E5AF2B603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198" y="1547761"/>
            <a:ext cx="1948821" cy="109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Adesivo Mulino a vento sul campo vettoriale fumetto illustrazione ...">
            <a:extLst>
              <a:ext uri="{FF2B5EF4-FFF2-40B4-BE49-F238E27FC236}">
                <a16:creationId xmlns:a16="http://schemas.microsoft.com/office/drawing/2014/main" id="{04BA5092-0B6F-4818-B642-85E8D7EEE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4" y="3195046"/>
            <a:ext cx="143827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Queen Bee Drawing: immagini, foto stock e grafica vettoriale ...">
            <a:extLst>
              <a:ext uri="{FF2B5EF4-FFF2-40B4-BE49-F238E27FC236}">
                <a16:creationId xmlns:a16="http://schemas.microsoft.com/office/drawing/2014/main" id="{953381F9-098E-45C5-B36C-82AFB72ED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50" y="2013772"/>
            <a:ext cx="889000" cy="95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ccia in giù 4">
            <a:extLst>
              <a:ext uri="{FF2B5EF4-FFF2-40B4-BE49-F238E27FC236}">
                <a16:creationId xmlns:a16="http://schemas.microsoft.com/office/drawing/2014/main" id="{BF0FD993-F3F1-4B5A-A71C-9EF5FED6A93F}"/>
              </a:ext>
            </a:extLst>
          </p:cNvPr>
          <p:cNvSpPr/>
          <p:nvPr/>
        </p:nvSpPr>
        <p:spPr>
          <a:xfrm>
            <a:off x="3616486" y="1167020"/>
            <a:ext cx="724878" cy="1176130"/>
          </a:xfrm>
          <a:prstGeom prst="downArrow">
            <a:avLst/>
          </a:prstGeom>
          <a:solidFill>
            <a:srgbClr val="5BFD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704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AA1B2A-931E-4684-A35E-06BF2C36E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465" y="276225"/>
            <a:ext cx="5707781" cy="638001"/>
          </a:xfrm>
        </p:spPr>
        <p:txBody>
          <a:bodyPr/>
          <a:lstStyle/>
          <a:p>
            <a:r>
              <a:rPr lang="it-IT" sz="2400" b="1" dirty="0">
                <a:latin typeface="Bahnschrift Light" panose="020B0502040204020203" pitchFamily="34" charset="0"/>
              </a:rPr>
              <a:t>Imprenditorialità giovanile in agricoltura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C9A54BB-19B8-4198-B7BA-2F103A51D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2" y="1067000"/>
            <a:ext cx="8362950" cy="4380836"/>
          </a:xfrm>
        </p:spPr>
        <p:txBody>
          <a:bodyPr>
            <a:noAutofit/>
          </a:bodyPr>
          <a:lstStyle/>
          <a:p>
            <a:pPr algn="just"/>
            <a:r>
              <a:rPr lang="it-IT" sz="1800" dirty="0"/>
              <a:t>forte barriera culturale all’occupazione in agricoltura: l’imprenditore agricolo «no cool» (restituiamogli il giusto appeal)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sz="1800" b="1" i="1" dirty="0"/>
          </a:p>
          <a:p>
            <a:pPr marL="0" indent="0" algn="just">
              <a:spcBef>
                <a:spcPts val="0"/>
              </a:spcBef>
              <a:buNone/>
            </a:pPr>
            <a:r>
              <a:rPr lang="it-IT" sz="1800" b="1" i="1" dirty="0">
                <a:solidFill>
                  <a:srgbClr val="F88608"/>
                </a:solidFill>
              </a:rPr>
              <a:t>…… tuttavia importanti cambiamenti motivazionali in corso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sz="1800" b="1" i="1" dirty="0"/>
          </a:p>
          <a:p>
            <a:pPr algn="just">
              <a:spcBef>
                <a:spcPts val="0"/>
              </a:spcBef>
            </a:pPr>
            <a:r>
              <a:rPr lang="it-IT" sz="1800" dirty="0"/>
              <a:t>Progressivo riavvicinamento dei giovani alla terra</a:t>
            </a:r>
          </a:p>
          <a:p>
            <a:pPr algn="just"/>
            <a:r>
              <a:rPr lang="it-IT" sz="1800" dirty="0"/>
              <a:t>Scelta che non riguarda solo coloro che vengono da famiglie agricole, ma anche chi non ha mai avuto a che fare con la terra (salto generazionale - 1 su 4 è donna).</a:t>
            </a:r>
          </a:p>
          <a:p>
            <a:pPr algn="just"/>
            <a:r>
              <a:rPr lang="it-IT" sz="1800" dirty="0"/>
              <a:t>Scelta consapevole e motivata (relazione con la natura, attività all’aria aperta, attività di produzione di qualità e offerta di servizi)</a:t>
            </a:r>
          </a:p>
          <a:p>
            <a:pPr algn="just"/>
            <a:r>
              <a:rPr lang="it-IT" sz="1800" dirty="0">
                <a:solidFill>
                  <a:srgbClr val="4B9228"/>
                </a:solidFill>
              </a:rPr>
              <a:t>I giovani agricoltori italiani hanno un livello di formazione più alto rispetto alla media europea (crescita delle iscrizioni negli Istituti agrari e in Scienze Agrarie all’Università)</a:t>
            </a:r>
            <a:r>
              <a:rPr lang="it-IT" sz="1800" dirty="0"/>
              <a:t> </a:t>
            </a:r>
          </a:p>
          <a:p>
            <a:pPr marL="0" indent="0" algn="just">
              <a:buNone/>
            </a:pPr>
            <a:endParaRPr lang="it-IT" sz="1800" dirty="0">
              <a:solidFill>
                <a:srgbClr val="4B9228"/>
              </a:solidFill>
            </a:endParaRPr>
          </a:p>
          <a:p>
            <a:pPr marL="0" indent="0" algn="just">
              <a:buNone/>
            </a:pPr>
            <a:endParaRPr lang="it-IT" sz="18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5543552-FC39-4B4E-9FD7-573AF7482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3986-C60F-4FE3-A496-8AD398CC3E2D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A3B0E76-1434-4F73-82F6-27A0D4243C1E}"/>
              </a:ext>
            </a:extLst>
          </p:cNvPr>
          <p:cNvSpPr/>
          <p:nvPr/>
        </p:nvSpPr>
        <p:spPr>
          <a:xfrm>
            <a:off x="1665999" y="5639048"/>
            <a:ext cx="57366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>
                <a:solidFill>
                  <a:srgbClr val="6A185C"/>
                </a:solidFill>
                <a:latin typeface="Bahnschrift Light" panose="020B0502040204020203" pitchFamily="34" charset="0"/>
              </a:rPr>
              <a:t>Abbiamo bisogno di contadini, di poeti, gente che sa fare il pane, che ama gli alberi e riconosce il vento”. </a:t>
            </a:r>
          </a:p>
          <a:p>
            <a:pPr algn="r"/>
            <a:r>
              <a:rPr lang="it-IT" dirty="0">
                <a:solidFill>
                  <a:srgbClr val="CC0066"/>
                </a:solidFill>
                <a:latin typeface="Bahnschrift Light" panose="020B0502040204020203" pitchFamily="34" charset="0"/>
              </a:rPr>
              <a:t>“Cedi la strada agli alberi” - Franco Arminio</a:t>
            </a:r>
          </a:p>
        </p:txBody>
      </p:sp>
    </p:spTree>
    <p:extLst>
      <p:ext uri="{BB962C8B-B14F-4D97-AF65-F5344CB8AC3E}">
        <p14:creationId xmlns:p14="http://schemas.microsoft.com/office/powerpoint/2010/main" val="2944745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FD19013-6AD1-4567-8C46-60637100F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3986-C60F-4FE3-A496-8AD398CC3E2D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D158B17-4513-456B-A863-FBE12C2FF1D4}"/>
              </a:ext>
            </a:extLst>
          </p:cNvPr>
          <p:cNvSpPr/>
          <p:nvPr/>
        </p:nvSpPr>
        <p:spPr>
          <a:xfrm>
            <a:off x="428775" y="1015439"/>
            <a:ext cx="8378341" cy="3672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buClr>
                <a:srgbClr val="4A9228"/>
              </a:buClr>
            </a:pPr>
            <a:endParaRPr lang="it-IT" dirty="0">
              <a:solidFill>
                <a:srgbClr val="4A9228"/>
              </a:solidFill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  <a:buClr>
                <a:srgbClr val="4A9228"/>
              </a:buClr>
            </a:pPr>
            <a:r>
              <a:rPr lang="it-IT" dirty="0">
                <a:solidFill>
                  <a:srgbClr val="4A9228"/>
                </a:solidFill>
              </a:rPr>
              <a:t>…. </a:t>
            </a:r>
            <a:r>
              <a:rPr lang="it-IT" b="1" i="1" dirty="0">
                <a:solidFill>
                  <a:srgbClr val="F88608"/>
                </a:solidFill>
              </a:rPr>
              <a:t>e imprenditoriali </a:t>
            </a:r>
          </a:p>
          <a:p>
            <a:pPr defTabSz="914400">
              <a:lnSpc>
                <a:spcPct val="90000"/>
              </a:lnSpc>
              <a:buClr>
                <a:srgbClr val="4A9228"/>
              </a:buClr>
            </a:pPr>
            <a:endParaRPr lang="it-IT" b="1" i="1" dirty="0">
              <a:solidFill>
                <a:srgbClr val="F88608"/>
              </a:solidFill>
            </a:endParaRPr>
          </a:p>
          <a:p>
            <a:pPr marL="228600" indent="-228600" algn="just" defTabSz="914400">
              <a:lnSpc>
                <a:spcPct val="90000"/>
              </a:lnSpc>
              <a:buClr>
                <a:srgbClr val="4A9228"/>
              </a:buClr>
              <a:buBlip>
                <a:blip r:embed="rId2"/>
              </a:buBlip>
            </a:pPr>
            <a:r>
              <a:rPr lang="it-IT" dirty="0">
                <a:solidFill>
                  <a:srgbClr val="4B9228"/>
                </a:solidFill>
              </a:rPr>
              <a:t>Le aziende agricole dei ‘giovani’ under 35 possiedono una </a:t>
            </a:r>
            <a:r>
              <a:rPr lang="it-IT" u="sng" dirty="0">
                <a:solidFill>
                  <a:srgbClr val="4B9228"/>
                </a:solidFill>
              </a:rPr>
              <a:t>superficie</a:t>
            </a:r>
            <a:r>
              <a:rPr lang="it-IT" dirty="0">
                <a:solidFill>
                  <a:srgbClr val="4B9228"/>
                </a:solidFill>
              </a:rPr>
              <a:t> maggiore di oltre il 54% alla media, un </a:t>
            </a:r>
            <a:r>
              <a:rPr lang="it-IT" u="sng" dirty="0">
                <a:solidFill>
                  <a:srgbClr val="4B9228"/>
                </a:solidFill>
              </a:rPr>
              <a:t>fatturato</a:t>
            </a:r>
            <a:r>
              <a:rPr lang="it-IT" dirty="0">
                <a:solidFill>
                  <a:srgbClr val="4B9228"/>
                </a:solidFill>
              </a:rPr>
              <a:t> più elevato del 75% della media e il 50% di </a:t>
            </a:r>
            <a:r>
              <a:rPr lang="it-IT" u="sng" dirty="0">
                <a:solidFill>
                  <a:srgbClr val="4B9228"/>
                </a:solidFill>
              </a:rPr>
              <a:t>occupati</a:t>
            </a:r>
            <a:r>
              <a:rPr lang="it-IT" dirty="0">
                <a:solidFill>
                  <a:srgbClr val="4B9228"/>
                </a:solidFill>
              </a:rPr>
              <a:t> per azienda in più (indagine Coldiretti/</a:t>
            </a:r>
            <a:r>
              <a:rPr lang="it-IT" dirty="0" err="1">
                <a:solidFill>
                  <a:srgbClr val="4B9228"/>
                </a:solidFill>
              </a:rPr>
              <a:t>Ixè</a:t>
            </a:r>
            <a:r>
              <a:rPr lang="it-IT" dirty="0">
                <a:solidFill>
                  <a:srgbClr val="4B9228"/>
                </a:solidFill>
              </a:rPr>
              <a:t> 2018) </a:t>
            </a:r>
          </a:p>
          <a:p>
            <a:pPr marL="228600" indent="-228600" algn="just" defTabSz="914400">
              <a:lnSpc>
                <a:spcPct val="90000"/>
              </a:lnSpc>
              <a:spcBef>
                <a:spcPts val="1000"/>
              </a:spcBef>
              <a:buClr>
                <a:srgbClr val="4A9228"/>
              </a:buClr>
              <a:buBlip>
                <a:blip r:embed="rId2"/>
              </a:buBlip>
            </a:pPr>
            <a:r>
              <a:rPr lang="it-IT" dirty="0">
                <a:solidFill>
                  <a:srgbClr val="4B9228"/>
                </a:solidFill>
              </a:rPr>
              <a:t>Il livello della </a:t>
            </a:r>
            <a:r>
              <a:rPr lang="it-IT" u="sng" dirty="0">
                <a:solidFill>
                  <a:srgbClr val="4B9228"/>
                </a:solidFill>
              </a:rPr>
              <a:t>produzione media standard</a:t>
            </a:r>
            <a:r>
              <a:rPr lang="it-IT" dirty="0">
                <a:solidFill>
                  <a:srgbClr val="4B9228"/>
                </a:solidFill>
              </a:rPr>
              <a:t> è pari quasi al doppio di quella rilevata per il totale delle imprese</a:t>
            </a:r>
          </a:p>
          <a:p>
            <a:pPr marL="228600" indent="-228600" algn="just" defTabSz="914400">
              <a:lnSpc>
                <a:spcPct val="90000"/>
              </a:lnSpc>
              <a:spcBef>
                <a:spcPts val="1000"/>
              </a:spcBef>
              <a:buClr>
                <a:srgbClr val="4A9228"/>
              </a:buClr>
              <a:buBlip>
                <a:blip r:embed="rId2"/>
              </a:buBlip>
            </a:pPr>
            <a:r>
              <a:rPr lang="it-IT" dirty="0">
                <a:solidFill>
                  <a:srgbClr val="4B9228"/>
                </a:solidFill>
              </a:rPr>
              <a:t>Approccio innovativo e dinamico nella gestione delle aziende grazie anche alla diversificazione delle attività (trasformazione dei prodotti, turismo, tutela ambientale, servizi sociali, recupero delle tradizioni, …)</a:t>
            </a:r>
          </a:p>
          <a:p>
            <a:pPr marL="228600" indent="-228600" algn="just" defTabSz="914400">
              <a:lnSpc>
                <a:spcPct val="90000"/>
              </a:lnSpc>
              <a:spcBef>
                <a:spcPts val="1000"/>
              </a:spcBef>
              <a:buClr>
                <a:srgbClr val="4A9228"/>
              </a:buClr>
              <a:buBlip>
                <a:blip r:embed="rId2"/>
              </a:buBlip>
            </a:pPr>
            <a:r>
              <a:rPr lang="it-IT" dirty="0">
                <a:solidFill>
                  <a:srgbClr val="4A9228"/>
                </a:solidFill>
              </a:rPr>
              <a:t>Svolta Green dell’economia che investe anche e soprattutto l’agricoltura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D3AA1B2A-931E-4684-A35E-06BF2C36E74C}"/>
              </a:ext>
            </a:extLst>
          </p:cNvPr>
          <p:cNvSpPr txBox="1">
            <a:spLocks/>
          </p:cNvSpPr>
          <p:nvPr/>
        </p:nvSpPr>
        <p:spPr>
          <a:xfrm>
            <a:off x="3301465" y="276225"/>
            <a:ext cx="5707781" cy="6380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rgbClr val="006EA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latin typeface="Bahnschrift Light" panose="020B0502040204020203" pitchFamily="34" charset="0"/>
              </a:rPr>
              <a:t>Imprenditorialità giovanile in agricoltura</a:t>
            </a:r>
          </a:p>
        </p:txBody>
      </p:sp>
    </p:spTree>
    <p:extLst>
      <p:ext uri="{BB962C8B-B14F-4D97-AF65-F5344CB8AC3E}">
        <p14:creationId xmlns:p14="http://schemas.microsoft.com/office/powerpoint/2010/main" val="1923907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ndiera Europa Unione Europea | eBay">
            <a:extLst>
              <a:ext uri="{FF2B5EF4-FFF2-40B4-BE49-F238E27FC236}">
                <a16:creationId xmlns:a16="http://schemas.microsoft.com/office/drawing/2014/main" id="{B53BE930-15C6-4C78-A853-5CAC8B3EE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949" y="1575114"/>
            <a:ext cx="2037051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137353-A97B-43E6-BFFD-DBB28E54E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770" y="1984082"/>
            <a:ext cx="6801192" cy="3162300"/>
          </a:xfrm>
        </p:spPr>
        <p:txBody>
          <a:bodyPr>
            <a:normAutofit/>
          </a:bodyPr>
          <a:lstStyle/>
          <a:p>
            <a:r>
              <a:rPr lang="it-IT" sz="1800" b="1" u="sng" dirty="0"/>
              <a:t>Eccellenze rurali</a:t>
            </a:r>
          </a:p>
          <a:p>
            <a:pPr algn="just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it-IT" altLang="it-IT" sz="1800" dirty="0"/>
              <a:t>rappresenta casi in cui i fondi pubblici sono stati spesi in maniera efficace, efficiente, con la massima trasparenza e hanno permesso ad aziende e territori, di avviare attività imprenditoriali, migliorare le performance,  realizzare salti di qualità</a:t>
            </a:r>
          </a:p>
          <a:p>
            <a:pPr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it-IT" sz="1800" dirty="0"/>
              <a:t>I sostegni europei hanno permesso all’agricoltura di avere una crescita </a:t>
            </a:r>
            <a:r>
              <a:rPr 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</a:t>
            </a:r>
            <a:r>
              <a:rPr lang="it-IT" sz="1800" dirty="0"/>
              <a:t>, </a:t>
            </a:r>
            <a:r>
              <a:rPr 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</a:t>
            </a:r>
            <a:r>
              <a:rPr lang="it-IT" sz="1800" dirty="0"/>
              <a:t> &amp; </a:t>
            </a:r>
            <a:r>
              <a:rPr 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inclusiva</a:t>
            </a:r>
          </a:p>
          <a:p>
            <a:pPr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it-IT" altLang="it-IT" sz="1800" dirty="0">
              <a:solidFill>
                <a:srgbClr val="FF9900"/>
              </a:solidFill>
            </a:endParaRPr>
          </a:p>
          <a:p>
            <a:endParaRPr lang="it-IT" sz="18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6B4BA07-8155-4DCA-BBE0-5911FA61E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3986-C60F-4FE3-A496-8AD398CC3E2D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5190E8D4-6192-4614-B9C5-CB00BEDE8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3146" y="246149"/>
            <a:ext cx="5421393" cy="649027"/>
          </a:xfrm>
        </p:spPr>
        <p:txBody>
          <a:bodyPr/>
          <a:lstStyle/>
          <a:p>
            <a:r>
              <a:rPr lang="it-IT" sz="2400" dirty="0">
                <a:latin typeface="Bahnschrift Light" panose="020B0502040204020203" pitchFamily="34" charset="0"/>
              </a:rPr>
              <a:t>Svolta Green impatta sull’agricoltura </a:t>
            </a:r>
          </a:p>
        </p:txBody>
      </p:sp>
      <p:pic>
        <p:nvPicPr>
          <p:cNvPr id="5" name="Elemento grafico 4" descr="Lente di ingrandimento">
            <a:extLst>
              <a:ext uri="{FF2B5EF4-FFF2-40B4-BE49-F238E27FC236}">
                <a16:creationId xmlns:a16="http://schemas.microsoft.com/office/drawing/2014/main" id="{0A357B2A-1441-4E76-BBDD-9AE81258D9C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85454" y="4873918"/>
            <a:ext cx="1234336" cy="1234336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DE62D5AE-1957-4CA6-AD54-DC80A3EA6703}"/>
              </a:ext>
            </a:extLst>
          </p:cNvPr>
          <p:cNvSpPr/>
          <p:nvPr/>
        </p:nvSpPr>
        <p:spPr>
          <a:xfrm>
            <a:off x="1422688" y="4873918"/>
            <a:ext cx="7359361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it-IT" altLang="it-IT" dirty="0">
                <a:solidFill>
                  <a:srgbClr val="C00000"/>
                </a:solidFill>
              </a:rPr>
              <a:t>Importanza di veicolare, far conoscere, disseminare casi di buon utilizzo di risorse pubbliche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it-IT" altLang="it-IT" dirty="0">
                <a:solidFill>
                  <a:srgbClr val="C00000"/>
                </a:solidFill>
              </a:rPr>
              <a:t>evidenziare casi di successo di imprenditori agricoli che hanno saputo costruire innovazione e nuove occasioni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it-IT" altLang="it-IT" dirty="0">
                <a:solidFill>
                  <a:srgbClr val="C00000"/>
                </a:solidFill>
              </a:rPr>
              <a:t>Esperienze concrete, casi visibili, documentabili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13B89FB-E301-4A38-8079-87B6618E6CC8}"/>
              </a:ext>
            </a:extLst>
          </p:cNvPr>
          <p:cNvSpPr/>
          <p:nvPr/>
        </p:nvSpPr>
        <p:spPr>
          <a:xfrm>
            <a:off x="3752075" y="832316"/>
            <a:ext cx="51833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006EAB"/>
                </a:solidFill>
              </a:rPr>
              <a:t>Le politiche europee hanno finanziato iniziative per costruire una Europa a crescita </a:t>
            </a:r>
            <a:r>
              <a:rPr lang="it-IT" dirty="0">
                <a:solidFill>
                  <a:srgbClr val="00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intelligente</a:t>
            </a:r>
            <a:r>
              <a:rPr lang="it-IT" dirty="0">
                <a:solidFill>
                  <a:srgbClr val="006EAB"/>
                </a:solidFill>
              </a:rPr>
              <a:t>, </a:t>
            </a:r>
            <a:r>
              <a:rPr lang="it-IT" dirty="0">
                <a:solidFill>
                  <a:srgbClr val="00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sostenibile</a:t>
            </a:r>
            <a:r>
              <a:rPr lang="it-IT" dirty="0">
                <a:solidFill>
                  <a:srgbClr val="006EAB"/>
                </a:solidFill>
              </a:rPr>
              <a:t> e </a:t>
            </a:r>
            <a:r>
              <a:rPr lang="it-IT" dirty="0">
                <a:solidFill>
                  <a:srgbClr val="006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inclusiva</a:t>
            </a:r>
            <a:endParaRPr lang="it-IT" b="1" u="sng" dirty="0">
              <a:solidFill>
                <a:srgbClr val="006E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Elemento grafico 9" descr="Euro">
            <a:extLst>
              <a:ext uri="{FF2B5EF4-FFF2-40B4-BE49-F238E27FC236}">
                <a16:creationId xmlns:a16="http://schemas.microsoft.com/office/drawing/2014/main" id="{DB0C359B-D426-43D3-BE1C-BD9E4BB7F0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770512" y="3127937"/>
            <a:ext cx="1577747" cy="157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0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Immagine in linea 1">
            <a:extLst>
              <a:ext uri="{FF2B5EF4-FFF2-40B4-BE49-F238E27FC236}">
                <a16:creationId xmlns:a16="http://schemas.microsoft.com/office/drawing/2014/main" id="{79DE42B7-9861-4898-8936-369B14F86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550" y="1234022"/>
            <a:ext cx="4157450" cy="389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71A61C6-802C-4570-856F-7BB7497F4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3146" y="331874"/>
            <a:ext cx="2730637" cy="649027"/>
          </a:xfrm>
        </p:spPr>
        <p:txBody>
          <a:bodyPr/>
          <a:lstStyle/>
          <a:p>
            <a:r>
              <a:rPr lang="it-IT" dirty="0">
                <a:latin typeface="Bahnschrift Light" panose="020B0502040204020203" pitchFamily="34" charset="0"/>
              </a:rPr>
              <a:t>ECCELLENZE RURALI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3D2E4BB-9418-4EDA-B050-963F79464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539" y="6492875"/>
            <a:ext cx="472786" cy="365125"/>
          </a:xfrm>
        </p:spPr>
        <p:txBody>
          <a:bodyPr/>
          <a:lstStyle/>
          <a:p>
            <a:fld id="{B7A73986-C60F-4FE3-A496-8AD398CC3E2D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9FEB800-259C-4A44-9198-7AC727369155}"/>
              </a:ext>
            </a:extLst>
          </p:cNvPr>
          <p:cNvSpPr/>
          <p:nvPr/>
        </p:nvSpPr>
        <p:spPr>
          <a:xfrm>
            <a:off x="415459" y="1234022"/>
            <a:ext cx="50594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00"/>
              </a:spcAft>
              <a:buFont typeface="Verdana" panose="020B0604030504040204" pitchFamily="34" charset="0"/>
              <a:buChar char="×"/>
            </a:pPr>
            <a:r>
              <a:rPr lang="it-IT" altLang="it-IT" b="1" dirty="0">
                <a:solidFill>
                  <a:srgbClr val="C00000"/>
                </a:solidFill>
              </a:rPr>
              <a:t>Stimolare la conoscenza</a:t>
            </a:r>
            <a:r>
              <a:rPr lang="it-IT" altLang="it-IT" dirty="0"/>
              <a:t>, </a:t>
            </a:r>
            <a:r>
              <a:rPr lang="it-IT" altLang="it-IT" dirty="0">
                <a:solidFill>
                  <a:srgbClr val="4A9228"/>
                </a:solidFill>
              </a:rPr>
              <a:t>mostrando </a:t>
            </a:r>
            <a:r>
              <a:rPr lang="it-IT" altLang="it-IT" b="1" dirty="0">
                <a:solidFill>
                  <a:srgbClr val="00B050"/>
                </a:solidFill>
              </a:rPr>
              <a:t>ventaglio di opportunità </a:t>
            </a:r>
            <a:r>
              <a:rPr lang="it-IT" altLang="it-IT" dirty="0">
                <a:solidFill>
                  <a:srgbClr val="4A9228"/>
                </a:solidFill>
              </a:rPr>
              <a:t>a disposizione, presentando il </a:t>
            </a:r>
            <a:r>
              <a:rPr lang="it-IT" altLang="it-IT" b="1" dirty="0">
                <a:solidFill>
                  <a:srgbClr val="808000"/>
                </a:solidFill>
              </a:rPr>
              <a:t>volto</a:t>
            </a:r>
            <a:r>
              <a:rPr lang="it-IT" altLang="it-IT" dirty="0"/>
              <a:t> </a:t>
            </a:r>
            <a:r>
              <a:rPr lang="it-IT" altLang="it-IT" dirty="0">
                <a:solidFill>
                  <a:srgbClr val="4A9228"/>
                </a:solidFill>
              </a:rPr>
              <a:t>dei beneficiari che in prima persona raccontano la propria storia di impresa, il proprio impegno, il sostegno pubblico</a:t>
            </a:r>
          </a:p>
          <a:p>
            <a:pPr marL="285750" indent="-285750">
              <a:spcAft>
                <a:spcPts val="300"/>
              </a:spcAft>
              <a:buFont typeface="Verdana" panose="020B0604030504040204" pitchFamily="34" charset="0"/>
              <a:buChar char="×"/>
            </a:pPr>
            <a:endParaRPr lang="it-IT" altLang="it-IT" dirty="0">
              <a:solidFill>
                <a:srgbClr val="4A9228"/>
              </a:solidFill>
            </a:endParaRPr>
          </a:p>
          <a:p>
            <a:pPr marL="285750" indent="-285750">
              <a:spcAft>
                <a:spcPts val="300"/>
              </a:spcAft>
              <a:buFont typeface="Verdana" panose="020B0604030504040204" pitchFamily="34" charset="0"/>
              <a:buChar char="×"/>
            </a:pPr>
            <a:r>
              <a:rPr lang="it-IT" altLang="it-IT" b="1" dirty="0">
                <a:solidFill>
                  <a:srgbClr val="C00000"/>
                </a:solidFill>
              </a:rPr>
              <a:t>Stimolare lo scambio </a:t>
            </a:r>
            <a:r>
              <a:rPr lang="it-IT" altLang="it-IT" dirty="0">
                <a:solidFill>
                  <a:srgbClr val="4A9228"/>
                </a:solidFill>
              </a:rPr>
              <a:t>di idee di impresa e di idee di sviluppo a dimensione locale e micro, comprese soluzioni trovate per migliorare le imprese e i territori</a:t>
            </a:r>
          </a:p>
          <a:p>
            <a:pPr marL="285750" indent="-285750">
              <a:spcAft>
                <a:spcPts val="300"/>
              </a:spcAft>
              <a:buFont typeface="Verdana" panose="020B0604030504040204" pitchFamily="34" charset="0"/>
              <a:buChar char="×"/>
            </a:pPr>
            <a:endParaRPr lang="it-IT" altLang="it-IT" dirty="0">
              <a:solidFill>
                <a:srgbClr val="4A9228"/>
              </a:solidFill>
            </a:endParaRPr>
          </a:p>
          <a:p>
            <a:pPr marL="285750" indent="-285750">
              <a:spcAft>
                <a:spcPts val="300"/>
              </a:spcAft>
              <a:buFont typeface="Verdana" panose="020B0604030504040204" pitchFamily="34" charset="0"/>
              <a:buChar char="×"/>
            </a:pPr>
            <a:r>
              <a:rPr lang="it-IT" altLang="it-IT" b="1" dirty="0">
                <a:solidFill>
                  <a:srgbClr val="C00000"/>
                </a:solidFill>
              </a:rPr>
              <a:t>Stimolare la «contaminazione»</a:t>
            </a:r>
            <a:r>
              <a:rPr lang="it-IT" altLang="it-IT" dirty="0"/>
              <a:t> </a:t>
            </a:r>
            <a:r>
              <a:rPr lang="it-IT" altLang="it-IT" dirty="0">
                <a:solidFill>
                  <a:srgbClr val="4A9228"/>
                </a:solidFill>
              </a:rPr>
              <a:t>soprattutto tra giovani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26AAF13-E189-4DDA-8A52-F71F9B99C16A}"/>
              </a:ext>
            </a:extLst>
          </p:cNvPr>
          <p:cNvSpPr txBox="1"/>
          <p:nvPr/>
        </p:nvSpPr>
        <p:spPr>
          <a:xfrm>
            <a:off x="993913" y="5818641"/>
            <a:ext cx="6389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Bahnschrift Light" panose="020B0502040204020203" pitchFamily="34" charset="0"/>
                <a:hlinkClick r:id="rId3"/>
              </a:rPr>
              <a:t>https://www.reterurale.it/eccellenze</a:t>
            </a:r>
            <a:endParaRPr lang="it-IT" sz="2800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98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Alcuni casi di Eccellenze Rurali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850" y="1421933"/>
            <a:ext cx="8411204" cy="51429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 u="sng" dirty="0">
                <a:solidFill>
                  <a:srgbClr val="F3800D"/>
                </a:solidFill>
                <a:latin typeface="Bahnschrift Light" panose="020B0502040204020203" pitchFamily="34" charset="0"/>
              </a:rPr>
              <a:t> </a:t>
            </a:r>
            <a:r>
              <a:rPr lang="it-IT" b="1" u="sng" dirty="0">
                <a:solidFill>
                  <a:srgbClr val="F3800D"/>
                </a:solidFill>
                <a:latin typeface="Bahnschrift Light" panose="020B0502040204020203" pitchFamily="34" charset="0"/>
              </a:rPr>
              <a:t>Nuovo progetto di vita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it-IT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Zore</a:t>
            </a:r>
            <a:r>
              <a:rPr lang="it-IT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800" dirty="0"/>
              <a:t> … </a:t>
            </a:r>
            <a:r>
              <a:rPr lang="it-IT" sz="1800" b="1" i="1" dirty="0">
                <a:latin typeface="Bradley Hand ITC" panose="03070402050302030203" pitchFamily="66" charset="0"/>
              </a:rPr>
              <a:t>ritorno alla propria </a:t>
            </a:r>
            <a:r>
              <a:rPr lang="it-IT" sz="1800" b="1" i="1" dirty="0" smtClean="0">
                <a:latin typeface="Bradley Hand ITC" panose="03070402050302030203" pitchFamily="66" charset="0"/>
              </a:rPr>
              <a:t>terra</a:t>
            </a:r>
          </a:p>
          <a:p>
            <a:pPr marL="0" indent="0">
              <a:spcBef>
                <a:spcPts val="0"/>
              </a:spcBef>
              <a:buNone/>
            </a:pPr>
            <a:endParaRPr lang="it-IT" sz="1800" b="1" i="1" dirty="0">
              <a:latin typeface="Bradley Hand ITC" panose="03070402050302030203" pitchFamily="66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it-IT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Corte </a:t>
            </a:r>
            <a:r>
              <a:rPr lang="it-IT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Gloria</a:t>
            </a:r>
            <a:r>
              <a:rPr lang="it-IT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it-IT" sz="1800" dirty="0"/>
              <a:t>… </a:t>
            </a:r>
            <a:r>
              <a:rPr lang="it-IT" sz="1800" b="1" i="1" dirty="0">
                <a:latin typeface="Bradley Hand ITC" panose="03070402050302030203" pitchFamily="66" charset="0"/>
              </a:rPr>
              <a:t>nuovi percorsi imprenditoriali </a:t>
            </a:r>
          </a:p>
          <a:p>
            <a:pPr marL="0" indent="0">
              <a:spcBef>
                <a:spcPts val="0"/>
              </a:spcBef>
              <a:buNone/>
            </a:pPr>
            <a:endParaRPr lang="it-IT" sz="2000" b="1" u="sng" dirty="0">
              <a:solidFill>
                <a:srgbClr val="F3800D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t-IT" sz="2400" b="1" u="sng" dirty="0">
                <a:solidFill>
                  <a:srgbClr val="F3800D"/>
                </a:solidFill>
                <a:latin typeface="Bahnschrift Light" panose="020B0502040204020203" pitchFamily="34" charset="0"/>
              </a:rPr>
              <a:t> </a:t>
            </a:r>
            <a:r>
              <a:rPr lang="it-IT" b="1" u="sng" dirty="0">
                <a:solidFill>
                  <a:srgbClr val="F3800D"/>
                </a:solidFill>
                <a:latin typeface="Bahnschrift Light" panose="020B0502040204020203" pitchFamily="34" charset="0"/>
              </a:rPr>
              <a:t>Trasformazione e valorizzazione dei prodotti locali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it-IT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Buongrano</a:t>
            </a:r>
            <a:r>
              <a:rPr lang="it-IT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800" dirty="0"/>
              <a:t> …. </a:t>
            </a:r>
            <a:r>
              <a:rPr lang="it-IT" sz="1800" b="1" i="1" dirty="0">
                <a:latin typeface="Bradley Hand ITC" panose="03070402050302030203" pitchFamily="66" charset="0"/>
              </a:rPr>
              <a:t>filiera corta, trasformazione e  </a:t>
            </a:r>
            <a:r>
              <a:rPr lang="it-IT" sz="1800" b="1" i="1" dirty="0" smtClean="0">
                <a:latin typeface="Bradley Hand ITC" panose="03070402050302030203" pitchFamily="66" charset="0"/>
              </a:rPr>
              <a:t>qualità</a:t>
            </a:r>
          </a:p>
          <a:p>
            <a:pPr marL="0" indent="0">
              <a:spcBef>
                <a:spcPts val="0"/>
              </a:spcBef>
              <a:buNone/>
            </a:pPr>
            <a:endParaRPr lang="it-IT" sz="1800" b="1" i="1" dirty="0">
              <a:latin typeface="Bradley Hand ITC" panose="03070402050302030203" pitchFamily="66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it-IT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Caseificio </a:t>
            </a:r>
            <a:r>
              <a:rPr lang="it-IT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Val di Fassa</a:t>
            </a:r>
            <a:r>
              <a:rPr lang="it-IT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it-IT" sz="1800" dirty="0"/>
              <a:t>…. </a:t>
            </a:r>
            <a:r>
              <a:rPr lang="it-IT" sz="1800" b="1" i="1" dirty="0">
                <a:latin typeface="Bradley Hand ITC" panose="03070402050302030203" pitchFamily="66" charset="0"/>
              </a:rPr>
              <a:t>Prodotti di qualità nel solco della tradizione</a:t>
            </a:r>
          </a:p>
          <a:p>
            <a:pPr marL="0" indent="0">
              <a:buNone/>
            </a:pPr>
            <a:endParaRPr lang="it-IT" sz="1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3986-C60F-4FE3-A496-8AD398CC3E2D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F49121D1-63AD-4C41-9D50-B5BE21CC63B1}"/>
              </a:ext>
            </a:extLst>
          </p:cNvPr>
          <p:cNvSpPr txBox="1">
            <a:spLocks/>
          </p:cNvSpPr>
          <p:nvPr/>
        </p:nvSpPr>
        <p:spPr>
          <a:xfrm>
            <a:off x="4905219" y="2883200"/>
            <a:ext cx="3561453" cy="744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A9228"/>
              </a:buClr>
              <a:buFontTx/>
              <a:buBlip>
                <a:blip r:embed="rId6"/>
              </a:buBlip>
              <a:defRPr sz="2800" kern="1200">
                <a:solidFill>
                  <a:srgbClr val="4A922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A9228"/>
              </a:buClr>
              <a:buFontTx/>
              <a:buBlip>
                <a:blip r:embed="rId7"/>
              </a:buBlip>
              <a:defRPr sz="2400" kern="1200">
                <a:solidFill>
                  <a:srgbClr val="006EA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it-IT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8B9A98D-98FB-4014-9603-A78DBE209DC7}"/>
              </a:ext>
            </a:extLst>
          </p:cNvPr>
          <p:cNvSpPr/>
          <p:nvPr/>
        </p:nvSpPr>
        <p:spPr>
          <a:xfrm>
            <a:off x="4062412" y="255214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1089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917E424-4D1A-430F-8244-57F3A8C61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3986-C60F-4FE3-A496-8AD398CC3E2D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477A2E3-BAFF-445B-8F62-3C235328F447}"/>
              </a:ext>
            </a:extLst>
          </p:cNvPr>
          <p:cNvSpPr/>
          <p:nvPr/>
        </p:nvSpPr>
        <p:spPr>
          <a:xfrm>
            <a:off x="4572000" y="145363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, 	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9B23D6A7-2C7D-47C7-AF7B-FE84E955A6F3}"/>
              </a:ext>
            </a:extLst>
          </p:cNvPr>
          <p:cNvSpPr txBox="1">
            <a:spLocks/>
          </p:cNvSpPr>
          <p:nvPr/>
        </p:nvSpPr>
        <p:spPr>
          <a:xfrm>
            <a:off x="610591" y="2322988"/>
            <a:ext cx="3561453" cy="6490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A9228"/>
              </a:buClr>
              <a:buFontTx/>
              <a:buBlip>
                <a:blip r:embed="rId2"/>
              </a:buBlip>
              <a:defRPr sz="2800" kern="1200">
                <a:solidFill>
                  <a:srgbClr val="4A922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A9228"/>
              </a:buClr>
              <a:buFontTx/>
              <a:buBlip>
                <a:blip r:embed="rId3"/>
              </a:buBlip>
              <a:defRPr sz="2400" kern="1200">
                <a:solidFill>
                  <a:srgbClr val="006EA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it-IT" dirty="0"/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0CCFE35E-7D64-46A5-865A-305C2F467FCD}"/>
              </a:ext>
            </a:extLst>
          </p:cNvPr>
          <p:cNvSpPr txBox="1">
            <a:spLocks/>
          </p:cNvSpPr>
          <p:nvPr/>
        </p:nvSpPr>
        <p:spPr>
          <a:xfrm>
            <a:off x="307523" y="1453634"/>
            <a:ext cx="8533409" cy="4651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A9228"/>
              </a:buClr>
              <a:buFontTx/>
              <a:buBlip>
                <a:blip r:embed="rId2"/>
              </a:buBlip>
              <a:defRPr sz="2800" kern="1200">
                <a:solidFill>
                  <a:srgbClr val="4A922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A9228"/>
              </a:buClr>
              <a:buFontTx/>
              <a:buBlip>
                <a:blip r:embed="rId3"/>
              </a:buBlip>
              <a:defRPr sz="2400" kern="1200">
                <a:solidFill>
                  <a:srgbClr val="006EA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it-IT" u="sng" dirty="0">
                <a:solidFill>
                  <a:srgbClr val="F3800D"/>
                </a:solidFill>
                <a:latin typeface="Bahnschrift Light" panose="020B0502040204020203" pitchFamily="34" charset="0"/>
              </a:rPr>
              <a:t>Tur</a:t>
            </a:r>
            <a:r>
              <a:rPr lang="it-IT" b="1" u="sng" dirty="0">
                <a:solidFill>
                  <a:srgbClr val="F3800D"/>
                </a:solidFill>
                <a:latin typeface="Bahnschrift Light" panose="020B0502040204020203" pitchFamily="34" charset="0"/>
              </a:rPr>
              <a:t>ismo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it-IT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La Ginestra</a:t>
            </a:r>
            <a:r>
              <a:rPr lang="it-IT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it-IT" sz="2000" dirty="0"/>
              <a:t>… </a:t>
            </a:r>
            <a:r>
              <a:rPr lang="it-IT" sz="2000" b="1" i="1" dirty="0">
                <a:latin typeface="Bradley Hand ITC" panose="03070402050302030203" pitchFamily="66" charset="0"/>
              </a:rPr>
              <a:t>agriturismo, nuovi servizi</a:t>
            </a:r>
            <a:endParaRPr lang="it-IT" sz="2000" dirty="0"/>
          </a:p>
          <a:p>
            <a:pPr marL="0" indent="0">
              <a:buNone/>
            </a:pPr>
            <a:endParaRPr lang="it-IT" sz="2000" b="1" u="sng" dirty="0">
              <a:solidFill>
                <a:srgbClr val="F3800D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t-IT" u="sng" dirty="0">
                <a:solidFill>
                  <a:srgbClr val="F3800D"/>
                </a:solidFill>
                <a:latin typeface="Bahnschrift Light" panose="020B0502040204020203" pitchFamily="34" charset="0"/>
              </a:rPr>
              <a:t>T</a:t>
            </a:r>
            <a:r>
              <a:rPr lang="it-IT" b="1" u="sng" dirty="0">
                <a:solidFill>
                  <a:srgbClr val="F3800D"/>
                </a:solidFill>
                <a:latin typeface="Bahnschrift Light" panose="020B0502040204020203" pitchFamily="34" charset="0"/>
              </a:rPr>
              <a:t>utela della biodiversità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it-IT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Fastuchera</a:t>
            </a:r>
            <a:r>
              <a:rPr lang="it-IT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/>
              <a:t> …  </a:t>
            </a:r>
            <a:r>
              <a:rPr lang="it-IT" sz="2000" b="1" i="1" dirty="0">
                <a:latin typeface="Bradley Hand ITC" panose="03070402050302030203" pitchFamily="66" charset="0"/>
              </a:rPr>
              <a:t>Passione, Biodiversità</a:t>
            </a:r>
          </a:p>
          <a:p>
            <a:pPr marL="0" indent="0">
              <a:spcBef>
                <a:spcPts val="0"/>
              </a:spcBef>
              <a:buNone/>
            </a:pPr>
            <a:endParaRPr lang="it-IT" sz="2400" b="1" u="sng" dirty="0">
              <a:solidFill>
                <a:srgbClr val="F3800D"/>
              </a:solidFill>
              <a:latin typeface="Bahnschrift Light" panose="020B05020402040202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t-IT" b="1" u="sng" dirty="0">
                <a:solidFill>
                  <a:srgbClr val="F3800D"/>
                </a:solidFill>
                <a:latin typeface="Bahnschrift Light" panose="020B0502040204020203" pitchFamily="34" charset="0"/>
              </a:rPr>
              <a:t>Sociale</a:t>
            </a:r>
            <a:r>
              <a:rPr lang="it-IT" sz="2400" b="1" u="sng" dirty="0">
                <a:solidFill>
                  <a:srgbClr val="F3800D"/>
                </a:solidFill>
                <a:latin typeface="Bahnschrift Light" panose="020B0502040204020203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Diritti al sud</a:t>
            </a:r>
            <a:r>
              <a:rPr lang="it-IT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it-IT" sz="1800" dirty="0"/>
              <a:t>…  </a:t>
            </a:r>
            <a:r>
              <a:rPr lang="it-IT" sz="2000" b="1" i="1" dirty="0">
                <a:latin typeface="Bradley Hand ITC" panose="03070402050302030203" pitchFamily="66" charset="0"/>
              </a:rPr>
              <a:t>legalità, sostenibilità, </a:t>
            </a:r>
            <a:r>
              <a:rPr lang="it-IT" sz="2000" b="1" i="1" dirty="0" smtClean="0">
                <a:latin typeface="Bradley Hand ITC" panose="03070402050302030203" pitchFamily="66" charset="0"/>
              </a:rPr>
              <a:t>lavoro</a:t>
            </a:r>
            <a:endParaRPr lang="it-IT" sz="2000" b="1" i="1" dirty="0">
              <a:latin typeface="Bradley Hand ITC" panose="03070402050302030203" pitchFamily="66" charset="0"/>
            </a:endParaRPr>
          </a:p>
        </p:txBody>
      </p:sp>
      <p:sp>
        <p:nvSpPr>
          <p:cNvPr id="21" name="Titolo 1"/>
          <p:cNvSpPr>
            <a:spLocks noGrp="1"/>
          </p:cNvSpPr>
          <p:nvPr>
            <p:ph type="title"/>
          </p:nvPr>
        </p:nvSpPr>
        <p:spPr>
          <a:xfrm>
            <a:off x="4975578" y="321548"/>
            <a:ext cx="3865354" cy="649027"/>
          </a:xfrm>
        </p:spPr>
        <p:txBody>
          <a:bodyPr/>
          <a:lstStyle/>
          <a:p>
            <a:r>
              <a:rPr lang="it-IT" dirty="0"/>
              <a:t>Alcuni casi di Eccellenze Rurali </a:t>
            </a:r>
          </a:p>
        </p:txBody>
      </p:sp>
    </p:spTree>
    <p:extLst>
      <p:ext uri="{BB962C8B-B14F-4D97-AF65-F5344CB8AC3E}">
        <p14:creationId xmlns:p14="http://schemas.microsoft.com/office/powerpoint/2010/main" val="118995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CREA">
      <a:dk1>
        <a:sysClr val="windowText" lastClr="000000"/>
      </a:dk1>
      <a:lt1>
        <a:sysClr val="window" lastClr="FFFFFF"/>
      </a:lt1>
      <a:dk2>
        <a:srgbClr val="4A9228"/>
      </a:dk2>
      <a:lt2>
        <a:srgbClr val="FFFFFF"/>
      </a:lt2>
      <a:accent1>
        <a:srgbClr val="006EAB"/>
      </a:accent1>
      <a:accent2>
        <a:srgbClr val="4A9228"/>
      </a:accent2>
      <a:accent3>
        <a:srgbClr val="ED7D31"/>
      </a:accent3>
      <a:accent4>
        <a:srgbClr val="89D5FF"/>
      </a:accent4>
      <a:accent5>
        <a:srgbClr val="FFC000"/>
      </a:accent5>
      <a:accent6>
        <a:srgbClr val="3B93C5"/>
      </a:accent6>
      <a:hlink>
        <a:srgbClr val="4A9228"/>
      </a:hlink>
      <a:folHlink>
        <a:srgbClr val="35691D"/>
      </a:folHlink>
    </a:clrScheme>
    <a:fontScheme name="CRE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1448</TotalTime>
  <Words>835</Words>
  <Application>Microsoft Office PowerPoint</Application>
  <PresentationFormat>Presentazione su schermo (4:3)</PresentationFormat>
  <Paragraphs>101</Paragraphs>
  <Slides>11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9" baseType="lpstr">
      <vt:lpstr>Arial</vt:lpstr>
      <vt:lpstr>Bahnschrift Light</vt:lpstr>
      <vt:lpstr>Bradley Hand ITC</vt:lpstr>
      <vt:lpstr>Calibri</vt:lpstr>
      <vt:lpstr>Courier New</vt:lpstr>
      <vt:lpstr>Verdana</vt:lpstr>
      <vt:lpstr>Wingdings</vt:lpstr>
      <vt:lpstr>Tema di Office</vt:lpstr>
      <vt:lpstr>Eccellenze Rurali: esperienze dall’agricoltura che cambia</vt:lpstr>
      <vt:lpstr>Settore economico multifunzionale</vt:lpstr>
      <vt:lpstr>Azienda agricola nel sistema………</vt:lpstr>
      <vt:lpstr>Imprenditorialità giovanile in agricoltura</vt:lpstr>
      <vt:lpstr>Presentazione standard di PowerPoint</vt:lpstr>
      <vt:lpstr>Svolta Green impatta sull’agricoltura </vt:lpstr>
      <vt:lpstr>ECCELLENZE RURALI</vt:lpstr>
      <vt:lpstr>Alcuni casi di Eccellenze Rurali </vt:lpstr>
      <vt:lpstr>Alcuni casi di Eccellenze Rurali </vt:lpstr>
      <vt:lpstr>Riflessioni per concludere….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Monica Amoriello</dc:creator>
  <cp:lastModifiedBy>Segreteria RRN</cp:lastModifiedBy>
  <cp:revision>124</cp:revision>
  <cp:lastPrinted>2020-01-29T09:21:45Z</cp:lastPrinted>
  <dcterms:created xsi:type="dcterms:W3CDTF">2019-10-18T11:49:25Z</dcterms:created>
  <dcterms:modified xsi:type="dcterms:W3CDTF">2020-05-20T16:49:57Z</dcterms:modified>
</cp:coreProperties>
</file>