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72" r:id="rId4"/>
    <p:sldId id="322" r:id="rId5"/>
    <p:sldId id="262" r:id="rId6"/>
    <p:sldId id="258" r:id="rId7"/>
    <p:sldId id="259" r:id="rId8"/>
    <p:sldId id="260" r:id="rId9"/>
    <p:sldId id="261" r:id="rId10"/>
    <p:sldId id="263" r:id="rId11"/>
    <p:sldId id="264" r:id="rId12"/>
    <p:sldId id="266" r:id="rId13"/>
    <p:sldId id="36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34" autoAdjust="0"/>
  </p:normalViewPr>
  <p:slideViewPr>
    <p:cSldViewPr snapToGrid="0">
      <p:cViewPr varScale="1">
        <p:scale>
          <a:sx n="59" d="100"/>
          <a:sy n="59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09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71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3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84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6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67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91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63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33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06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32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F83D6F-FCCE-4D5D-A38F-80C55890817C}" type="datetimeFigureOut">
              <a:rPr lang="it-IT" smtClean="0"/>
              <a:t>21/04/2020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C629715-51F9-45CF-BE7C-D34E9F728C5D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50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23E68E-EA63-4654-9145-4A8E0AEC6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  <a:solidFill>
            <a:srgbClr val="FFC000"/>
          </a:solidFill>
        </p:spPr>
        <p:txBody>
          <a:bodyPr anchor="b">
            <a:normAutofit/>
          </a:bodyPr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INDIRE </a:t>
            </a:r>
            <a:br>
              <a:rPr lang="it-IT" sz="32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didattica innovativa a distanza</a:t>
            </a:r>
            <a:br>
              <a:rPr lang="it-IT" sz="4000" dirty="0">
                <a:solidFill>
                  <a:schemeClr val="tx1"/>
                </a:solidFill>
              </a:rPr>
            </a:br>
            <a:br>
              <a:rPr lang="it-IT" sz="4000" dirty="0">
                <a:solidFill>
                  <a:schemeClr val="tx1"/>
                </a:solidFill>
              </a:rPr>
            </a:br>
            <a:r>
              <a:rPr lang="it-IT" sz="4000" dirty="0">
                <a:solidFill>
                  <a:schemeClr val="tx1"/>
                </a:solidFill>
              </a:rPr>
              <a:t>LA VALUTAZIONE </a:t>
            </a:r>
            <a:br>
              <a:rPr lang="it-IT" sz="4000" dirty="0">
                <a:solidFill>
                  <a:schemeClr val="tx1"/>
                </a:solidFill>
              </a:rPr>
            </a:br>
            <a:r>
              <a:rPr lang="it-IT" sz="4000" dirty="0">
                <a:solidFill>
                  <a:schemeClr val="tx1"/>
                </a:solidFill>
              </a:rPr>
              <a:t>NELLA DIDATTICA A DISTANZA</a:t>
            </a:r>
            <a:br>
              <a:rPr lang="it-IT" sz="4000" dirty="0">
                <a:solidFill>
                  <a:schemeClr val="tx1"/>
                </a:solidFill>
              </a:rPr>
            </a:b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3EE77D-4410-44AE-8F50-8F873E1E9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pPr algn="ctr"/>
            <a:endParaRPr lang="it-IT" sz="2400" dirty="0">
              <a:solidFill>
                <a:schemeClr val="tx1"/>
              </a:solidFill>
            </a:endParaRPr>
          </a:p>
          <a:p>
            <a:pPr algn="ctr"/>
            <a:r>
              <a:rPr lang="it-IT" sz="2400" dirty="0">
                <a:solidFill>
                  <a:schemeClr val="tx1"/>
                </a:solidFill>
              </a:rPr>
              <a:t>Dario Eugenio Nicoli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A56725-1D60-4208-94EA-B83C0FF8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727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AUTOVALUTAZIONE AL TERMINE DI UN LAVORO SIGNIFICATIVO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9C4C95B-A7E1-4DE7-B96E-CB260827D5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24646"/>
              </p:ext>
            </p:extLst>
          </p:nvPr>
        </p:nvGraphicFramePr>
        <p:xfrm>
          <a:off x="1024128" y="1807029"/>
          <a:ext cx="9720072" cy="4389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0072">
                  <a:extLst>
                    <a:ext uri="{9D8B030D-6E8A-4147-A177-3AD203B41FA5}">
                      <a16:colId xmlns:a16="http://schemas.microsoft.com/office/drawing/2014/main" val="2835274330"/>
                    </a:ext>
                  </a:extLst>
                </a:gridCol>
              </a:tblGrid>
              <a:tr h="3741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Allievo __________________________ Corso ____________________ anno 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Progetto svolto _______________________________________________________________________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Descrivi il percorso del progetto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Descrivi il lavoro che hai fatto tu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Spiega se hai avuto difficoltà e come le hai risolte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Cosa hai imparato dalle attività svolte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Cosa vorresti ancora imparare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Come valuti il tuo impegno durante tutto il percorso (principiante, competente, eccellente)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Spiega il tuo giudizio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Questa esperienza formativa ti ha aiutato a chiarire il tuo progetto personale? Spiega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8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985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B3F27-07E0-4F2E-9FC1-11EDB096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80416"/>
            <a:ext cx="11440884" cy="60132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it-IT" sz="3600" dirty="0"/>
              <a:t>VALUTAZIONE DELLA CONDOTTA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7220B6E-C954-4276-A1A8-CB979DB41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097844"/>
              </p:ext>
            </p:extLst>
          </p:nvPr>
        </p:nvGraphicFramePr>
        <p:xfrm>
          <a:off x="375557" y="970920"/>
          <a:ext cx="11440885" cy="5887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649384723"/>
                    </a:ext>
                  </a:extLst>
                </a:gridCol>
                <a:gridCol w="8708571">
                  <a:extLst>
                    <a:ext uri="{9D8B030D-6E8A-4147-A177-3AD203B41FA5}">
                      <a16:colId xmlns:a16="http://schemas.microsoft.com/office/drawing/2014/main" val="2904003013"/>
                    </a:ext>
                  </a:extLst>
                </a:gridCol>
                <a:gridCol w="1284514">
                  <a:extLst>
                    <a:ext uri="{9D8B030D-6E8A-4147-A177-3AD203B41FA5}">
                      <a16:colId xmlns:a16="http://schemas.microsoft.com/office/drawing/2014/main" val="3416311009"/>
                    </a:ext>
                  </a:extLst>
                </a:gridCol>
              </a:tblGrid>
              <a:tr h="382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INDICATORI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DESCRITTTORI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LIVELLI DI PADRONANZA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371590"/>
                  </a:ext>
                </a:extLst>
              </a:tr>
              <a:tr h="38260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Responsabilità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Rispetta la privacy del gruppo classe e dell’ambiente, utilizza con correttezza e riservatezza l’id di accesso alle videolezioni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392432"/>
                  </a:ext>
                </a:extLst>
              </a:tr>
              <a:tr h="3826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Rispetta la privacy del gruppo classe e dell’ambiente, utilizza con correttezza l’id di accesso alle videolezioni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737920"/>
                  </a:ext>
                </a:extLst>
              </a:tr>
              <a:tr h="1868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Rispetta la privacy del gruppo classe e dell’ambiente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966968"/>
                  </a:ext>
                </a:extLst>
              </a:tr>
              <a:tr h="1868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Non rispetta la privacy del gruppo classe e dell’ambiente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547985"/>
                  </a:ext>
                </a:extLst>
              </a:tr>
              <a:tr h="38260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Autonomia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E’ autonomo nello svolgimento delle attività, nella scelta degli strumenti e/o delle informazioni, anche in situazioni nuove è di supporto agli altri in tutte le situazioni 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214648"/>
                  </a:ext>
                </a:extLst>
              </a:tr>
              <a:tr h="3826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E’ autonomo nello svolgimento delle attività, nella scelta degli strumenti e/o delle informazioni, anche in situazioni nuove.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143695"/>
                  </a:ext>
                </a:extLst>
              </a:tr>
              <a:tr h="18893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E’  autonomo nello svolgimento delle attività, nella scelta degli strumenti e/o delle informazioni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26664"/>
                  </a:ext>
                </a:extLst>
              </a:tr>
              <a:tr h="18893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Non è autonomo nello svolgimento delle attività, nella scelta degli strumenti e/o delle informazioni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24995"/>
                  </a:ext>
                </a:extLst>
              </a:tr>
              <a:tr h="38260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Comunicazione 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Socializzazione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Comunica e socializza esperienze e saperi, esercita l’ascolto attivo,  arricchisce e riorganizza le proprie idee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023571"/>
                  </a:ext>
                </a:extLst>
              </a:tr>
              <a:tr h="1868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Comunica e socializza esperienze e saperi, esercita l’ascolto attivo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1992"/>
                  </a:ext>
                </a:extLst>
              </a:tr>
              <a:tr h="1868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Comunicare socializza esperienze e saperi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7986"/>
                  </a:ext>
                </a:extLst>
              </a:tr>
              <a:tr h="1868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Ha difficoltà a comunicare e socializzare esperienze e saperi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26206"/>
                  </a:ext>
                </a:extLst>
              </a:tr>
              <a:tr h="38260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</a:rPr>
                        <a:t>Cittadinanza   </a:t>
                      </a:r>
                      <a:endParaRPr lang="it-IT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Vive le regole come possibilità di esercizio positivo della libertà. Si impegna con dedizione sui temi di valore etico.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659315"/>
                  </a:ext>
                </a:extLst>
              </a:tr>
              <a:tr h="3826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Coglie il valore delle regole che rispetta con convinzione. Esprime una buona sensibilità etica riguardo alla vita sociale.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212496"/>
                  </a:ext>
                </a:extLst>
              </a:tr>
              <a:tr h="3826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Comprende il significato delle regole e si sforza di rispettarle. Esprime una sensibilità etica in riferimento ai fattori essenziali della vita sociale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2621"/>
                  </a:ext>
                </a:extLst>
              </a:tr>
              <a:tr h="3826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Vive le regole come una costrizione e si impegna nei compiti affidati limitandosi alla propria sfera individuale 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6991" marR="16991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859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17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171CE-14AA-479A-A878-EC402201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23841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sz="4400" dirty="0"/>
              <a:t>Valutazione delle competenze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7C90C614-BBB7-4786-BC04-4479398A8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8" y="2286000"/>
            <a:ext cx="9720262" cy="4022725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it-IT" dirty="0"/>
              <a:t>La valutazione per competenze consiste nell’</a:t>
            </a:r>
            <a:r>
              <a:rPr lang="it-IT" dirty="0">
                <a:highlight>
                  <a:srgbClr val="00FFFF"/>
                </a:highlight>
              </a:rPr>
              <a:t>ancorare il giudizio ad azioni integre, reali ed adeguate </a:t>
            </a:r>
            <a:r>
              <a:rPr lang="it-IT" dirty="0"/>
              <a:t>che sollecitano l’allievo all’ingaggio in situazioni complesse, nelle quali mostra di saper mobilitare quanto è in suo possesso, e ciò che scopre via via nel reale, al fine di perseguire risultati giudicati positivamente. </a:t>
            </a:r>
          </a:p>
          <a:p>
            <a:r>
              <a:rPr lang="it-IT" dirty="0"/>
              <a:t>Queste prestazioni prendono il nome di </a:t>
            </a:r>
            <a:r>
              <a:rPr lang="it-IT" b="1" dirty="0">
                <a:highlight>
                  <a:srgbClr val="00FFFF"/>
                </a:highlight>
              </a:rPr>
              <a:t>compiti di realtà o compiti autentici</a:t>
            </a:r>
            <a:r>
              <a:rPr lang="it-IT" dirty="0"/>
              <a:t>, le cui caratteristiche sono la sfida, la criticità, il valore sociale e l’autoregolazione da parte degli allievi visti sia individualmente sia entro un gruppo cooperativo. </a:t>
            </a:r>
          </a:p>
          <a:p>
            <a:r>
              <a:rPr lang="it-IT" dirty="0">
                <a:ea typeface="Source Sans Pro" charset="0"/>
                <a:cs typeface="Source Sans Pro" charset="0"/>
              </a:rPr>
              <a:t>È quindi necessario, che, in sede di programmazione curricolare, vengano indicati le prestazioni reali e adeguate in grado di formare la “persona competente”.</a:t>
            </a:r>
          </a:p>
          <a:p>
            <a:r>
              <a:rPr lang="it-IT" dirty="0">
                <a:ea typeface="Source Sans Pro" charset="0"/>
                <a:cs typeface="Source Sans Pro" charset="0"/>
              </a:rPr>
              <a:t>Le </a:t>
            </a:r>
            <a:r>
              <a:rPr lang="it-IT" dirty="0">
                <a:highlight>
                  <a:srgbClr val="00FFFF"/>
                </a:highlight>
                <a:ea typeface="Source Sans Pro" charset="0"/>
                <a:cs typeface="Source Sans Pro" charset="0"/>
              </a:rPr>
              <a:t>evidenze</a:t>
            </a:r>
            <a:r>
              <a:rPr lang="it-IT" dirty="0">
                <a:ea typeface="Source Sans Pro" charset="0"/>
                <a:cs typeface="Source Sans Pro" charset="0"/>
              </a:rPr>
              <a:t> emergenti da questi compiti e dalle prove esperte / autentiche costituiscono il riferimento privilegiato del riconoscimento e della valutazione / certificazione delle competenze.</a:t>
            </a:r>
          </a:p>
          <a:p>
            <a:r>
              <a:rPr lang="it-IT" dirty="0">
                <a:ea typeface="Source Sans Pro" charset="0"/>
                <a:cs typeface="Source Sans Pro" charset="0"/>
              </a:rPr>
              <a:t>L’analisi della competenza risulta centrata su tre livelli: </a:t>
            </a:r>
            <a:r>
              <a:rPr lang="it-IT" dirty="0">
                <a:highlight>
                  <a:srgbClr val="00FFFF"/>
                </a:highlight>
                <a:ea typeface="Source Sans Pro" charset="0"/>
                <a:cs typeface="Source Sans Pro" charset="0"/>
              </a:rPr>
              <a:t>risorse, processi, atteggiamenti</a:t>
            </a:r>
            <a:r>
              <a:rPr lang="it-IT" dirty="0">
                <a:ea typeface="Source Sans Pro" charset="0"/>
                <a:cs typeface="Source Sans Pro" charset="0"/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19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04B41CC-475C-424D-8AF4-FDB37F1A9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552688"/>
              </p:ext>
            </p:extLst>
          </p:nvPr>
        </p:nvGraphicFramePr>
        <p:xfrm>
          <a:off x="589051" y="1202076"/>
          <a:ext cx="11013898" cy="5151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205">
                  <a:extLst>
                    <a:ext uri="{9D8B030D-6E8A-4147-A177-3AD203B41FA5}">
                      <a16:colId xmlns:a16="http://schemas.microsoft.com/office/drawing/2014/main" val="1197067802"/>
                    </a:ext>
                  </a:extLst>
                </a:gridCol>
                <a:gridCol w="3993521">
                  <a:extLst>
                    <a:ext uri="{9D8B030D-6E8A-4147-A177-3AD203B41FA5}">
                      <a16:colId xmlns:a16="http://schemas.microsoft.com/office/drawing/2014/main" val="3605195977"/>
                    </a:ext>
                  </a:extLst>
                </a:gridCol>
                <a:gridCol w="761680">
                  <a:extLst>
                    <a:ext uri="{9D8B030D-6E8A-4147-A177-3AD203B41FA5}">
                      <a16:colId xmlns:a16="http://schemas.microsoft.com/office/drawing/2014/main" val="3180672217"/>
                    </a:ext>
                  </a:extLst>
                </a:gridCol>
                <a:gridCol w="1965137">
                  <a:extLst>
                    <a:ext uri="{9D8B030D-6E8A-4147-A177-3AD203B41FA5}">
                      <a16:colId xmlns:a16="http://schemas.microsoft.com/office/drawing/2014/main" val="3322460795"/>
                    </a:ext>
                  </a:extLst>
                </a:gridCol>
                <a:gridCol w="1569062">
                  <a:extLst>
                    <a:ext uri="{9D8B030D-6E8A-4147-A177-3AD203B41FA5}">
                      <a16:colId xmlns:a16="http://schemas.microsoft.com/office/drawing/2014/main" val="1340029286"/>
                    </a:ext>
                  </a:extLst>
                </a:gridCol>
                <a:gridCol w="502710">
                  <a:extLst>
                    <a:ext uri="{9D8B030D-6E8A-4147-A177-3AD203B41FA5}">
                      <a16:colId xmlns:a16="http://schemas.microsoft.com/office/drawing/2014/main" val="1879988066"/>
                    </a:ext>
                  </a:extLst>
                </a:gridCol>
                <a:gridCol w="548409">
                  <a:extLst>
                    <a:ext uri="{9D8B030D-6E8A-4147-A177-3AD203B41FA5}">
                      <a16:colId xmlns:a16="http://schemas.microsoft.com/office/drawing/2014/main" val="3725649619"/>
                    </a:ext>
                  </a:extLst>
                </a:gridCol>
                <a:gridCol w="533174">
                  <a:extLst>
                    <a:ext uri="{9D8B030D-6E8A-4147-A177-3AD203B41FA5}">
                      <a16:colId xmlns:a16="http://schemas.microsoft.com/office/drawing/2014/main" val="4131678110"/>
                    </a:ext>
                  </a:extLst>
                </a:gridCol>
              </a:tblGrid>
              <a:tr h="61583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Allievi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Evidenze delle competenze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(compiti di realtà, prove autentiche, progetti, eventi, scambi…)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Competenze chiave mobilitate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86189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Docenti e tutor coinvolti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Modalità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689453"/>
                  </a:ext>
                </a:extLst>
              </a:tr>
              <a:tr h="4714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gru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err="1">
                          <a:solidFill>
                            <a:schemeClr val="tx1"/>
                          </a:solidFill>
                          <a:effectLst/>
                        </a:rPr>
                        <a:t>cla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60241"/>
                  </a:ext>
                </a:extLst>
              </a:tr>
              <a:tr h="8128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62313"/>
                  </a:ext>
                </a:extLst>
              </a:tr>
              <a:tr h="812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74141"/>
                  </a:ext>
                </a:extLst>
              </a:tr>
              <a:tr h="8128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733584"/>
                  </a:ext>
                </a:extLst>
              </a:tr>
              <a:tr h="8128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40981"/>
                  </a:ext>
                </a:extLst>
              </a:tr>
              <a:tr h="8128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252796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544B316B-8260-4E92-A9AA-5A3FE10D8C6D}"/>
              </a:ext>
            </a:extLst>
          </p:cNvPr>
          <p:cNvSpPr txBox="1"/>
          <p:nvPr/>
        </p:nvSpPr>
        <p:spPr>
          <a:xfrm>
            <a:off x="589051" y="400691"/>
            <a:ext cx="1101389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Scheda di documentazione dei compiti significativi realizzati dagli allievi</a:t>
            </a:r>
          </a:p>
          <a:p>
            <a:pPr algn="ctr"/>
            <a:r>
              <a:rPr lang="it-IT" b="1" dirty="0"/>
              <a:t>In vista della valutazione e certificazione delle competenze </a:t>
            </a:r>
          </a:p>
        </p:txBody>
      </p:sp>
    </p:spTree>
    <p:extLst>
      <p:ext uri="{BB962C8B-B14F-4D97-AF65-F5344CB8AC3E}">
        <p14:creationId xmlns:p14="http://schemas.microsoft.com/office/powerpoint/2010/main" val="2479598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56B56F-20CC-4D9C-B234-FFA38220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3269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sz="4400" dirty="0"/>
              <a:t>VALUTAZIONE COME PROCESSO CIRCOLARE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258BFA-EE56-48FC-B0C7-79F762282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Valutare significa </a:t>
            </a:r>
            <a:r>
              <a:rPr lang="it-IT" dirty="0">
                <a:highlight>
                  <a:srgbClr val="00FFFF"/>
                </a:highlight>
              </a:rPr>
              <a:t>attribuire valore alle risorse e qualità della persona</a:t>
            </a:r>
            <a:r>
              <a:rPr lang="it-IT" dirty="0"/>
              <a:t>, e ciò richiede un processo circolare in riferimento alla progettazione e l’apprendimento. </a:t>
            </a:r>
          </a:p>
          <a:p>
            <a:r>
              <a:rPr lang="it-IT" dirty="0"/>
              <a:t>Vi sono tre grandi tipologie di valutazione: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b="1" dirty="0"/>
              <a:t>intersoggettiva</a:t>
            </a:r>
            <a:r>
              <a:rPr lang="it-IT" dirty="0"/>
              <a:t> ovvero svolto in riferimento ad un’intesa tra gli insegnanti della scuola o di una rete di scuole;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b="1" dirty="0"/>
              <a:t>oggettiva</a:t>
            </a:r>
            <a:r>
              <a:rPr lang="it-IT" dirty="0"/>
              <a:t> quando si riferisce agli standard di traguardo finale, quando si decide per il rilascio di un titolo di studio;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</a:t>
            </a:r>
            <a:r>
              <a:rPr lang="it-IT" b="1" dirty="0"/>
              <a:t>soggettiva</a:t>
            </a:r>
            <a:r>
              <a:rPr lang="it-IT" dirty="0"/>
              <a:t> quando è espresso dall’alunno nell’autovalutazione. </a:t>
            </a:r>
          </a:p>
          <a:p>
            <a:r>
              <a:rPr lang="it-IT" dirty="0"/>
              <a:t>Bisogna evitare di procedere in modo frammentario in riferimento a prestazioni isolate, ma </a:t>
            </a:r>
            <a:r>
              <a:rPr lang="it-IT" dirty="0">
                <a:highlight>
                  <a:srgbClr val="00FFFF"/>
                </a:highlight>
              </a:rPr>
              <a:t>va considerato in modo unitario l’intero cammino formativo dell’alunno </a:t>
            </a:r>
            <a:r>
              <a:rPr lang="it-IT" dirty="0"/>
              <a:t>entro il periodo didattico di riferimento.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643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3039AA-3BC9-44E7-9862-9CEBD8BD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89431"/>
            <a:ext cx="10058400" cy="121759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it-IT" sz="4400" dirty="0"/>
              <a:t>Il Canovaccio del curricolo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DD8134-988F-4F42-B3AA-7A3F8DD877A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/>
              <a:t>Documento strutturato che indica </a:t>
            </a:r>
            <a:r>
              <a:rPr lang="it-IT" dirty="0">
                <a:highlight>
                  <a:srgbClr val="00FFFF"/>
                </a:highlight>
              </a:rPr>
              <a:t>l’intesa dell’équipe </a:t>
            </a:r>
            <a:r>
              <a:rPr lang="it-IT" dirty="0"/>
              <a:t>circa il percorso formativo offerto agli studenti, definito in base a </a:t>
            </a:r>
            <a:r>
              <a:rPr lang="it-IT" dirty="0">
                <a:highlight>
                  <a:srgbClr val="00FFFF"/>
                </a:highlight>
              </a:rPr>
              <a:t>tappe di crescita </a:t>
            </a:r>
            <a:r>
              <a:rPr lang="it-IT" dirty="0"/>
              <a:t>personale, professionale e civica così che possano riconoscere i propri talenti e metterli in gioco al massimo delle proprie capacità. </a:t>
            </a:r>
          </a:p>
          <a:p>
            <a:r>
              <a:rPr lang="it-IT" dirty="0"/>
              <a:t>Esso riflette </a:t>
            </a:r>
            <a:r>
              <a:rPr lang="it-IT" dirty="0">
                <a:highlight>
                  <a:srgbClr val="00FFFF"/>
                </a:highlight>
              </a:rPr>
              <a:t>l’identità e l’impronta della scuola </a:t>
            </a:r>
            <a:r>
              <a:rPr lang="it-IT" dirty="0"/>
              <a:t>sul territorio (servizio-dono alla comunità), con un andamento progressivo di anno in anno, evidenziato in materiali (glossario, prodotti/servizi, presentazioni, video, dossier…) che vengono consegnati dagli studenti più grandi a quelli che li seguono affinché continuino l’opera.</a:t>
            </a:r>
          </a:p>
          <a:p>
            <a:r>
              <a:rPr lang="it-IT" dirty="0"/>
              <a:t>Le varie attività sono progettate a ritroso ed organizzate in moduli tematici, </a:t>
            </a:r>
            <a:r>
              <a:rPr lang="it-IT" dirty="0" err="1"/>
              <a:t>UdA</a:t>
            </a:r>
            <a:r>
              <a:rPr lang="it-IT" dirty="0"/>
              <a:t> ed altre occasioni di apprendimento (concorsi, visite, scambi, progetti…) in base alle indicazioni dei </a:t>
            </a:r>
            <a:r>
              <a:rPr lang="it-IT" dirty="0">
                <a:highlight>
                  <a:srgbClr val="00FFFF"/>
                </a:highlight>
              </a:rPr>
              <a:t>Dipartimenti</a:t>
            </a:r>
            <a:r>
              <a:rPr lang="it-IT" dirty="0"/>
              <a:t> (degli assi culturali e dell’area di indirizzo) ed all’intesa entro </a:t>
            </a:r>
            <a:r>
              <a:rPr lang="it-IT" dirty="0">
                <a:highlight>
                  <a:srgbClr val="00FFFF"/>
                </a:highlight>
              </a:rPr>
              <a:t>il team interdipartimenti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824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B25BE13-522B-4526-8117-33C0DBEF17A1}"/>
              </a:ext>
            </a:extLst>
          </p:cNvPr>
          <p:cNvGraphicFramePr>
            <a:graphicFrameLocks noGrp="1"/>
          </p:cNvGraphicFramePr>
          <p:nvPr/>
        </p:nvGraphicFramePr>
        <p:xfrm>
          <a:off x="233916" y="662029"/>
          <a:ext cx="11717079" cy="6066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254">
                  <a:extLst>
                    <a:ext uri="{9D8B030D-6E8A-4147-A177-3AD203B41FA5}">
                      <a16:colId xmlns:a16="http://schemas.microsoft.com/office/drawing/2014/main" val="4141661143"/>
                    </a:ext>
                  </a:extLst>
                </a:gridCol>
                <a:gridCol w="1805254">
                  <a:extLst>
                    <a:ext uri="{9D8B030D-6E8A-4147-A177-3AD203B41FA5}">
                      <a16:colId xmlns:a16="http://schemas.microsoft.com/office/drawing/2014/main" val="3524810198"/>
                    </a:ext>
                  </a:extLst>
                </a:gridCol>
                <a:gridCol w="1689299">
                  <a:extLst>
                    <a:ext uri="{9D8B030D-6E8A-4147-A177-3AD203B41FA5}">
                      <a16:colId xmlns:a16="http://schemas.microsoft.com/office/drawing/2014/main" val="2317192534"/>
                    </a:ext>
                  </a:extLst>
                </a:gridCol>
                <a:gridCol w="1689299">
                  <a:extLst>
                    <a:ext uri="{9D8B030D-6E8A-4147-A177-3AD203B41FA5}">
                      <a16:colId xmlns:a16="http://schemas.microsoft.com/office/drawing/2014/main" val="2968720849"/>
                    </a:ext>
                  </a:extLst>
                </a:gridCol>
                <a:gridCol w="1688505">
                  <a:extLst>
                    <a:ext uri="{9D8B030D-6E8A-4147-A177-3AD203B41FA5}">
                      <a16:colId xmlns:a16="http://schemas.microsoft.com/office/drawing/2014/main" val="827323812"/>
                    </a:ext>
                  </a:extLst>
                </a:gridCol>
                <a:gridCol w="1575727">
                  <a:extLst>
                    <a:ext uri="{9D8B030D-6E8A-4147-A177-3AD203B41FA5}">
                      <a16:colId xmlns:a16="http://schemas.microsoft.com/office/drawing/2014/main" val="1664975354"/>
                    </a:ext>
                  </a:extLst>
                </a:gridCol>
                <a:gridCol w="1463741">
                  <a:extLst>
                    <a:ext uri="{9D8B030D-6E8A-4147-A177-3AD203B41FA5}">
                      <a16:colId xmlns:a16="http://schemas.microsoft.com/office/drawing/2014/main" val="2482797544"/>
                    </a:ext>
                  </a:extLst>
                </a:gridCol>
              </a:tblGrid>
              <a:tr h="4409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Tempi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Moduli e </a:t>
                      </a:r>
                      <a:r>
                        <a:rPr lang="it-IT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UdA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33889"/>
                  </a:ext>
                </a:extLst>
              </a:tr>
              <a:tr h="6603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Lingua italiana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Lingua inglese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Matematico scientifico tecnologico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Storico sociale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Espressivo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ALTRO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29751"/>
                  </a:ext>
                </a:extLst>
              </a:tr>
              <a:tr h="3569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SETTEMBRE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Accoglienza, evento iniziale, tutoring, gustare il sapere e metodo di studio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237149"/>
                  </a:ext>
                </a:extLst>
              </a:tr>
              <a:tr h="815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OTTOBRE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Lettura di un romanzo formativo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ad alta voce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Dialogare con ragazzi stranieri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La bellezza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dei numeri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Dove vivo?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(guardare bene)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I grandi quadri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985996"/>
                  </a:ext>
                </a:extLst>
              </a:tr>
              <a:tr h="440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NOVEMBRE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La statistica 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35161"/>
                  </a:ext>
                </a:extLst>
              </a:tr>
              <a:tr h="79042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DICEMBRE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effectLst/>
                        </a:rPr>
                        <a:t>Dizionari, tassonomie, classificazioni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</a:rPr>
                        <a:t>Testi, ipertesti, presentazioni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860493"/>
                  </a:ext>
                </a:extLst>
              </a:tr>
              <a:tr h="3518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Valutazione, recuperi, moduli elettivi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789142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GENNAIO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Le misure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816605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FEBBRAIO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UdA</a:t>
                      </a: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 - La misura del tempo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I calligrammi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612973"/>
                  </a:ext>
                </a:extLst>
              </a:tr>
              <a:tr h="436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MARZO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Gli alberi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Concorso sull’energia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527324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APRILE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 err="1">
                          <a:solidFill>
                            <a:schemeClr val="tx1"/>
                          </a:solidFill>
                          <a:effectLst/>
                        </a:rPr>
                        <a:t>UdA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 - L’anno dell’albero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78209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MAGGIO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58277"/>
                  </a:ext>
                </a:extLst>
              </a:tr>
              <a:tr h="36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GIUGNO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92D05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effectLst/>
                        </a:rPr>
                        <a:t>Valutazione, eventi 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41" marR="66341" marT="33171" marB="33171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67536"/>
                  </a:ext>
                </a:extLst>
              </a:tr>
            </a:tbl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5620C07F-8A03-4DFE-8D9A-FADECE4E5D90}"/>
              </a:ext>
            </a:extLst>
          </p:cNvPr>
          <p:cNvSpPr/>
          <p:nvPr/>
        </p:nvSpPr>
        <p:spPr>
          <a:xfrm>
            <a:off x="233917" y="286477"/>
            <a:ext cx="11717078" cy="375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Canovaccio formativo Scuola secondaria di primo grado - Primo anno</a:t>
            </a:r>
          </a:p>
        </p:txBody>
      </p:sp>
    </p:spTree>
    <p:extLst>
      <p:ext uri="{BB962C8B-B14F-4D97-AF65-F5344CB8AC3E}">
        <p14:creationId xmlns:p14="http://schemas.microsoft.com/office/powerpoint/2010/main" val="273353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493E16-9951-42F1-A9C2-0E2EA6B3B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5649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sz="4400" dirty="0"/>
              <a:t>VALUTAZIONE FORMATIVA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088388-8731-4383-8AFD-A0144BC1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L’azione del valutare è sempre posta nella prospettiva del </a:t>
            </a:r>
            <a:r>
              <a:rPr lang="it-IT" dirty="0">
                <a:highlight>
                  <a:srgbClr val="00FFFF"/>
                </a:highlight>
              </a:rPr>
              <a:t>formare</a:t>
            </a:r>
            <a:r>
              <a:rPr lang="it-IT" dirty="0"/>
              <a:t>, ovvero di: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rendere l’allievo consapevole delle sue risorse e potenzialità nel rapporto con se stesso, con gli altri, con il compito e con il contesto in cui si svolge la sua esistenza;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fornire agli insegnanti evidenze ed elementi di paragone che consentano loro di cogliere il punto in cui si trova la classe, e le sue articolazioni per livelli, nel processo formativo, e decidere i passi da svolgere nel prosieguo dell’attività didattica. </a:t>
            </a:r>
          </a:p>
          <a:p>
            <a:endParaRPr lang="it-IT" dirty="0"/>
          </a:p>
          <a:p>
            <a:r>
              <a:rPr lang="it-IT" dirty="0"/>
              <a:t>Occorre quindi </a:t>
            </a:r>
            <a:r>
              <a:rPr lang="it-IT" dirty="0">
                <a:highlight>
                  <a:srgbClr val="00FFFF"/>
                </a:highlight>
              </a:rPr>
              <a:t>evitare</a:t>
            </a:r>
            <a:r>
              <a:rPr lang="it-IT" dirty="0"/>
              <a:t>: </a:t>
            </a:r>
          </a:p>
          <a:p>
            <a:r>
              <a:rPr lang="it-IT" dirty="0"/>
              <a:t>- l’ossessione del voto piuttosto che l’accompagnamento al miglioramento  </a:t>
            </a:r>
          </a:p>
          <a:p>
            <a:r>
              <a:rPr lang="it-IT" dirty="0"/>
              <a:t>- di inchiodare l’alunno ai suoi errori </a:t>
            </a:r>
          </a:p>
          <a:p>
            <a:r>
              <a:rPr lang="it-IT" dirty="0"/>
              <a:t>- l’idea che il voto, e non la consapevolezza, sia lo scopo della didattica.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087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CC6A3D-BE83-415C-97D5-7665244B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3472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sz="4400" dirty="0"/>
              <a:t>TRE focus DELLA </a:t>
            </a:r>
            <a:r>
              <a:rPr lang="it-IT" sz="4400" dirty="0" err="1"/>
              <a:t>VAlUTAZIONE</a:t>
            </a:r>
            <a:r>
              <a:rPr lang="it-IT" sz="4400" dirty="0"/>
              <a:t> 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317A8045-147E-4FBE-92B6-07710143B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 focus della valutazione della DAD sono tre: 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PARTECIPAZIONE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COMUNICAZIONE</a:t>
            </a:r>
          </a:p>
          <a:p>
            <a:pPr marL="457200" indent="-457200">
              <a:buFont typeface="+mj-lt"/>
              <a:buAutoNum type="arabicPeriod"/>
            </a:pPr>
            <a:r>
              <a:rPr lang="it-IT" dirty="0"/>
              <a:t>AZIONE REALE.</a:t>
            </a:r>
          </a:p>
          <a:p>
            <a:endParaRPr lang="it-IT" dirty="0"/>
          </a:p>
          <a:p>
            <a:r>
              <a:rPr lang="it-IT" dirty="0"/>
              <a:t>Vi sono inoltre: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l’autovalutazione dell’alunno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la valutazione della condotta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dirty="0"/>
              <a:t>La valutazione delle competenze. </a:t>
            </a:r>
          </a:p>
        </p:txBody>
      </p:sp>
    </p:spTree>
    <p:extLst>
      <p:ext uri="{BB962C8B-B14F-4D97-AF65-F5344CB8AC3E}">
        <p14:creationId xmlns:p14="http://schemas.microsoft.com/office/powerpoint/2010/main" val="405269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177983-40F2-4859-9E5B-C087B9464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740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a) AREA DELLA PARTECIPAZIONE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C0299ECD-6775-4166-A526-37A41A35D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91303"/>
              </p:ext>
            </p:extLst>
          </p:nvPr>
        </p:nvGraphicFramePr>
        <p:xfrm>
          <a:off x="1024128" y="1600200"/>
          <a:ext cx="9720072" cy="4030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6071">
                  <a:extLst>
                    <a:ext uri="{9D8B030D-6E8A-4147-A177-3AD203B41FA5}">
                      <a16:colId xmlns:a16="http://schemas.microsoft.com/office/drawing/2014/main" val="2512690013"/>
                    </a:ext>
                  </a:extLst>
                </a:gridCol>
                <a:gridCol w="2967365">
                  <a:extLst>
                    <a:ext uri="{9D8B030D-6E8A-4147-A177-3AD203B41FA5}">
                      <a16:colId xmlns:a16="http://schemas.microsoft.com/office/drawing/2014/main" val="2016849767"/>
                    </a:ext>
                  </a:extLst>
                </a:gridCol>
                <a:gridCol w="1466636">
                  <a:extLst>
                    <a:ext uri="{9D8B030D-6E8A-4147-A177-3AD203B41FA5}">
                      <a16:colId xmlns:a16="http://schemas.microsoft.com/office/drawing/2014/main" val="3322539918"/>
                    </a:ext>
                  </a:extLst>
                </a:gridCol>
              </a:tblGrid>
              <a:tr h="611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>
                          <a:solidFill>
                            <a:schemeClr val="tx1"/>
                          </a:solidFill>
                          <a:effectLst/>
                        </a:rPr>
                        <a:t>Focus e Indicatori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>
                          <a:solidFill>
                            <a:schemeClr val="tx1"/>
                          </a:solidFill>
                          <a:effectLst/>
                        </a:rPr>
                        <a:t>Evidenze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>
                          <a:solidFill>
                            <a:schemeClr val="tx1"/>
                          </a:solidFill>
                          <a:effectLst/>
                        </a:rPr>
                        <a:t>Livelli di padronanza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961997"/>
                  </a:ext>
                </a:extLst>
              </a:tr>
              <a:tr h="1206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Partecipa alle attività sincrone (videoconferenze, instant messaging, etc.)  e asincrone, contribuendo in modo originale e personale, nel rispetto delle regole e promuovendo un clima sereno.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Rilevazione sistematica della partecipazione, tramite i comportamenti dimostrati dagli allievi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254100"/>
                  </a:ext>
                </a:extLst>
              </a:tr>
              <a:tr h="8166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Mostra puntualità nella consegna dei materiali o dei lavori assegnati in modalità sincrona e/o asincrona come esercizi ed elaborati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457378"/>
                  </a:ext>
                </a:extLst>
              </a:tr>
              <a:tr h="1097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Manifesta una collaborazione costruttiva alle attività proposte, singolarmente, in coppia o in gruppo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132344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024A4A-DEB5-4E3E-B345-A319D634743F}"/>
              </a:ext>
            </a:extLst>
          </p:cNvPr>
          <p:cNvSpPr txBox="1"/>
          <p:nvPr/>
        </p:nvSpPr>
        <p:spPr>
          <a:xfrm>
            <a:off x="1024129" y="5927836"/>
            <a:ext cx="972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* Livelli di padronanza: 1=PARZIALE   2=BASILARE   3=INTERMEDIO   4=ELEVATO</a:t>
            </a:r>
          </a:p>
        </p:txBody>
      </p:sp>
    </p:spTree>
    <p:extLst>
      <p:ext uri="{BB962C8B-B14F-4D97-AF65-F5344CB8AC3E}">
        <p14:creationId xmlns:p14="http://schemas.microsoft.com/office/powerpoint/2010/main" val="206441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0ED032-505E-490B-B6AF-8BF8DED29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0932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b) AREA DELLA COMUNICAZIONE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768DBFC-D020-449F-B6C5-C5BCAA6102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31510"/>
              </p:ext>
            </p:extLst>
          </p:nvPr>
        </p:nvGraphicFramePr>
        <p:xfrm>
          <a:off x="1024128" y="1643865"/>
          <a:ext cx="9720072" cy="4896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86072">
                  <a:extLst>
                    <a:ext uri="{9D8B030D-6E8A-4147-A177-3AD203B41FA5}">
                      <a16:colId xmlns:a16="http://schemas.microsoft.com/office/drawing/2014/main" val="1621403994"/>
                    </a:ext>
                  </a:extLst>
                </a:gridCol>
                <a:gridCol w="2946816">
                  <a:extLst>
                    <a:ext uri="{9D8B030D-6E8A-4147-A177-3AD203B41FA5}">
                      <a16:colId xmlns:a16="http://schemas.microsoft.com/office/drawing/2014/main" val="3036395504"/>
                    </a:ext>
                  </a:extLst>
                </a:gridCol>
                <a:gridCol w="1487184">
                  <a:extLst>
                    <a:ext uri="{9D8B030D-6E8A-4147-A177-3AD203B41FA5}">
                      <a16:colId xmlns:a16="http://schemas.microsoft.com/office/drawing/2014/main" val="450630619"/>
                    </a:ext>
                  </a:extLst>
                </a:gridCol>
              </a:tblGrid>
              <a:tr h="751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>
                          <a:solidFill>
                            <a:schemeClr val="tx1"/>
                          </a:solidFill>
                          <a:effectLst/>
                        </a:rPr>
                        <a:t>Focus e Indicatori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>
                          <a:solidFill>
                            <a:schemeClr val="tx1"/>
                          </a:solidFill>
                          <a:effectLst/>
                        </a:rPr>
                        <a:t>Evidenze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cap="small" dirty="0">
                          <a:solidFill>
                            <a:schemeClr val="tx1"/>
                          </a:solidFill>
                          <a:effectLst/>
                        </a:rPr>
                        <a:t>Livelli di padronanza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305934"/>
                  </a:ext>
                </a:extLst>
              </a:tr>
              <a:tr h="81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Si esprime in modo chiaro, logico e lineare sia nella comunicazione scritta sia in quella orale (sincrono e asincrono)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Osservazione sistematica degli interventi orali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Lettura dei testi prodotti: mappe, schede, dossier, relazioni, presentazioni, project work, autovalutazione.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Ciò richiede di stimolare la comunicazione secondo criteri sia grammaticali e lessicali sia di padronanza dei contenuti.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288645"/>
                  </a:ext>
                </a:extLst>
              </a:tr>
              <a:tr h="81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Possiede le conoscenze appropriate alla comprensione della realtà ed all’intervento in essa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753427"/>
                  </a:ext>
                </a:extLst>
              </a:tr>
              <a:tr h="81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Manifesta una corretta padronanza della lingua inglese sia grammaticale che lessicale   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569023"/>
                  </a:ext>
                </a:extLst>
              </a:tr>
              <a:tr h="81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Manifesta una corretta padronanza della lingua italiana sia grammaticale che lessicale   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07955"/>
                  </a:ext>
                </a:extLst>
              </a:tr>
              <a:tr h="819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chemeClr val="tx1"/>
                          </a:solidFill>
                          <a:effectLst/>
                        </a:rPr>
                        <a:t>Argomenta e motiva le proprie idee/opinioni, commenta i risultati di un’indagine o di un modello.</a:t>
                      </a:r>
                      <a:endParaRPr lang="it-I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281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9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94BB4-066A-45E5-B84E-EC8C55F9C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705" y="564668"/>
            <a:ext cx="11414590" cy="67630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it-IT" sz="3200" dirty="0"/>
              <a:t>c) AREA DELL’AZIONE REALE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994826A9-81EB-4EFF-B257-43BC3B9C9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19037"/>
              </p:ext>
            </p:extLst>
          </p:nvPr>
        </p:nvGraphicFramePr>
        <p:xfrm>
          <a:off x="388705" y="1674689"/>
          <a:ext cx="11414590" cy="5010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7600">
                  <a:extLst>
                    <a:ext uri="{9D8B030D-6E8A-4147-A177-3AD203B41FA5}">
                      <a16:colId xmlns:a16="http://schemas.microsoft.com/office/drawing/2014/main" val="3685314054"/>
                    </a:ext>
                  </a:extLst>
                </a:gridCol>
                <a:gridCol w="3695398">
                  <a:extLst>
                    <a:ext uri="{9D8B030D-6E8A-4147-A177-3AD203B41FA5}">
                      <a16:colId xmlns:a16="http://schemas.microsoft.com/office/drawing/2014/main" val="3181147416"/>
                    </a:ext>
                  </a:extLst>
                </a:gridCol>
                <a:gridCol w="1511592">
                  <a:extLst>
                    <a:ext uri="{9D8B030D-6E8A-4147-A177-3AD203B41FA5}">
                      <a16:colId xmlns:a16="http://schemas.microsoft.com/office/drawing/2014/main" val="3755971361"/>
                    </a:ext>
                  </a:extLst>
                </a:gridCol>
              </a:tblGrid>
              <a:tr h="472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cap="small" dirty="0">
                          <a:solidFill>
                            <a:schemeClr val="tx1"/>
                          </a:solidFill>
                          <a:effectLst/>
                        </a:rPr>
                        <a:t>Focus e Indicatori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cap="small" dirty="0">
                          <a:solidFill>
                            <a:schemeClr val="tx1"/>
                          </a:solidFill>
                          <a:effectLst/>
                        </a:rPr>
                        <a:t>Evidenze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cap="small" dirty="0">
                          <a:solidFill>
                            <a:schemeClr val="tx1"/>
                          </a:solidFill>
                          <a:effectLst/>
                        </a:rPr>
                        <a:t>Livelli di padronanza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04343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Comprende la consegna, interpreta correttamente la situazione problematica ed elabora un piano di ricerca dei dati per l’elaborazione del piano d’azione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Analisi sistematica delle evidenze di ogni fase del compito di realtà.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Va richiesto agli allievi di produrre un elaborato con: comprensione della consegna,  ricerca delle informazioni secondo attendibilità delle fonti,  elaborazione di un piano d’azione coerente e rispettoso delle norme,  superamento delle crisi,  corretto uso delle risorse cognitive e tecnologiche,  documentazione,  argomentazione e  autovalutazione di quanto svolto. Infine va richiesto loro di esprimere la motivazione del proprio elaborato mettendo in luce, oltre agli aspetti specifici </a:t>
                      </a:r>
                      <a:r>
                        <a:rPr lang="it-IT" sz="1600" dirty="0" err="1">
                          <a:solidFill>
                            <a:schemeClr val="tx1"/>
                          </a:solidFill>
                          <a:effectLst/>
                        </a:rPr>
                        <a:t>delccompito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, anche il valore per la comunità e l’ambiente.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399340"/>
                  </a:ext>
                </a:extLst>
              </a:tr>
              <a:tr h="595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Ricerca le informazioni secondo attendibilità delle fonti, completezza e coerenza, interpreta testi di differente tipologia e li seleziona in relazione al compito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/>
                </a:tc>
                <a:extLst>
                  <a:ext uri="{0D108BD9-81ED-4DB2-BD59-A6C34878D82A}">
                    <a16:rowId xmlns:a16="http://schemas.microsoft.com/office/drawing/2014/main" val="3824959889"/>
                  </a:ext>
                </a:extLst>
              </a:tr>
              <a:tr h="57540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Ricerca le informazioni secondo attendibilità delle fonti, completezza e coerenza, interpreta testi di differente tipologia e li seleziona in relazione al compito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167540"/>
                  </a:ext>
                </a:extLst>
              </a:tr>
              <a:tr h="419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Elabora un piano d’azione coerente al compito, realistico, rispettoso delle norme tecniche, della sicurezza e della sostenibilità 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003577"/>
                  </a:ext>
                </a:extLst>
              </a:tr>
              <a:tr h="401689"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Di fronte alla crisi, mostra capacità di riflessione e di rielaborazione del piano d’azione </a:t>
                      </a:r>
                      <a:endParaRPr lang="it-IT" sz="1600" dirty="0"/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545042"/>
                  </a:ext>
                </a:extLst>
              </a:tr>
              <a:tr h="205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Mostra padronanza nell’uso delle risorse storico sociali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79601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Mostra padronanza nell’uso delle risorse matematiche   </a:t>
                      </a:r>
                      <a:endParaRPr lang="it-IT" sz="1600" dirty="0"/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90037"/>
                  </a:ext>
                </a:extLst>
              </a:tr>
              <a:tr h="200845"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Mostra padronanza nell’uso delle risorse scientifico professionali </a:t>
                      </a:r>
                      <a:endParaRPr lang="it-IT" sz="1600" dirty="0"/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648307"/>
                  </a:ext>
                </a:extLst>
              </a:tr>
              <a:tr h="331687">
                <a:tc rowSpan="2"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Documenta quanto acquisito e prodotto utilizzando correttamente strumenti e tecnologie adeguate, trovando soluzioni a problemi tecnici</a:t>
                      </a:r>
                      <a:endParaRPr lang="it-IT" sz="1600" dirty="0"/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400873"/>
                  </a:ext>
                </a:extLst>
              </a:tr>
              <a:tr h="155993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53494" marR="53494" marT="0" marB="0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/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063806"/>
                  </a:ext>
                </a:extLst>
              </a:tr>
              <a:tr h="726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Motiva il proprio progetto mettendo in luce, oltre agli aspetti tecnici, anche il suo valore per la comunità e l’ambiente 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94" marR="53494" marT="0" marB="0"/>
                </a:tc>
                <a:extLst>
                  <a:ext uri="{0D108BD9-81ED-4DB2-BD59-A6C34878D82A}">
                    <a16:rowId xmlns:a16="http://schemas.microsoft.com/office/drawing/2014/main" val="167777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110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1713</Words>
  <Application>Microsoft Office PowerPoint</Application>
  <PresentationFormat>Widescreen</PresentationFormat>
  <Paragraphs>251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Calibri</vt:lpstr>
      <vt:lpstr>Tw Cen MT</vt:lpstr>
      <vt:lpstr>Tw Cen MT Condensed</vt:lpstr>
      <vt:lpstr>Wingdings</vt:lpstr>
      <vt:lpstr>Wingdings 3</vt:lpstr>
      <vt:lpstr>Integrale</vt:lpstr>
      <vt:lpstr>INDIRE  didattica innovativa a distanza  LA VALUTAZIONE  NELLA DIDATTICA A DISTANZA </vt:lpstr>
      <vt:lpstr>VALUTAZIONE COME PROCESSO CIRCOLARE </vt:lpstr>
      <vt:lpstr>Il Canovaccio del curricolo</vt:lpstr>
      <vt:lpstr>Presentazione standard di PowerPoint</vt:lpstr>
      <vt:lpstr>VALUTAZIONE FORMATIVA </vt:lpstr>
      <vt:lpstr>TRE focus DELLA VAlUTAZIONE </vt:lpstr>
      <vt:lpstr>a) AREA DELLA PARTECIPAZIONE</vt:lpstr>
      <vt:lpstr>b) AREA DELLA COMUNICAZIONE</vt:lpstr>
      <vt:lpstr>c) AREA DELL’AZIONE REALE</vt:lpstr>
      <vt:lpstr>AUTOVALUTAZIONE AL TERMINE DI UN LAVORO SIGNIFICATIVO </vt:lpstr>
      <vt:lpstr>VALUTAZIONE DELLA CONDOTTA </vt:lpstr>
      <vt:lpstr>Valutazione delle competenze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  didattica innovativa a distanza  LA VALUTAZIONE NELLA DIDATTICA A DISTANZA</dc:title>
  <dc:creator>Dario Eugenio Nicoli</dc:creator>
  <cp:lastModifiedBy>Dario Eugenio Nicoli</cp:lastModifiedBy>
  <cp:revision>18</cp:revision>
  <dcterms:created xsi:type="dcterms:W3CDTF">2020-04-21T09:05:10Z</dcterms:created>
  <dcterms:modified xsi:type="dcterms:W3CDTF">2020-04-21T13:13:29Z</dcterms:modified>
</cp:coreProperties>
</file>