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2" r:id="rId5"/>
    <p:sldId id="263" r:id="rId6"/>
    <p:sldId id="261" r:id="rId7"/>
    <p:sldId id="264"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43"/>
    <p:restoredTop sz="92623"/>
  </p:normalViewPr>
  <p:slideViewPr>
    <p:cSldViewPr snapToGrid="0" snapToObjects="1">
      <p:cViewPr varScale="1">
        <p:scale>
          <a:sx n="60" d="100"/>
          <a:sy n="60" d="100"/>
        </p:scale>
        <p:origin x="54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stile</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4B79060-E082-9B4B-A160-DA07760072FB}" type="datetimeFigureOut">
              <a:rPr lang="it-IT" smtClean="0"/>
              <a:pPr/>
              <a:t>20/07/20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7B73FF-D32F-DC42-A4A5-8E039C8A5709}" type="slidenum">
              <a:rPr lang="it-IT" smtClean="0"/>
              <a:pPr/>
              <a:t>‹n.›</a:t>
            </a:fld>
            <a:endParaRPr lang="it-IT"/>
          </a:p>
        </p:txBody>
      </p:sp>
    </p:spTree>
    <p:extLst>
      <p:ext uri="{BB962C8B-B14F-4D97-AF65-F5344CB8AC3E}">
        <p14:creationId xmlns:p14="http://schemas.microsoft.com/office/powerpoint/2010/main" val="147681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4B79060-E082-9B4B-A160-DA07760072FB}" type="datetimeFigureOut">
              <a:rPr lang="it-IT" smtClean="0"/>
              <a:pPr/>
              <a:t>20/07/20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7B73FF-D32F-DC42-A4A5-8E039C8A5709}" type="slidenum">
              <a:rPr lang="it-IT" smtClean="0"/>
              <a:pPr/>
              <a:t>‹n.›</a:t>
            </a:fld>
            <a:endParaRPr lang="it-IT"/>
          </a:p>
        </p:txBody>
      </p:sp>
    </p:spTree>
    <p:extLst>
      <p:ext uri="{BB962C8B-B14F-4D97-AF65-F5344CB8AC3E}">
        <p14:creationId xmlns:p14="http://schemas.microsoft.com/office/powerpoint/2010/main" val="16448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4B79060-E082-9B4B-A160-DA07760072FB}" type="datetimeFigureOut">
              <a:rPr lang="it-IT" smtClean="0"/>
              <a:pPr/>
              <a:t>20/07/20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7B73FF-D32F-DC42-A4A5-8E039C8A5709}" type="slidenum">
              <a:rPr lang="it-IT" smtClean="0"/>
              <a:pPr/>
              <a:t>‹n.›</a:t>
            </a:fld>
            <a:endParaRPr lang="it-IT"/>
          </a:p>
        </p:txBody>
      </p:sp>
    </p:spTree>
    <p:extLst>
      <p:ext uri="{BB962C8B-B14F-4D97-AF65-F5344CB8AC3E}">
        <p14:creationId xmlns:p14="http://schemas.microsoft.com/office/powerpoint/2010/main" val="1573982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4B79060-E082-9B4B-A160-DA07760072FB}" type="datetimeFigureOut">
              <a:rPr lang="it-IT" smtClean="0"/>
              <a:pPr/>
              <a:t>20/07/20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7B73FF-D32F-DC42-A4A5-8E039C8A5709}" type="slidenum">
              <a:rPr lang="it-IT" smtClean="0"/>
              <a:pPr/>
              <a:t>‹n.›</a:t>
            </a:fld>
            <a:endParaRPr lang="it-IT"/>
          </a:p>
        </p:txBody>
      </p:sp>
    </p:spTree>
    <p:extLst>
      <p:ext uri="{BB962C8B-B14F-4D97-AF65-F5344CB8AC3E}">
        <p14:creationId xmlns:p14="http://schemas.microsoft.com/office/powerpoint/2010/main" val="154303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stile</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34B79060-E082-9B4B-A160-DA07760072FB}" type="datetimeFigureOut">
              <a:rPr lang="it-IT" smtClean="0"/>
              <a:pPr/>
              <a:t>20/07/20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7B73FF-D32F-DC42-A4A5-8E039C8A5709}" type="slidenum">
              <a:rPr lang="it-IT" smtClean="0"/>
              <a:pPr/>
              <a:t>‹n.›</a:t>
            </a:fld>
            <a:endParaRPr lang="it-IT"/>
          </a:p>
        </p:txBody>
      </p:sp>
    </p:spTree>
    <p:extLst>
      <p:ext uri="{BB962C8B-B14F-4D97-AF65-F5344CB8AC3E}">
        <p14:creationId xmlns:p14="http://schemas.microsoft.com/office/powerpoint/2010/main" val="758740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34B79060-E082-9B4B-A160-DA07760072FB}" type="datetimeFigureOut">
              <a:rPr lang="it-IT" smtClean="0"/>
              <a:pPr/>
              <a:t>20/07/20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7B73FF-D32F-DC42-A4A5-8E039C8A5709}" type="slidenum">
              <a:rPr lang="it-IT" smtClean="0"/>
              <a:pPr/>
              <a:t>‹n.›</a:t>
            </a:fld>
            <a:endParaRPr lang="it-IT"/>
          </a:p>
        </p:txBody>
      </p:sp>
    </p:spTree>
    <p:extLst>
      <p:ext uri="{BB962C8B-B14F-4D97-AF65-F5344CB8AC3E}">
        <p14:creationId xmlns:p14="http://schemas.microsoft.com/office/powerpoint/2010/main" val="390964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stile</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34B79060-E082-9B4B-A160-DA07760072FB}" type="datetimeFigureOut">
              <a:rPr lang="it-IT" smtClean="0"/>
              <a:pPr/>
              <a:t>20/07/20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F7B73FF-D32F-DC42-A4A5-8E039C8A5709}" type="slidenum">
              <a:rPr lang="it-IT" smtClean="0"/>
              <a:pPr/>
              <a:t>‹n.›</a:t>
            </a:fld>
            <a:endParaRPr lang="it-IT"/>
          </a:p>
        </p:txBody>
      </p:sp>
    </p:spTree>
    <p:extLst>
      <p:ext uri="{BB962C8B-B14F-4D97-AF65-F5344CB8AC3E}">
        <p14:creationId xmlns:p14="http://schemas.microsoft.com/office/powerpoint/2010/main" val="1794261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34B79060-E082-9B4B-A160-DA07760072FB}" type="datetimeFigureOut">
              <a:rPr lang="it-IT" smtClean="0"/>
              <a:pPr/>
              <a:t>20/07/20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F7B73FF-D32F-DC42-A4A5-8E039C8A5709}" type="slidenum">
              <a:rPr lang="it-IT" smtClean="0"/>
              <a:pPr/>
              <a:t>‹n.›</a:t>
            </a:fld>
            <a:endParaRPr lang="it-IT"/>
          </a:p>
        </p:txBody>
      </p:sp>
    </p:spTree>
    <p:extLst>
      <p:ext uri="{BB962C8B-B14F-4D97-AF65-F5344CB8AC3E}">
        <p14:creationId xmlns:p14="http://schemas.microsoft.com/office/powerpoint/2010/main" val="119584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4B79060-E082-9B4B-A160-DA07760072FB}" type="datetimeFigureOut">
              <a:rPr lang="it-IT" smtClean="0"/>
              <a:pPr/>
              <a:t>20/07/20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F7B73FF-D32F-DC42-A4A5-8E039C8A5709}" type="slidenum">
              <a:rPr lang="it-IT" smtClean="0"/>
              <a:pPr/>
              <a:t>‹n.›</a:t>
            </a:fld>
            <a:endParaRPr lang="it-IT"/>
          </a:p>
        </p:txBody>
      </p:sp>
    </p:spTree>
    <p:extLst>
      <p:ext uri="{BB962C8B-B14F-4D97-AF65-F5344CB8AC3E}">
        <p14:creationId xmlns:p14="http://schemas.microsoft.com/office/powerpoint/2010/main" val="25628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34B79060-E082-9B4B-A160-DA07760072FB}" type="datetimeFigureOut">
              <a:rPr lang="it-IT" smtClean="0"/>
              <a:pPr/>
              <a:t>20/07/20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7B73FF-D32F-DC42-A4A5-8E039C8A5709}" type="slidenum">
              <a:rPr lang="it-IT" smtClean="0"/>
              <a:pPr/>
              <a:t>‹n.›</a:t>
            </a:fld>
            <a:endParaRPr lang="it-IT"/>
          </a:p>
        </p:txBody>
      </p:sp>
    </p:spTree>
    <p:extLst>
      <p:ext uri="{BB962C8B-B14F-4D97-AF65-F5344CB8AC3E}">
        <p14:creationId xmlns:p14="http://schemas.microsoft.com/office/powerpoint/2010/main" val="1695299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34B79060-E082-9B4B-A160-DA07760072FB}" type="datetimeFigureOut">
              <a:rPr lang="it-IT" smtClean="0"/>
              <a:pPr/>
              <a:t>20/07/20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7B73FF-D32F-DC42-A4A5-8E039C8A5709}" type="slidenum">
              <a:rPr lang="it-IT" smtClean="0"/>
              <a:pPr/>
              <a:t>‹n.›</a:t>
            </a:fld>
            <a:endParaRPr lang="it-IT"/>
          </a:p>
        </p:txBody>
      </p:sp>
    </p:spTree>
    <p:extLst>
      <p:ext uri="{BB962C8B-B14F-4D97-AF65-F5344CB8AC3E}">
        <p14:creationId xmlns:p14="http://schemas.microsoft.com/office/powerpoint/2010/main" val="918698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79060-E082-9B4B-A160-DA07760072FB}" type="datetimeFigureOut">
              <a:rPr lang="it-IT" smtClean="0"/>
              <a:pPr/>
              <a:t>20/07/20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B73FF-D32F-DC42-A4A5-8E039C8A5709}" type="slidenum">
              <a:rPr lang="it-IT" smtClean="0"/>
              <a:pPr/>
              <a:t>‹n.›</a:t>
            </a:fld>
            <a:endParaRPr lang="it-IT"/>
          </a:p>
        </p:txBody>
      </p:sp>
    </p:spTree>
    <p:extLst>
      <p:ext uri="{BB962C8B-B14F-4D97-AF65-F5344CB8AC3E}">
        <p14:creationId xmlns:p14="http://schemas.microsoft.com/office/powerpoint/2010/main" val="1710715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f"/><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2.tiff"/><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hyperlink" Target="mailto:attasonitabas@tiscali.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587830" y="688837"/>
            <a:ext cx="2664832" cy="1200329"/>
          </a:xfrm>
          <a:prstGeom prst="rect">
            <a:avLst/>
          </a:prstGeom>
          <a:noFill/>
        </p:spPr>
        <p:txBody>
          <a:bodyPr wrap="none" rtlCol="0">
            <a:spAutoFit/>
          </a:bodyPr>
          <a:lstStyle/>
          <a:p>
            <a:pPr algn="ctr"/>
            <a:r>
              <a:rPr lang="it-IT" b="1" dirty="0">
                <a:solidFill>
                  <a:schemeClr val="accent1">
                    <a:lumMod val="50000"/>
                  </a:schemeClr>
                </a:solidFill>
              </a:rPr>
              <a:t>Presentazione del Volume</a:t>
            </a:r>
          </a:p>
          <a:p>
            <a:pPr algn="ctr"/>
            <a:r>
              <a:rPr lang="it-IT" b="1" dirty="0">
                <a:solidFill>
                  <a:schemeClr val="accent1">
                    <a:lumMod val="50000"/>
                  </a:schemeClr>
                </a:solidFill>
              </a:rPr>
              <a:t> </a:t>
            </a:r>
          </a:p>
          <a:p>
            <a:pPr algn="ctr"/>
            <a:r>
              <a:rPr lang="it-IT" b="1" i="1" dirty="0" err="1">
                <a:solidFill>
                  <a:schemeClr val="accent1">
                    <a:lumMod val="50000"/>
                  </a:schemeClr>
                </a:solidFill>
              </a:rPr>
              <a:t>Webinar</a:t>
            </a:r>
            <a:r>
              <a:rPr lang="it-IT" b="1" i="1" dirty="0">
                <a:solidFill>
                  <a:schemeClr val="accent1">
                    <a:lumMod val="50000"/>
                  </a:schemeClr>
                </a:solidFill>
              </a:rPr>
              <a:t> 15 luglio 2020</a:t>
            </a:r>
          </a:p>
          <a:p>
            <a:pPr algn="ctr"/>
            <a:endParaRPr lang="it-IT" b="1" dirty="0">
              <a:solidFill>
                <a:schemeClr val="accent1">
                  <a:lumMod val="50000"/>
                </a:schemeClr>
              </a:solidFill>
            </a:endParaRPr>
          </a:p>
        </p:txBody>
      </p:sp>
      <p:sp>
        <p:nvSpPr>
          <p:cNvPr id="6" name="CasellaDiTesto 5"/>
          <p:cNvSpPr txBox="1"/>
          <p:nvPr/>
        </p:nvSpPr>
        <p:spPr>
          <a:xfrm>
            <a:off x="170719" y="2209800"/>
            <a:ext cx="3060700" cy="2308324"/>
          </a:xfrm>
          <a:prstGeom prst="rect">
            <a:avLst/>
          </a:prstGeom>
          <a:noFill/>
        </p:spPr>
        <p:txBody>
          <a:bodyPr wrap="square" rtlCol="0">
            <a:spAutoFit/>
          </a:bodyPr>
          <a:lstStyle/>
          <a:p>
            <a:r>
              <a:rPr lang="it-IT" b="1" dirty="0">
                <a:solidFill>
                  <a:schemeClr val="accent1">
                    <a:lumMod val="50000"/>
                  </a:schemeClr>
                </a:solidFill>
              </a:rPr>
              <a:t>“L’interazione online nel Companion Volume del Quadro Comune Europeo di Riferimento per le Lingue. </a:t>
            </a:r>
          </a:p>
          <a:p>
            <a:r>
              <a:rPr lang="it-IT" b="1" dirty="0">
                <a:solidFill>
                  <a:schemeClr val="accent1">
                    <a:lumMod val="50000"/>
                  </a:schemeClr>
                </a:solidFill>
              </a:rPr>
              <a:t>Un progetto pilota italiano”</a:t>
            </a:r>
          </a:p>
          <a:p>
            <a:endParaRPr lang="it-IT" b="1" dirty="0">
              <a:solidFill>
                <a:schemeClr val="accent1">
                  <a:lumMod val="50000"/>
                </a:schemeClr>
              </a:solidFill>
            </a:endParaRPr>
          </a:p>
          <a:p>
            <a:r>
              <a:rPr lang="it-IT" b="1" i="1" dirty="0">
                <a:solidFill>
                  <a:schemeClr val="accent1">
                    <a:lumMod val="50000"/>
                  </a:schemeClr>
                </a:solidFill>
              </a:rPr>
              <a:t>A cura di </a:t>
            </a:r>
            <a:r>
              <a:rPr lang="it-IT" b="1" i="1" dirty="0" err="1">
                <a:solidFill>
                  <a:schemeClr val="accent1">
                    <a:lumMod val="50000"/>
                  </a:schemeClr>
                </a:solidFill>
              </a:rPr>
              <a:t>F</a:t>
            </a:r>
            <a:r>
              <a:rPr lang="it-IT" b="1" i="1" dirty="0">
                <a:solidFill>
                  <a:schemeClr val="accent1">
                    <a:lumMod val="50000"/>
                  </a:schemeClr>
                </a:solidFill>
              </a:rPr>
              <a:t>. Benedetti,</a:t>
            </a:r>
          </a:p>
          <a:p>
            <a:r>
              <a:rPr lang="it-IT" b="1" i="1" dirty="0">
                <a:solidFill>
                  <a:schemeClr val="accent1">
                    <a:lumMod val="50000"/>
                  </a:schemeClr>
                </a:solidFill>
              </a:rPr>
              <a:t>L. </a:t>
            </a:r>
            <a:r>
              <a:rPr lang="it-IT" b="1" i="1" dirty="0" err="1">
                <a:solidFill>
                  <a:schemeClr val="accent1">
                    <a:lumMod val="50000"/>
                  </a:schemeClr>
                </a:solidFill>
              </a:rPr>
              <a:t>Cinganotto</a:t>
            </a:r>
            <a:r>
              <a:rPr lang="it-IT" b="1" i="1" dirty="0">
                <a:solidFill>
                  <a:schemeClr val="accent1">
                    <a:lumMod val="50000"/>
                  </a:schemeClr>
                </a:solidFill>
              </a:rPr>
              <a:t>, G. </a:t>
            </a:r>
            <a:r>
              <a:rPr lang="it-IT" b="1" i="1" dirty="0" err="1">
                <a:solidFill>
                  <a:schemeClr val="accent1">
                    <a:lumMod val="50000"/>
                  </a:schemeClr>
                </a:solidFill>
              </a:rPr>
              <a:t>Langé</a:t>
            </a:r>
            <a:endParaRPr lang="it-IT" b="1" i="1" dirty="0">
              <a:solidFill>
                <a:schemeClr val="accent1">
                  <a:lumMod val="50000"/>
                </a:schemeClr>
              </a:solidFill>
            </a:endParaRPr>
          </a:p>
        </p:txBody>
      </p:sp>
      <p:sp>
        <p:nvSpPr>
          <p:cNvPr id="7" name="CasellaDiTesto 6"/>
          <p:cNvSpPr txBox="1"/>
          <p:nvPr/>
        </p:nvSpPr>
        <p:spPr>
          <a:xfrm>
            <a:off x="8883950" y="3220997"/>
            <a:ext cx="2885684" cy="2862322"/>
          </a:xfrm>
          <a:prstGeom prst="rect">
            <a:avLst/>
          </a:prstGeom>
          <a:noFill/>
        </p:spPr>
        <p:txBody>
          <a:bodyPr wrap="square" rtlCol="0">
            <a:spAutoFit/>
          </a:bodyPr>
          <a:lstStyle/>
          <a:p>
            <a:r>
              <a:rPr lang="it-IT" b="1" dirty="0">
                <a:solidFill>
                  <a:schemeClr val="accent1">
                    <a:lumMod val="50000"/>
                  </a:schemeClr>
                </a:solidFill>
              </a:rPr>
              <a:t>Nome: Cinzia Masia</a:t>
            </a:r>
          </a:p>
          <a:p>
            <a:endParaRPr lang="it-IT" b="1" dirty="0">
              <a:solidFill>
                <a:schemeClr val="accent1">
                  <a:lumMod val="50000"/>
                </a:schemeClr>
              </a:solidFill>
            </a:endParaRPr>
          </a:p>
          <a:p>
            <a:r>
              <a:rPr lang="it-IT" b="1" dirty="0">
                <a:solidFill>
                  <a:schemeClr val="accent1">
                    <a:lumMod val="50000"/>
                  </a:schemeClr>
                </a:solidFill>
              </a:rPr>
              <a:t>Scuola: Istituto istruzione Superiore “N.  Pellegrini”, Sassari</a:t>
            </a:r>
          </a:p>
          <a:p>
            <a:endParaRPr lang="it-IT" b="1" dirty="0">
              <a:solidFill>
                <a:schemeClr val="accent1">
                  <a:lumMod val="50000"/>
                </a:schemeClr>
              </a:solidFill>
            </a:endParaRPr>
          </a:p>
          <a:p>
            <a:r>
              <a:rPr lang="it-IT" b="1" dirty="0">
                <a:solidFill>
                  <a:schemeClr val="accent1">
                    <a:lumMod val="50000"/>
                  </a:schemeClr>
                </a:solidFill>
              </a:rPr>
              <a:t>Titolo: </a:t>
            </a:r>
            <a:r>
              <a:rPr lang="it-IT" b="1" dirty="0" err="1">
                <a:solidFill>
                  <a:schemeClr val="accent1">
                    <a:lumMod val="50000"/>
                  </a:schemeClr>
                </a:solidFill>
              </a:rPr>
              <a:t>Retail</a:t>
            </a:r>
            <a:r>
              <a:rPr lang="it-IT" b="1" dirty="0">
                <a:solidFill>
                  <a:schemeClr val="accent1">
                    <a:lumMod val="50000"/>
                  </a:schemeClr>
                </a:solidFill>
              </a:rPr>
              <a:t> </a:t>
            </a:r>
            <a:r>
              <a:rPr lang="it-IT" b="1" dirty="0" err="1">
                <a:solidFill>
                  <a:schemeClr val="accent1">
                    <a:lumMod val="50000"/>
                  </a:schemeClr>
                </a:solidFill>
              </a:rPr>
              <a:t>Trade</a:t>
            </a:r>
            <a:r>
              <a:rPr lang="it-IT" b="1" dirty="0">
                <a:solidFill>
                  <a:schemeClr val="accent1">
                    <a:lumMod val="50000"/>
                  </a:schemeClr>
                </a:solidFill>
              </a:rPr>
              <a:t> </a:t>
            </a:r>
            <a:r>
              <a:rPr lang="it-IT" b="1" dirty="0" err="1">
                <a:solidFill>
                  <a:schemeClr val="accent1">
                    <a:lumMod val="50000"/>
                  </a:schemeClr>
                </a:solidFill>
              </a:rPr>
              <a:t>Across</a:t>
            </a:r>
            <a:r>
              <a:rPr lang="it-IT" b="1" dirty="0">
                <a:solidFill>
                  <a:schemeClr val="accent1">
                    <a:lumMod val="50000"/>
                  </a:schemeClr>
                </a:solidFill>
              </a:rPr>
              <a:t> </a:t>
            </a:r>
            <a:r>
              <a:rPr lang="it-IT" b="1" dirty="0" err="1">
                <a:solidFill>
                  <a:schemeClr val="accent1">
                    <a:lumMod val="50000"/>
                  </a:schemeClr>
                </a:solidFill>
              </a:rPr>
              <a:t>Europe</a:t>
            </a:r>
            <a:r>
              <a:rPr lang="it-IT" b="1" dirty="0">
                <a:solidFill>
                  <a:schemeClr val="accent1">
                    <a:lumMod val="50000"/>
                  </a:schemeClr>
                </a:solidFill>
              </a:rPr>
              <a:t>, </a:t>
            </a:r>
            <a:r>
              <a:rPr lang="it-IT" b="1" dirty="0" err="1">
                <a:solidFill>
                  <a:schemeClr val="accent1">
                    <a:lumMod val="50000"/>
                  </a:schemeClr>
                </a:solidFill>
              </a:rPr>
              <a:t>eTwinning</a:t>
            </a:r>
            <a:r>
              <a:rPr lang="it-IT" b="1" dirty="0">
                <a:solidFill>
                  <a:schemeClr val="accent1">
                    <a:lumMod val="50000"/>
                  </a:schemeClr>
                </a:solidFill>
              </a:rPr>
              <a:t> project.</a:t>
            </a:r>
          </a:p>
          <a:p>
            <a:r>
              <a:rPr lang="it-IT" b="1" dirty="0">
                <a:solidFill>
                  <a:schemeClr val="accent1">
                    <a:lumMod val="50000"/>
                  </a:schemeClr>
                </a:solidFill>
              </a:rPr>
              <a:t> </a:t>
            </a:r>
          </a:p>
          <a:p>
            <a:endParaRPr lang="it-IT" b="1" dirty="0">
              <a:solidFill>
                <a:schemeClr val="accent1">
                  <a:lumMod val="50000"/>
                </a:schemeClr>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5963" y="128311"/>
            <a:ext cx="4654069" cy="66013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8888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rgbClr val="002060"/>
                </a:solidFill>
                <a:latin typeface="+mn-lt"/>
              </a:rPr>
              <a:t>CONTEXT </a:t>
            </a:r>
          </a:p>
        </p:txBody>
      </p:sp>
      <p:sp>
        <p:nvSpPr>
          <p:cNvPr id="3" name="Segnaposto contenuto 2"/>
          <p:cNvSpPr>
            <a:spLocks noGrp="1"/>
          </p:cNvSpPr>
          <p:nvPr>
            <p:ph idx="1"/>
          </p:nvPr>
        </p:nvSpPr>
        <p:spPr>
          <a:xfrm>
            <a:off x="1045029" y="1214846"/>
            <a:ext cx="10084525" cy="4872445"/>
          </a:xfrm>
        </p:spPr>
        <p:txBody>
          <a:bodyPr>
            <a:normAutofit fontScale="62500" lnSpcReduction="20000"/>
          </a:bodyPr>
          <a:lstStyle/>
          <a:p>
            <a:pPr>
              <a:lnSpc>
                <a:spcPct val="170000"/>
              </a:lnSpc>
            </a:pPr>
            <a:r>
              <a:rPr lang="it-IT" sz="5100" dirty="0"/>
              <a:t>Upper </a:t>
            </a:r>
            <a:r>
              <a:rPr lang="it-IT" sz="5100" dirty="0" err="1"/>
              <a:t>secondary</a:t>
            </a:r>
            <a:r>
              <a:rPr lang="it-IT" sz="5100" dirty="0"/>
              <a:t> </a:t>
            </a:r>
            <a:r>
              <a:rPr lang="it-IT" sz="5100" dirty="0" err="1"/>
              <a:t>school</a:t>
            </a:r>
            <a:r>
              <a:rPr lang="it-IT" sz="5100" dirty="0"/>
              <a:t> (</a:t>
            </a:r>
            <a:r>
              <a:rPr lang="it-IT" sz="5100" dirty="0" err="1"/>
              <a:t>Vocational</a:t>
            </a:r>
            <a:r>
              <a:rPr lang="it-IT" sz="5100" dirty="0"/>
              <a:t>  </a:t>
            </a:r>
            <a:r>
              <a:rPr lang="it-IT" sz="5100" dirty="0" err="1"/>
              <a:t>schoo</a:t>
            </a:r>
            <a:r>
              <a:rPr lang="it-IT" sz="5100" dirty="0" smtClean="0"/>
              <a:t>): </a:t>
            </a:r>
            <a:r>
              <a:rPr lang="it-IT" sz="5100" dirty="0"/>
              <a:t>Istituto Professionale Industria e Artigianato – I.P.I.A.,  Sassari</a:t>
            </a:r>
          </a:p>
          <a:p>
            <a:pPr>
              <a:lnSpc>
                <a:spcPct val="170000"/>
              </a:lnSpc>
            </a:pPr>
            <a:r>
              <a:rPr lang="it-IT" sz="5100" dirty="0"/>
              <a:t> </a:t>
            </a:r>
            <a:r>
              <a:rPr lang="it-IT" sz="5100" dirty="0" err="1"/>
              <a:t>Class</a:t>
            </a:r>
            <a:r>
              <a:rPr lang="it-IT" sz="5100" dirty="0"/>
              <a:t>: </a:t>
            </a:r>
            <a:r>
              <a:rPr lang="en-GB" sz="5100" dirty="0"/>
              <a:t>3^ B </a:t>
            </a:r>
            <a:r>
              <a:rPr lang="en-GB" sz="5100" dirty="0" err="1"/>
              <a:t>Apparati</a:t>
            </a:r>
            <a:endParaRPr lang="en-GB" sz="5100" dirty="0"/>
          </a:p>
          <a:p>
            <a:pPr>
              <a:lnSpc>
                <a:spcPct val="170000"/>
              </a:lnSpc>
            </a:pPr>
            <a:r>
              <a:rPr lang="en-GB" sz="5100" dirty="0"/>
              <a:t>Number of students: 23</a:t>
            </a:r>
          </a:p>
          <a:p>
            <a:pPr>
              <a:lnSpc>
                <a:spcPct val="170000"/>
              </a:lnSpc>
            </a:pPr>
            <a:r>
              <a:rPr lang="en-GB" sz="5100" dirty="0"/>
              <a:t>Language level: A2 CEFR</a:t>
            </a:r>
          </a:p>
          <a:p>
            <a:pPr>
              <a:lnSpc>
                <a:spcPct val="170000"/>
              </a:lnSpc>
            </a:pPr>
            <a:endParaRPr lang="en-GB" sz="3200" dirty="0"/>
          </a:p>
          <a:p>
            <a:pPr>
              <a:lnSpc>
                <a:spcPct val="210000"/>
              </a:lnSpc>
            </a:pPr>
            <a:endParaRPr lang="en-GB" dirty="0"/>
          </a:p>
          <a:p>
            <a:pPr>
              <a:lnSpc>
                <a:spcPct val="210000"/>
              </a:lnSpc>
            </a:pPr>
            <a:endParaRPr lang="en-GB" dirty="0"/>
          </a:p>
          <a:p>
            <a:pPr>
              <a:lnSpc>
                <a:spcPct val="210000"/>
              </a:lnSpc>
              <a:buNone/>
            </a:pPr>
            <a:endParaRPr lang="en-GB" dirty="0"/>
          </a:p>
          <a:p>
            <a:endParaRPr lang="en-GB" dirty="0"/>
          </a:p>
          <a:p>
            <a:endParaRPr lang="en-GB" dirty="0"/>
          </a:p>
        </p:txBody>
      </p:sp>
      <p:pic>
        <p:nvPicPr>
          <p:cNvPr id="4" name="Immagine 3"/>
          <p:cNvPicPr>
            <a:picLocks noChangeAspect="1"/>
          </p:cNvPicPr>
          <p:nvPr/>
        </p:nvPicPr>
        <p:blipFill>
          <a:blip r:embed="rId2"/>
          <a:stretch>
            <a:fillRect/>
          </a:stretch>
        </p:blipFill>
        <p:spPr>
          <a:xfrm>
            <a:off x="150763" y="182245"/>
            <a:ext cx="687437" cy="87257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5"/>
          <p:cNvPicPr>
            <a:picLocks noChangeAspect="1" noChangeArrowheads="1"/>
          </p:cNvPicPr>
          <p:nvPr/>
        </p:nvPicPr>
        <p:blipFill>
          <a:blip r:embed="rId3" cstate="print"/>
          <a:srcRect l="1107" t="10827" r="1107" b="13287"/>
          <a:stretch>
            <a:fillRect/>
          </a:stretch>
        </p:blipFill>
        <p:spPr bwMode="auto">
          <a:xfrm>
            <a:off x="5551853" y="3762104"/>
            <a:ext cx="6406903" cy="27954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9269" y="365125"/>
            <a:ext cx="11512731" cy="1140641"/>
          </a:xfrm>
        </p:spPr>
        <p:txBody>
          <a:bodyPr>
            <a:normAutofit fontScale="90000"/>
          </a:bodyPr>
          <a:lstStyle/>
          <a:p>
            <a:pPr>
              <a:lnSpc>
                <a:spcPct val="100000"/>
              </a:lnSpc>
            </a:pPr>
            <a:r>
              <a:rPr lang="it-IT" dirty="0"/>
              <a:t> </a:t>
            </a:r>
            <a:br>
              <a:rPr lang="it-IT" dirty="0"/>
            </a:br>
            <a:r>
              <a:rPr lang="it-IT" sz="3600" b="1" dirty="0" err="1">
                <a:solidFill>
                  <a:schemeClr val="accent5">
                    <a:lumMod val="50000"/>
                  </a:schemeClr>
                </a:solidFill>
                <a:latin typeface="+mn-lt"/>
              </a:rPr>
              <a:t>eTwinning</a:t>
            </a:r>
            <a:r>
              <a:rPr lang="it-IT" sz="3600" b="1" dirty="0">
                <a:solidFill>
                  <a:schemeClr val="accent5">
                    <a:lumMod val="50000"/>
                  </a:schemeClr>
                </a:solidFill>
                <a:latin typeface="+mn-lt"/>
              </a:rPr>
              <a:t> project “</a:t>
            </a:r>
            <a:r>
              <a:rPr lang="it-IT" sz="3100" b="1" dirty="0">
                <a:solidFill>
                  <a:srgbClr val="002060"/>
                </a:solidFill>
                <a:latin typeface="+mn-lt"/>
              </a:rPr>
              <a:t>RETAIL TRADE ACROSS EUROPE</a:t>
            </a:r>
            <a:r>
              <a:rPr lang="it-IT" sz="3100" b="1" dirty="0">
                <a:solidFill>
                  <a:srgbClr val="002060"/>
                </a:solidFill>
              </a:rPr>
              <a:t>”</a:t>
            </a:r>
            <a:r>
              <a:rPr lang="it-IT" dirty="0"/>
              <a:t/>
            </a:r>
            <a:br>
              <a:rPr lang="it-IT" dirty="0"/>
            </a:br>
            <a:r>
              <a:rPr lang="en-GB" sz="3100" b="1" dirty="0">
                <a:solidFill>
                  <a:srgbClr val="002060"/>
                </a:solidFill>
                <a:latin typeface="+mn-lt"/>
              </a:rPr>
              <a:t>School partners</a:t>
            </a:r>
            <a:r>
              <a:rPr lang="en-GB" sz="1800" b="1" dirty="0">
                <a:solidFill>
                  <a:srgbClr val="002060"/>
                </a:solidFill>
                <a:latin typeface="+mn-lt"/>
              </a:rPr>
              <a:t>: </a:t>
            </a:r>
            <a:r>
              <a:rPr lang="en-GB" sz="2700" dirty="0">
                <a:latin typeface="+mn-lt"/>
              </a:rPr>
              <a:t>INS Joan </a:t>
            </a:r>
            <a:r>
              <a:rPr lang="en-GB" sz="2700" dirty="0" err="1">
                <a:latin typeface="+mn-lt"/>
              </a:rPr>
              <a:t>Brossa</a:t>
            </a:r>
            <a:r>
              <a:rPr lang="en-GB" sz="2700" dirty="0">
                <a:latin typeface="+mn-lt"/>
              </a:rPr>
              <a:t>, Barcelona- Spain; </a:t>
            </a:r>
            <a:br>
              <a:rPr lang="en-GB" sz="2700" dirty="0">
                <a:latin typeface="+mn-lt"/>
              </a:rPr>
            </a:br>
            <a:r>
              <a:rPr lang="en-GB" sz="2700" dirty="0">
                <a:latin typeface="+mn-lt"/>
              </a:rPr>
              <a:t>                                   </a:t>
            </a:r>
            <a:r>
              <a:rPr lang="en-GB" sz="2700" dirty="0" err="1">
                <a:latin typeface="+mn-lt"/>
              </a:rPr>
              <a:t>Dobnikar</a:t>
            </a:r>
            <a:r>
              <a:rPr lang="en-GB" sz="2700" dirty="0">
                <a:latin typeface="+mn-lt"/>
              </a:rPr>
              <a:t> </a:t>
            </a:r>
            <a:r>
              <a:rPr lang="en-GB" sz="2700" dirty="0" err="1">
                <a:latin typeface="+mn-lt"/>
              </a:rPr>
              <a:t>Ekonomska</a:t>
            </a:r>
            <a:r>
              <a:rPr lang="en-GB" sz="2700" dirty="0">
                <a:latin typeface="+mn-lt"/>
              </a:rPr>
              <a:t> </a:t>
            </a:r>
            <a:r>
              <a:rPr lang="en-GB" sz="2700" dirty="0" err="1">
                <a:latin typeface="+mn-lt"/>
              </a:rPr>
              <a:t>šola</a:t>
            </a:r>
            <a:r>
              <a:rPr lang="en-GB" sz="2700" dirty="0">
                <a:latin typeface="+mn-lt"/>
              </a:rPr>
              <a:t>, Ljubljana, Slovenia</a:t>
            </a:r>
            <a:r>
              <a:rPr lang="en-GB" sz="2200" dirty="0">
                <a:latin typeface="+mn-lt"/>
              </a:rPr>
              <a:t>.</a:t>
            </a:r>
            <a:br>
              <a:rPr lang="en-GB" sz="2200" dirty="0">
                <a:latin typeface="+mn-lt"/>
              </a:rPr>
            </a:br>
            <a:r>
              <a:rPr lang="en-GB" sz="1800" dirty="0">
                <a:latin typeface="+mn-lt"/>
              </a:rPr>
              <a:t>                                                                                                 </a:t>
            </a:r>
            <a:r>
              <a:rPr lang="it-IT" b="1" dirty="0">
                <a:solidFill>
                  <a:srgbClr val="002060"/>
                </a:solidFill>
                <a:latin typeface="+mn-lt"/>
              </a:rPr>
              <a:t>AIMS</a:t>
            </a:r>
          </a:p>
        </p:txBody>
      </p:sp>
      <p:sp>
        <p:nvSpPr>
          <p:cNvPr id="3" name="Segnaposto testo 2"/>
          <p:cNvSpPr>
            <a:spLocks noGrp="1"/>
          </p:cNvSpPr>
          <p:nvPr>
            <p:ph type="body" idx="1"/>
          </p:nvPr>
        </p:nvSpPr>
        <p:spPr>
          <a:xfrm>
            <a:off x="406990" y="1917722"/>
            <a:ext cx="5157787" cy="823912"/>
          </a:xfrm>
        </p:spPr>
        <p:txBody>
          <a:bodyPr/>
          <a:lstStyle/>
          <a:p>
            <a:pPr algn="ctr"/>
            <a:r>
              <a:rPr lang="it-IT" dirty="0">
                <a:solidFill>
                  <a:schemeClr val="accent5">
                    <a:lumMod val="50000"/>
                  </a:schemeClr>
                </a:solidFill>
              </a:rPr>
              <a:t>CONTENT</a:t>
            </a:r>
          </a:p>
        </p:txBody>
      </p:sp>
      <p:sp>
        <p:nvSpPr>
          <p:cNvPr id="4" name="Segnaposto contenuto 3"/>
          <p:cNvSpPr>
            <a:spLocks noGrp="1"/>
          </p:cNvSpPr>
          <p:nvPr>
            <p:ph sz="half" idx="2"/>
          </p:nvPr>
        </p:nvSpPr>
        <p:spPr>
          <a:xfrm>
            <a:off x="838200" y="2952206"/>
            <a:ext cx="5092337" cy="3487783"/>
          </a:xfrm>
        </p:spPr>
        <p:txBody>
          <a:bodyPr>
            <a:noAutofit/>
          </a:bodyPr>
          <a:lstStyle/>
          <a:p>
            <a:r>
              <a:rPr lang="ca-ES" dirty="0"/>
              <a:t>Research and exchange information about partners</a:t>
            </a:r>
          </a:p>
          <a:p>
            <a:r>
              <a:rPr lang="ca-ES" dirty="0"/>
              <a:t> Explore and know the trade business in each city and compare it with the partner schools’ cities. </a:t>
            </a:r>
          </a:p>
          <a:p>
            <a:r>
              <a:rPr lang="en-GB" dirty="0"/>
              <a:t>Retail  trade and sustainability</a:t>
            </a:r>
            <a:endParaRPr lang="ca-ES" dirty="0"/>
          </a:p>
        </p:txBody>
      </p:sp>
      <p:sp>
        <p:nvSpPr>
          <p:cNvPr id="5" name="Segnaposto testo 4"/>
          <p:cNvSpPr>
            <a:spLocks noGrp="1"/>
          </p:cNvSpPr>
          <p:nvPr>
            <p:ph type="body" sz="quarter" idx="3"/>
          </p:nvPr>
        </p:nvSpPr>
        <p:spPr>
          <a:xfrm>
            <a:off x="6172200" y="1917722"/>
            <a:ext cx="5183188" cy="823912"/>
          </a:xfrm>
        </p:spPr>
        <p:txBody>
          <a:bodyPr/>
          <a:lstStyle/>
          <a:p>
            <a:pPr algn="ctr"/>
            <a:r>
              <a:rPr lang="it-IT" dirty="0">
                <a:solidFill>
                  <a:schemeClr val="accent5">
                    <a:lumMod val="50000"/>
                  </a:schemeClr>
                </a:solidFill>
              </a:rPr>
              <a:t>LANGUAGE</a:t>
            </a:r>
            <a:r>
              <a:rPr lang="it-IT" dirty="0"/>
              <a:t> </a:t>
            </a:r>
          </a:p>
        </p:txBody>
      </p:sp>
      <p:sp>
        <p:nvSpPr>
          <p:cNvPr id="6" name="Segnaposto contenuto 5"/>
          <p:cNvSpPr>
            <a:spLocks noGrp="1"/>
          </p:cNvSpPr>
          <p:nvPr>
            <p:ph sz="quarter" idx="4"/>
          </p:nvPr>
        </p:nvSpPr>
        <p:spPr/>
        <p:txBody>
          <a:bodyPr>
            <a:normAutofit/>
          </a:bodyPr>
          <a:lstStyle/>
          <a:p>
            <a:pPr lvl="0"/>
            <a:endParaRPr lang="ca-ES" dirty="0"/>
          </a:p>
          <a:p>
            <a:pPr lvl="0"/>
            <a:r>
              <a:rPr lang="en-US" dirty="0"/>
              <a:t>Use appropriate dictionary and grammatical structures to communicate and interact with pairs/ partners. </a:t>
            </a:r>
            <a:endParaRPr lang="it-IT" dirty="0"/>
          </a:p>
          <a:p>
            <a:r>
              <a:rPr lang="en-US" dirty="0"/>
              <a:t>Express personal opinions.</a:t>
            </a:r>
          </a:p>
          <a:p>
            <a:r>
              <a:rPr lang="en-US" dirty="0"/>
              <a:t>Improve communicative skills </a:t>
            </a:r>
            <a:endParaRPr lang="en-GB" dirty="0"/>
          </a:p>
          <a:p>
            <a:pPr>
              <a:buNone/>
            </a:pPr>
            <a:endParaRPr lang="it-IT" dirty="0"/>
          </a:p>
        </p:txBody>
      </p:sp>
      <p:pic>
        <p:nvPicPr>
          <p:cNvPr id="7" name="Immagine 6"/>
          <p:cNvPicPr>
            <a:picLocks noChangeAspect="1"/>
          </p:cNvPicPr>
          <p:nvPr/>
        </p:nvPicPr>
        <p:blipFill>
          <a:blip r:embed="rId2"/>
          <a:stretch>
            <a:fillRect/>
          </a:stretch>
        </p:blipFill>
        <p:spPr>
          <a:xfrm>
            <a:off x="11256190" y="182246"/>
            <a:ext cx="731183" cy="92809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4" name="Picture 4" descr="Progetti europei e internazionalizzazione | Liceo Statale Carlo Porta"/>
          <p:cNvPicPr>
            <a:picLocks noChangeAspect="1" noChangeArrowheads="1"/>
          </p:cNvPicPr>
          <p:nvPr/>
        </p:nvPicPr>
        <p:blipFill>
          <a:blip r:embed="rId3"/>
          <a:srcRect/>
          <a:stretch>
            <a:fillRect/>
          </a:stretch>
        </p:blipFill>
        <p:spPr bwMode="auto">
          <a:xfrm>
            <a:off x="9468769" y="604248"/>
            <a:ext cx="1482138" cy="101219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b="1" dirty="0">
                <a:solidFill>
                  <a:srgbClr val="002060"/>
                </a:solidFill>
                <a:latin typeface="+mn-lt"/>
              </a:rPr>
              <a:t>CEFR  Descriptors Scales</a:t>
            </a:r>
            <a:r>
              <a:rPr lang="en-GB" dirty="0"/>
              <a:t/>
            </a:r>
            <a:br>
              <a:rPr lang="en-GB" dirty="0"/>
            </a:br>
            <a:endParaRPr lang="it-IT" dirty="0"/>
          </a:p>
        </p:txBody>
      </p:sp>
      <p:sp>
        <p:nvSpPr>
          <p:cNvPr id="3" name="Segnaposto contenuto 2"/>
          <p:cNvSpPr>
            <a:spLocks noGrp="1"/>
          </p:cNvSpPr>
          <p:nvPr>
            <p:ph idx="1"/>
          </p:nvPr>
        </p:nvSpPr>
        <p:spPr>
          <a:xfrm>
            <a:off x="496389" y="1162594"/>
            <a:ext cx="11469188" cy="5014369"/>
          </a:xfrm>
        </p:spPr>
        <p:txBody>
          <a:bodyPr>
            <a:normAutofit fontScale="40000" lnSpcReduction="20000"/>
          </a:bodyPr>
          <a:lstStyle/>
          <a:p>
            <a:pPr>
              <a:buNone/>
            </a:pPr>
            <a:r>
              <a:rPr lang="en-GB" sz="4400" b="1" dirty="0"/>
              <a:t>Online Conversation and Discussion -  A2</a:t>
            </a:r>
          </a:p>
          <a:p>
            <a:pPr>
              <a:buFont typeface="Wingdings" pitchFamily="2" charset="2"/>
              <a:buChar char="Ø"/>
            </a:pPr>
            <a:r>
              <a:rPr lang="en-US" sz="4000" dirty="0"/>
              <a:t>Can introduce him/herself and manage simple exchanges online, asking and answering questions and</a:t>
            </a:r>
          </a:p>
          <a:p>
            <a:pPr>
              <a:buNone/>
            </a:pPr>
            <a:r>
              <a:rPr lang="en-US" sz="4000" dirty="0"/>
              <a:t>exchanging ideas on predictable everyday topics, provided enough time is allowed to formulate responses, and</a:t>
            </a:r>
          </a:p>
          <a:p>
            <a:pPr>
              <a:buNone/>
            </a:pPr>
            <a:r>
              <a:rPr lang="en-US" sz="4000" dirty="0"/>
              <a:t>that he/she interacts with one interlocutor at a time.</a:t>
            </a:r>
          </a:p>
          <a:p>
            <a:pPr>
              <a:buNone/>
            </a:pPr>
            <a:endParaRPr lang="en-GB" sz="4000" b="1" dirty="0"/>
          </a:p>
          <a:p>
            <a:pPr>
              <a:buFont typeface="Wingdings" pitchFamily="2" charset="2"/>
              <a:buChar char="Ø"/>
            </a:pPr>
            <a:r>
              <a:rPr lang="en-US" sz="4000" dirty="0"/>
              <a:t>Can engage in basic social communication online (e.g. writing a simple message on a virtual card for a special</a:t>
            </a:r>
          </a:p>
          <a:p>
            <a:pPr>
              <a:buNone/>
            </a:pPr>
            <a:r>
              <a:rPr lang="en-US" sz="4000" dirty="0"/>
              <a:t>occasion, sharing news and making/confirming arrangements to meet).</a:t>
            </a:r>
          </a:p>
          <a:p>
            <a:pPr>
              <a:buFont typeface="Wingdings" pitchFamily="2" charset="2"/>
              <a:buChar char="Ø"/>
            </a:pPr>
            <a:endParaRPr lang="en-GB" b="1" dirty="0"/>
          </a:p>
          <a:p>
            <a:pPr>
              <a:buNone/>
            </a:pPr>
            <a:r>
              <a:rPr lang="en-GB" sz="4400" b="1" dirty="0"/>
              <a:t>Goal oriented Online Transactions and Collaboration -  A2</a:t>
            </a:r>
          </a:p>
          <a:p>
            <a:pPr>
              <a:buFont typeface="Wingdings" pitchFamily="2" charset="2"/>
              <a:buChar char="Ø"/>
            </a:pPr>
            <a:r>
              <a:rPr lang="en-GB" sz="4000" dirty="0"/>
              <a:t> </a:t>
            </a:r>
            <a:r>
              <a:rPr lang="en-US" sz="4000" dirty="0"/>
              <a:t>Can ask basic questions about the availability of a product or feature.</a:t>
            </a:r>
          </a:p>
          <a:p>
            <a:pPr>
              <a:buFont typeface="Wingdings" pitchFamily="2" charset="2"/>
              <a:buChar char="Ø"/>
            </a:pPr>
            <a:r>
              <a:rPr lang="en-US" sz="4000" dirty="0"/>
              <a:t>Can respond to simple instructions and ask simple questions in order to accomplish a shared task online with</a:t>
            </a:r>
          </a:p>
          <a:p>
            <a:pPr>
              <a:buNone/>
            </a:pPr>
            <a:r>
              <a:rPr lang="en-US" sz="4000" dirty="0"/>
              <a:t>the help of a supportive interlocutor.</a:t>
            </a:r>
            <a:r>
              <a:rPr lang="it-IT" sz="4000" dirty="0"/>
              <a:t>  </a:t>
            </a:r>
          </a:p>
          <a:p>
            <a:pPr>
              <a:buFont typeface="Wingdings" pitchFamily="2" charset="2"/>
              <a:buChar char="Ø"/>
            </a:pPr>
            <a:endParaRPr lang="en-GB" b="1" dirty="0"/>
          </a:p>
          <a:p>
            <a:pPr>
              <a:buNone/>
            </a:pPr>
            <a:r>
              <a:rPr lang="en-GB" sz="4400" b="1" dirty="0"/>
              <a:t>Collaborating in a group- A2:</a:t>
            </a:r>
            <a:r>
              <a:rPr lang="it-IT" sz="2400" b="1" dirty="0"/>
              <a:t> </a:t>
            </a:r>
            <a:r>
              <a:rPr lang="it-IT" sz="3800" b="1" dirty="0"/>
              <a:t>FACILITATING COLLABORATIVE INTERACTION</a:t>
            </a:r>
            <a:endParaRPr lang="en-GB" sz="3800" b="1" dirty="0"/>
          </a:p>
          <a:p>
            <a:pPr>
              <a:buFont typeface="Wingdings" pitchFamily="2" charset="2"/>
              <a:buChar char="Ø"/>
            </a:pPr>
            <a:r>
              <a:rPr lang="en-US" sz="4000" dirty="0"/>
              <a:t>Can collaborate in simple, practical tasks, asking what others think, making suggestions and understanding responses, provided </a:t>
            </a:r>
          </a:p>
          <a:p>
            <a:pPr>
              <a:buNone/>
            </a:pPr>
            <a:r>
              <a:rPr lang="en-US" sz="4000" dirty="0"/>
              <a:t>he/she can ask for repetition or reformulation </a:t>
            </a:r>
            <a:r>
              <a:rPr lang="it-IT" sz="4000" dirty="0" err="1"/>
              <a:t>from</a:t>
            </a:r>
            <a:r>
              <a:rPr lang="it-IT" sz="4000" dirty="0"/>
              <a:t> </a:t>
            </a:r>
            <a:r>
              <a:rPr lang="it-IT" sz="4000" dirty="0" err="1"/>
              <a:t>time</a:t>
            </a:r>
            <a:r>
              <a:rPr lang="it-IT" sz="4000" dirty="0"/>
              <a:t> </a:t>
            </a:r>
            <a:r>
              <a:rPr lang="it-IT" sz="4000" dirty="0" err="1"/>
              <a:t>to</a:t>
            </a:r>
            <a:r>
              <a:rPr lang="it-IT" sz="4000" dirty="0"/>
              <a:t> </a:t>
            </a:r>
            <a:r>
              <a:rPr lang="it-IT" sz="4000" dirty="0" err="1"/>
              <a:t>time</a:t>
            </a:r>
            <a:r>
              <a:rPr lang="it-IT" sz="4000" dirty="0"/>
              <a:t>.</a:t>
            </a:r>
            <a:endParaRPr lang="en-GB" sz="4000" dirty="0"/>
          </a:p>
        </p:txBody>
      </p:sp>
      <p:pic>
        <p:nvPicPr>
          <p:cNvPr id="4" name="Immagine 3"/>
          <p:cNvPicPr>
            <a:picLocks noChangeAspect="1"/>
          </p:cNvPicPr>
          <p:nvPr/>
        </p:nvPicPr>
        <p:blipFill>
          <a:blip r:embed="rId2"/>
          <a:stretch>
            <a:fillRect/>
          </a:stretch>
        </p:blipFill>
        <p:spPr>
          <a:xfrm>
            <a:off x="10568175" y="182245"/>
            <a:ext cx="1188396" cy="150844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b="1" dirty="0">
                <a:solidFill>
                  <a:srgbClr val="002060"/>
                </a:solidFill>
                <a:latin typeface="+mn-lt"/>
              </a:rPr>
              <a:t>CLIL &amp; BYOD</a:t>
            </a:r>
            <a:endParaRPr lang="it-IT" dirty="0">
              <a:latin typeface="+mn-lt"/>
            </a:endParaRPr>
          </a:p>
        </p:txBody>
      </p:sp>
      <p:sp>
        <p:nvSpPr>
          <p:cNvPr id="3" name="Segnaposto testo 2"/>
          <p:cNvSpPr>
            <a:spLocks noGrp="1"/>
          </p:cNvSpPr>
          <p:nvPr>
            <p:ph type="body" idx="1"/>
          </p:nvPr>
        </p:nvSpPr>
        <p:spPr>
          <a:xfrm>
            <a:off x="287384" y="1379221"/>
            <a:ext cx="5157787" cy="823912"/>
          </a:xfrm>
        </p:spPr>
        <p:txBody>
          <a:bodyPr>
            <a:normAutofit/>
          </a:bodyPr>
          <a:lstStyle/>
          <a:p>
            <a:pPr algn="ctr"/>
            <a:r>
              <a:rPr lang="it-IT" sz="3200" dirty="0">
                <a:solidFill>
                  <a:schemeClr val="accent5">
                    <a:lumMod val="50000"/>
                  </a:schemeClr>
                </a:solidFill>
              </a:rPr>
              <a:t>Face </a:t>
            </a:r>
            <a:r>
              <a:rPr lang="it-IT" sz="3200" dirty="0" err="1">
                <a:solidFill>
                  <a:schemeClr val="accent5">
                    <a:lumMod val="50000"/>
                  </a:schemeClr>
                </a:solidFill>
              </a:rPr>
              <a:t>to</a:t>
            </a:r>
            <a:r>
              <a:rPr lang="it-IT" sz="3200" dirty="0">
                <a:solidFill>
                  <a:schemeClr val="accent5">
                    <a:lumMod val="50000"/>
                  </a:schemeClr>
                </a:solidFill>
              </a:rPr>
              <a:t> Face </a:t>
            </a:r>
          </a:p>
        </p:txBody>
      </p:sp>
      <p:sp>
        <p:nvSpPr>
          <p:cNvPr id="4" name="Segnaposto contenuto 3"/>
          <p:cNvSpPr>
            <a:spLocks noGrp="1"/>
          </p:cNvSpPr>
          <p:nvPr>
            <p:ph sz="half" idx="2"/>
          </p:nvPr>
        </p:nvSpPr>
        <p:spPr>
          <a:xfrm>
            <a:off x="470264" y="2339203"/>
            <a:ext cx="5527312" cy="3850460"/>
          </a:xfrm>
        </p:spPr>
        <p:txBody>
          <a:bodyPr/>
          <a:lstStyle/>
          <a:p>
            <a:r>
              <a:rPr lang="it-IT" dirty="0" err="1"/>
              <a:t>Pair</a:t>
            </a:r>
            <a:r>
              <a:rPr lang="it-IT" dirty="0"/>
              <a:t> work (</a:t>
            </a:r>
            <a:r>
              <a:rPr lang="it-IT" dirty="0" err="1"/>
              <a:t>peer</a:t>
            </a:r>
            <a:r>
              <a:rPr lang="it-IT" dirty="0"/>
              <a:t> tutoring)</a:t>
            </a:r>
          </a:p>
          <a:p>
            <a:pPr>
              <a:buNone/>
            </a:pPr>
            <a:endParaRPr lang="it-IT" sz="1400" dirty="0"/>
          </a:p>
          <a:p>
            <a:r>
              <a:rPr lang="it-IT" dirty="0"/>
              <a:t>Group work (cooperative </a:t>
            </a:r>
            <a:r>
              <a:rPr lang="it-IT" dirty="0" err="1"/>
              <a:t>learning</a:t>
            </a:r>
            <a:r>
              <a:rPr lang="it-IT" dirty="0"/>
              <a:t>)</a:t>
            </a:r>
          </a:p>
          <a:p>
            <a:endParaRPr lang="it-IT" sz="1400" dirty="0"/>
          </a:p>
          <a:p>
            <a:r>
              <a:rPr lang="it-IT" dirty="0" err="1"/>
              <a:t>Plenary</a:t>
            </a:r>
            <a:endParaRPr lang="it-IT" dirty="0"/>
          </a:p>
          <a:p>
            <a:endParaRPr lang="it-IT" dirty="0"/>
          </a:p>
        </p:txBody>
      </p:sp>
      <p:sp>
        <p:nvSpPr>
          <p:cNvPr id="5" name="Segnaposto testo 4"/>
          <p:cNvSpPr>
            <a:spLocks noGrp="1"/>
          </p:cNvSpPr>
          <p:nvPr>
            <p:ph type="body" sz="quarter" idx="3"/>
          </p:nvPr>
        </p:nvSpPr>
        <p:spPr>
          <a:xfrm>
            <a:off x="6267393" y="1515291"/>
            <a:ext cx="5183188" cy="823912"/>
          </a:xfrm>
        </p:spPr>
        <p:txBody>
          <a:bodyPr>
            <a:normAutofit/>
          </a:bodyPr>
          <a:lstStyle/>
          <a:p>
            <a:pPr algn="ctr"/>
            <a:r>
              <a:rPr lang="it-IT" sz="3200" dirty="0">
                <a:solidFill>
                  <a:schemeClr val="accent5">
                    <a:lumMod val="50000"/>
                  </a:schemeClr>
                </a:solidFill>
              </a:rPr>
              <a:t>Online </a:t>
            </a:r>
            <a:r>
              <a:rPr lang="it-IT" sz="3200" dirty="0" err="1">
                <a:solidFill>
                  <a:schemeClr val="accent5">
                    <a:lumMod val="50000"/>
                  </a:schemeClr>
                </a:solidFill>
              </a:rPr>
              <a:t>activities</a:t>
            </a:r>
            <a:endParaRPr lang="it-IT" sz="3200" dirty="0">
              <a:solidFill>
                <a:schemeClr val="accent5">
                  <a:lumMod val="50000"/>
                </a:schemeClr>
              </a:solidFill>
            </a:endParaRPr>
          </a:p>
        </p:txBody>
      </p:sp>
      <p:sp>
        <p:nvSpPr>
          <p:cNvPr id="6" name="Segnaposto contenuto 5"/>
          <p:cNvSpPr>
            <a:spLocks noGrp="1"/>
          </p:cNvSpPr>
          <p:nvPr>
            <p:ph sz="quarter" idx="4"/>
          </p:nvPr>
        </p:nvSpPr>
        <p:spPr>
          <a:xfrm>
            <a:off x="6172200" y="2505075"/>
            <a:ext cx="5688874" cy="4081464"/>
          </a:xfrm>
        </p:spPr>
        <p:txBody>
          <a:bodyPr>
            <a:normAutofit fontScale="77500" lnSpcReduction="20000"/>
          </a:bodyPr>
          <a:lstStyle/>
          <a:p>
            <a:r>
              <a:rPr lang="it-IT" sz="3600" dirty="0" err="1" smtClean="0"/>
              <a:t>Twinspace</a:t>
            </a:r>
            <a:r>
              <a:rPr lang="it-IT" sz="3600" dirty="0" smtClean="0"/>
              <a:t>: </a:t>
            </a:r>
            <a:r>
              <a:rPr lang="it-IT" sz="3600" dirty="0" err="1"/>
              <a:t>Padlet</a:t>
            </a:r>
            <a:r>
              <a:rPr lang="it-IT" sz="3600" dirty="0"/>
              <a:t>, Forum, </a:t>
            </a:r>
            <a:r>
              <a:rPr lang="it-IT" sz="3600" dirty="0" smtClean="0"/>
              <a:t>chat</a:t>
            </a:r>
            <a:endParaRPr lang="it-IT" sz="3600" dirty="0"/>
          </a:p>
          <a:p>
            <a:pPr>
              <a:buNone/>
            </a:pPr>
            <a:endParaRPr lang="it-IT" sz="3600" dirty="0"/>
          </a:p>
          <a:p>
            <a:r>
              <a:rPr lang="it-IT" sz="3600" dirty="0"/>
              <a:t>Online </a:t>
            </a:r>
            <a:r>
              <a:rPr lang="it-IT" sz="3600" dirty="0" smtClean="0"/>
              <a:t>meeting:</a:t>
            </a:r>
            <a:r>
              <a:rPr lang="it-IT" sz="3600" dirty="0" err="1" smtClean="0"/>
              <a:t>videoconferences</a:t>
            </a:r>
            <a:endParaRPr lang="it-IT" sz="3600" dirty="0" smtClean="0"/>
          </a:p>
          <a:p>
            <a:endParaRPr lang="it-IT" dirty="0" smtClean="0"/>
          </a:p>
          <a:p>
            <a:endParaRPr lang="it-IT" dirty="0" smtClean="0"/>
          </a:p>
          <a:p>
            <a:endParaRPr lang="it-IT" dirty="0" smtClean="0"/>
          </a:p>
          <a:p>
            <a:endParaRPr lang="it-IT" dirty="0" smtClean="0"/>
          </a:p>
          <a:p>
            <a:r>
              <a:rPr lang="it-IT" dirty="0" smtClean="0"/>
              <a:t>      </a:t>
            </a:r>
          </a:p>
          <a:p>
            <a:r>
              <a:rPr lang="it-IT" dirty="0" smtClean="0"/>
              <a:t>       </a:t>
            </a:r>
          </a:p>
          <a:p>
            <a:r>
              <a:rPr lang="it-IT" sz="3500" b="1" dirty="0" smtClean="0">
                <a:solidFill>
                  <a:schemeClr val="accent5">
                    <a:lumMod val="50000"/>
                  </a:schemeClr>
                </a:solidFill>
              </a:rPr>
              <a:t>              </a:t>
            </a:r>
            <a:r>
              <a:rPr lang="it-IT" sz="3500" b="1" dirty="0" err="1" smtClean="0">
                <a:solidFill>
                  <a:schemeClr val="accent5">
                    <a:lumMod val="50000"/>
                  </a:schemeClr>
                </a:solidFill>
              </a:rPr>
              <a:t>Products</a:t>
            </a:r>
            <a:r>
              <a:rPr lang="it-IT" sz="3500" b="1" dirty="0" smtClean="0">
                <a:solidFill>
                  <a:schemeClr val="accent5">
                    <a:lumMod val="50000"/>
                  </a:schemeClr>
                </a:solidFill>
              </a:rPr>
              <a:t>: </a:t>
            </a:r>
            <a:r>
              <a:rPr lang="it-IT" sz="3500" b="1" dirty="0" err="1" smtClean="0">
                <a:solidFill>
                  <a:schemeClr val="accent5">
                    <a:lumMod val="50000"/>
                  </a:schemeClr>
                </a:solidFill>
              </a:rPr>
              <a:t>maps</a:t>
            </a:r>
            <a:r>
              <a:rPr lang="it-IT" sz="3500" b="1" dirty="0" smtClean="0">
                <a:solidFill>
                  <a:schemeClr val="accent5">
                    <a:lumMod val="50000"/>
                  </a:schemeClr>
                </a:solidFill>
              </a:rPr>
              <a:t>, PPP,</a:t>
            </a:r>
            <a:r>
              <a:rPr lang="it-IT" sz="3500" b="1" dirty="0" err="1" smtClean="0">
                <a:solidFill>
                  <a:schemeClr val="accent5">
                    <a:lumMod val="50000"/>
                  </a:schemeClr>
                </a:solidFill>
              </a:rPr>
              <a:t>videos</a:t>
            </a:r>
            <a:r>
              <a:rPr lang="it-IT" sz="3500" b="1" dirty="0" smtClean="0">
                <a:solidFill>
                  <a:schemeClr val="accent5">
                    <a:lumMod val="50000"/>
                  </a:schemeClr>
                </a:solidFill>
              </a:rPr>
              <a:t>.</a:t>
            </a:r>
            <a:endParaRPr lang="it-IT" sz="3500" b="1" dirty="0">
              <a:solidFill>
                <a:schemeClr val="accent5">
                  <a:lumMod val="50000"/>
                </a:schemeClr>
              </a:solidFill>
            </a:endParaRPr>
          </a:p>
        </p:txBody>
      </p:sp>
      <p:pic>
        <p:nvPicPr>
          <p:cNvPr id="9" name="Picture 3" descr="C:\Users\Cinzia\Desktop\PROGETTO ETW 2017-2018\FOTO ATTIVITà GRUPPO\gruppi.jpg"/>
          <p:cNvPicPr>
            <a:picLocks noChangeAspect="1" noChangeArrowheads="1"/>
          </p:cNvPicPr>
          <p:nvPr/>
        </p:nvPicPr>
        <p:blipFill>
          <a:blip r:embed="rId2"/>
          <a:srcRect/>
          <a:stretch>
            <a:fillRect/>
          </a:stretch>
        </p:blipFill>
        <p:spPr bwMode="auto">
          <a:xfrm>
            <a:off x="287384" y="4763334"/>
            <a:ext cx="3460724" cy="1823205"/>
          </a:xfrm>
          <a:prstGeom prst="rect">
            <a:avLst/>
          </a:prstGeom>
          <a:noFill/>
        </p:spPr>
      </p:pic>
      <p:pic>
        <p:nvPicPr>
          <p:cNvPr id="10" name="Picture 6" descr="C:\Users\Cinzia\Desktop\PROGETTO ETW 2017-2018\FOTO ATTIVITà GRUPPO\caricamento mat.jpg"/>
          <p:cNvPicPr>
            <a:picLocks noChangeAspect="1" noChangeArrowheads="1"/>
          </p:cNvPicPr>
          <p:nvPr/>
        </p:nvPicPr>
        <p:blipFill>
          <a:blip r:embed="rId3"/>
          <a:srcRect/>
          <a:stretch>
            <a:fillRect/>
          </a:stretch>
        </p:blipFill>
        <p:spPr bwMode="auto">
          <a:xfrm>
            <a:off x="2997697" y="4008302"/>
            <a:ext cx="2999879" cy="1684308"/>
          </a:xfrm>
          <a:prstGeom prst="rect">
            <a:avLst/>
          </a:prstGeom>
          <a:noFill/>
        </p:spPr>
      </p:pic>
      <p:pic>
        <p:nvPicPr>
          <p:cNvPr id="12" name="Picture 2" descr="IC UDINE IV » Corso di formazione interna su Etwinning e app per ..."/>
          <p:cNvPicPr>
            <a:picLocks noChangeAspect="1" noChangeArrowheads="1"/>
          </p:cNvPicPr>
          <p:nvPr/>
        </p:nvPicPr>
        <p:blipFill>
          <a:blip r:embed="rId4"/>
          <a:srcRect t="2643"/>
          <a:stretch>
            <a:fillRect/>
          </a:stretch>
        </p:blipFill>
        <p:spPr bwMode="auto">
          <a:xfrm>
            <a:off x="4894581" y="383313"/>
            <a:ext cx="2555238" cy="1819820"/>
          </a:xfrm>
          <a:prstGeom prst="rect">
            <a:avLst/>
          </a:prstGeom>
          <a:noFill/>
        </p:spPr>
      </p:pic>
      <p:pic>
        <p:nvPicPr>
          <p:cNvPr id="15" name="Picture 3" descr="C:\Users\Cinzia\Desktop\PROGETTO ETW 2017-2018\FOTO ATTIVITà GRUPPO\videoconf 3.jpg"/>
          <p:cNvPicPr>
            <a:picLocks noChangeAspect="1" noChangeArrowheads="1"/>
          </p:cNvPicPr>
          <p:nvPr/>
        </p:nvPicPr>
        <p:blipFill>
          <a:blip r:embed="rId5"/>
          <a:srcRect/>
          <a:stretch>
            <a:fillRect/>
          </a:stretch>
        </p:blipFill>
        <p:spPr bwMode="auto">
          <a:xfrm>
            <a:off x="8448494" y="3930016"/>
            <a:ext cx="3002087" cy="1880844"/>
          </a:xfrm>
          <a:prstGeom prst="rect">
            <a:avLst/>
          </a:prstGeom>
          <a:noFill/>
        </p:spPr>
      </p:pic>
      <p:pic>
        <p:nvPicPr>
          <p:cNvPr id="16" name="Picture 4" descr="C:\Users\Cinzia\Desktop\PROGETTO ETW 2017-2018\FOTO ATTIVITà GRUPPO\forum.jpg"/>
          <p:cNvPicPr>
            <a:picLocks noChangeAspect="1" noChangeArrowheads="1"/>
          </p:cNvPicPr>
          <p:nvPr/>
        </p:nvPicPr>
        <p:blipFill>
          <a:blip r:embed="rId6"/>
          <a:srcRect/>
          <a:stretch>
            <a:fillRect/>
          </a:stretch>
        </p:blipFill>
        <p:spPr bwMode="auto">
          <a:xfrm>
            <a:off x="5750489" y="3930016"/>
            <a:ext cx="2968403" cy="1666635"/>
          </a:xfrm>
          <a:prstGeom prst="rect">
            <a:avLst/>
          </a:prstGeom>
          <a:noFill/>
        </p:spPr>
      </p:pic>
      <p:pic>
        <p:nvPicPr>
          <p:cNvPr id="17" name="Picture 7" descr="C:\Users\Cinzia\Desktop\PROGETTO ETW 2017-2018\FOTO ATTIVITà GRUPPO\32290107_10214365791170176_1493658620456337408_n.jpg"/>
          <p:cNvPicPr>
            <a:picLocks noChangeAspect="1" noChangeArrowheads="1"/>
          </p:cNvPicPr>
          <p:nvPr/>
        </p:nvPicPr>
        <p:blipFill>
          <a:blip r:embed="rId7"/>
          <a:srcRect/>
          <a:stretch>
            <a:fillRect/>
          </a:stretch>
        </p:blipFill>
        <p:spPr bwMode="auto">
          <a:xfrm>
            <a:off x="4470846" y="5294676"/>
            <a:ext cx="2403566" cy="1563324"/>
          </a:xfrm>
          <a:prstGeom prst="rect">
            <a:avLst/>
          </a:prstGeom>
          <a:noFill/>
        </p:spPr>
      </p:pic>
      <p:pic>
        <p:nvPicPr>
          <p:cNvPr id="18" name="Immagine 17"/>
          <p:cNvPicPr>
            <a:picLocks noChangeAspect="1"/>
          </p:cNvPicPr>
          <p:nvPr/>
        </p:nvPicPr>
        <p:blipFill>
          <a:blip r:embed="rId8"/>
          <a:stretch>
            <a:fillRect/>
          </a:stretch>
        </p:blipFill>
        <p:spPr>
          <a:xfrm>
            <a:off x="10989796" y="365125"/>
            <a:ext cx="731183" cy="92809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err="1">
                <a:solidFill>
                  <a:srgbClr val="002060"/>
                </a:solidFill>
                <a:latin typeface="+mn-lt"/>
              </a:rPr>
              <a:t>Rubrics</a:t>
            </a:r>
            <a:r>
              <a:rPr lang="it-IT" b="1" dirty="0">
                <a:solidFill>
                  <a:srgbClr val="002060"/>
                </a:solidFill>
                <a:latin typeface="+mn-lt"/>
              </a:rPr>
              <a:t> and </a:t>
            </a:r>
            <a:r>
              <a:rPr lang="it-IT" b="1" dirty="0" err="1">
                <a:solidFill>
                  <a:srgbClr val="002060"/>
                </a:solidFill>
                <a:latin typeface="+mn-lt"/>
              </a:rPr>
              <a:t>grid</a:t>
            </a:r>
            <a:r>
              <a:rPr lang="it-IT" b="1" dirty="0">
                <a:solidFill>
                  <a:srgbClr val="002060"/>
                </a:solidFill>
                <a:latin typeface="+mn-lt"/>
              </a:rPr>
              <a:t>                       </a:t>
            </a:r>
          </a:p>
        </p:txBody>
      </p:sp>
      <p:sp>
        <p:nvSpPr>
          <p:cNvPr id="3" name="Segnaposto contenuto 2"/>
          <p:cNvSpPr>
            <a:spLocks noGrp="1"/>
          </p:cNvSpPr>
          <p:nvPr>
            <p:ph idx="1"/>
          </p:nvPr>
        </p:nvSpPr>
        <p:spPr/>
        <p:txBody>
          <a:bodyPr/>
          <a:lstStyle/>
          <a:p>
            <a:pPr>
              <a:lnSpc>
                <a:spcPct val="100000"/>
              </a:lnSpc>
            </a:pPr>
            <a:r>
              <a:rPr lang="en-US" dirty="0"/>
              <a:t>Observation </a:t>
            </a:r>
            <a:r>
              <a:rPr lang="en-US" dirty="0" smtClean="0"/>
              <a:t>grid</a:t>
            </a:r>
          </a:p>
          <a:p>
            <a:pPr>
              <a:lnSpc>
                <a:spcPct val="100000"/>
              </a:lnSpc>
            </a:pPr>
            <a:r>
              <a:rPr lang="en-US" smtClean="0"/>
              <a:t>Rubrics </a:t>
            </a:r>
            <a:endParaRPr lang="en-US" dirty="0"/>
          </a:p>
          <a:p>
            <a:pPr>
              <a:buNone/>
            </a:pPr>
            <a:endParaRPr lang="en-US" dirty="0"/>
          </a:p>
          <a:p>
            <a:pPr>
              <a:buNone/>
            </a:pPr>
            <a:r>
              <a:rPr lang="it-IT" b="1" dirty="0" err="1">
                <a:solidFill>
                  <a:schemeClr val="accent5">
                    <a:lumMod val="75000"/>
                  </a:schemeClr>
                </a:solidFill>
              </a:rPr>
              <a:t>Teachers</a:t>
            </a:r>
            <a:r>
              <a:rPr lang="it-IT" b="1" dirty="0">
                <a:solidFill>
                  <a:schemeClr val="accent5">
                    <a:lumMod val="75000"/>
                  </a:schemeClr>
                </a:solidFill>
              </a:rPr>
              <a:t>’ feedback</a:t>
            </a:r>
          </a:p>
        </p:txBody>
      </p:sp>
      <p:sp>
        <p:nvSpPr>
          <p:cNvPr id="6" name="Rettangolo arrotondato 5"/>
          <p:cNvSpPr/>
          <p:nvPr/>
        </p:nvSpPr>
        <p:spPr>
          <a:xfrm>
            <a:off x="838200" y="4337222"/>
            <a:ext cx="10394092" cy="2141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descriptors were really useful to focus on our students’ speaking ability. Students had the chances to prepare their interviews and to put them into practice talking with foreign partners communicating in a “natural context” thanks to </a:t>
            </a:r>
            <a:r>
              <a:rPr lang="en-US" sz="2400" dirty="0" err="1"/>
              <a:t>eTwinning</a:t>
            </a:r>
            <a:r>
              <a:rPr lang="en-US" sz="2400" dirty="0"/>
              <a:t> platform (videoconference)… </a:t>
            </a:r>
            <a:endParaRPr lang="it-IT" sz="2400" dirty="0"/>
          </a:p>
        </p:txBody>
      </p:sp>
      <p:pic>
        <p:nvPicPr>
          <p:cNvPr id="1026" name="Picture 2"/>
          <p:cNvPicPr>
            <a:picLocks noChangeAspect="1" noChangeArrowheads="1"/>
          </p:cNvPicPr>
          <p:nvPr/>
        </p:nvPicPr>
        <p:blipFill>
          <a:blip r:embed="rId2"/>
          <a:srcRect l="7194" t="27559" r="66405" b="12303"/>
          <a:stretch>
            <a:fillRect/>
          </a:stretch>
        </p:blipFill>
        <p:spPr bwMode="auto">
          <a:xfrm>
            <a:off x="5051690" y="325240"/>
            <a:ext cx="2342758" cy="3000769"/>
          </a:xfrm>
          <a:prstGeom prst="rect">
            <a:avLst/>
          </a:prstGeom>
          <a:noFill/>
          <a:ln w="38100">
            <a:solidFill>
              <a:schemeClr val="accent5">
                <a:lumMod val="75000"/>
              </a:schemeClr>
            </a:solidFill>
            <a:miter lim="800000"/>
            <a:headEnd/>
            <a:tailEnd/>
          </a:ln>
        </p:spPr>
      </p:pic>
      <p:pic>
        <p:nvPicPr>
          <p:cNvPr id="8" name="Immagine 7">
            <a:extLst>
              <a:ext uri="{FF2B5EF4-FFF2-40B4-BE49-F238E27FC236}">
                <a16:creationId xmlns:a16="http://schemas.microsoft.com/office/drawing/2014/main" xmlns="" id="{36CA8CB4-2A45-432E-A9A8-4B5586516E24}"/>
              </a:ext>
            </a:extLst>
          </p:cNvPr>
          <p:cNvPicPr>
            <a:picLocks noChangeAspect="1"/>
          </p:cNvPicPr>
          <p:nvPr/>
        </p:nvPicPr>
        <p:blipFill rotWithShape="1">
          <a:blip r:embed="rId3"/>
          <a:srcRect l="11353" t="16740" r="42264" b="-3425"/>
          <a:stretch/>
        </p:blipFill>
        <p:spPr>
          <a:xfrm>
            <a:off x="6785717" y="1104258"/>
            <a:ext cx="2902082" cy="3049366"/>
          </a:xfrm>
          <a:prstGeom prst="rect">
            <a:avLst/>
          </a:prstGeom>
          <a:ln w="38100">
            <a:solidFill>
              <a:schemeClr val="accent5">
                <a:lumMod val="75000"/>
              </a:schemeClr>
            </a:solidFill>
          </a:ln>
        </p:spPr>
      </p:pic>
      <p:pic>
        <p:nvPicPr>
          <p:cNvPr id="9" name="Immagine 8">
            <a:extLst>
              <a:ext uri="{FF2B5EF4-FFF2-40B4-BE49-F238E27FC236}">
                <a16:creationId xmlns:a16="http://schemas.microsoft.com/office/drawing/2014/main" xmlns="" id="{B5835622-0090-4342-9F78-F89E659CC48A}"/>
              </a:ext>
            </a:extLst>
          </p:cNvPr>
          <p:cNvPicPr>
            <a:picLocks noChangeAspect="1"/>
          </p:cNvPicPr>
          <p:nvPr/>
        </p:nvPicPr>
        <p:blipFill rotWithShape="1">
          <a:blip r:embed="rId4"/>
          <a:srcRect l="21211" t="13424" r="45023" b="6091"/>
          <a:stretch/>
        </p:blipFill>
        <p:spPr>
          <a:xfrm>
            <a:off x="9456352" y="365125"/>
            <a:ext cx="2446088" cy="3277998"/>
          </a:xfrm>
          <a:prstGeom prst="rect">
            <a:avLst/>
          </a:prstGeom>
          <a:ln w="38100">
            <a:solidFill>
              <a:schemeClr val="accent5">
                <a:lumMod val="75000"/>
              </a:schemeClr>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60715" y="1619794"/>
            <a:ext cx="10515600" cy="4351338"/>
          </a:xfrm>
        </p:spPr>
        <p:txBody>
          <a:bodyPr>
            <a:normAutofit/>
          </a:bodyPr>
          <a:lstStyle/>
          <a:p>
            <a:pPr algn="ctr">
              <a:buNone/>
            </a:pPr>
            <a:r>
              <a:rPr lang="it-IT" sz="4000" dirty="0" smtClean="0"/>
              <a:t>  </a:t>
            </a:r>
            <a:r>
              <a:rPr lang="it-IT" sz="4000" b="1" dirty="0" err="1" smtClean="0">
                <a:solidFill>
                  <a:schemeClr val="accent5">
                    <a:lumMod val="75000"/>
                  </a:schemeClr>
                </a:solidFill>
              </a:rPr>
              <a:t>Thanks</a:t>
            </a:r>
            <a:r>
              <a:rPr lang="it-IT" sz="4000" b="1" dirty="0" smtClean="0">
                <a:solidFill>
                  <a:schemeClr val="accent5">
                    <a:lumMod val="75000"/>
                  </a:schemeClr>
                </a:solidFill>
              </a:rPr>
              <a:t> </a:t>
            </a:r>
            <a:r>
              <a:rPr lang="it-IT" sz="4000" b="1" dirty="0" err="1" smtClean="0">
                <a:solidFill>
                  <a:schemeClr val="accent5">
                    <a:lumMod val="75000"/>
                  </a:schemeClr>
                </a:solidFill>
              </a:rPr>
              <a:t>for</a:t>
            </a:r>
            <a:r>
              <a:rPr lang="it-IT" sz="4000" b="1" dirty="0" smtClean="0">
                <a:solidFill>
                  <a:schemeClr val="accent5">
                    <a:lumMod val="75000"/>
                  </a:schemeClr>
                </a:solidFill>
              </a:rPr>
              <a:t> </a:t>
            </a:r>
            <a:r>
              <a:rPr lang="it-IT" sz="4000" b="1" dirty="0" err="1" smtClean="0">
                <a:solidFill>
                  <a:schemeClr val="accent5">
                    <a:lumMod val="75000"/>
                  </a:schemeClr>
                </a:solidFill>
              </a:rPr>
              <a:t>your</a:t>
            </a:r>
            <a:r>
              <a:rPr lang="it-IT" sz="4000" b="1" dirty="0" smtClean="0">
                <a:solidFill>
                  <a:schemeClr val="accent5">
                    <a:lumMod val="75000"/>
                  </a:schemeClr>
                </a:solidFill>
              </a:rPr>
              <a:t>  </a:t>
            </a:r>
            <a:r>
              <a:rPr lang="it-IT" sz="4000" b="1" dirty="0" err="1" smtClean="0">
                <a:solidFill>
                  <a:schemeClr val="accent5">
                    <a:lumMod val="75000"/>
                  </a:schemeClr>
                </a:solidFill>
              </a:rPr>
              <a:t>attention</a:t>
            </a:r>
            <a:endParaRPr lang="it-IT" sz="4000" b="1" dirty="0" smtClean="0">
              <a:solidFill>
                <a:schemeClr val="accent5">
                  <a:lumMod val="75000"/>
                </a:schemeClr>
              </a:solidFill>
            </a:endParaRPr>
          </a:p>
          <a:p>
            <a:pPr algn="ctr">
              <a:buNone/>
            </a:pPr>
            <a:endParaRPr lang="it-IT" sz="4000" b="1" dirty="0" smtClean="0">
              <a:solidFill>
                <a:schemeClr val="accent5">
                  <a:lumMod val="75000"/>
                </a:schemeClr>
              </a:solidFill>
            </a:endParaRPr>
          </a:p>
          <a:p>
            <a:pPr algn="ctr">
              <a:buNone/>
            </a:pPr>
            <a:r>
              <a:rPr lang="it-IT" sz="4000" b="1" dirty="0" smtClean="0">
                <a:solidFill>
                  <a:schemeClr val="accent5">
                    <a:lumMod val="75000"/>
                  </a:schemeClr>
                </a:solidFill>
              </a:rPr>
              <a:t>Prof.ssa Cinzia Masia</a:t>
            </a:r>
          </a:p>
          <a:p>
            <a:pPr algn="ctr">
              <a:buNone/>
            </a:pPr>
            <a:endParaRPr lang="it-IT" sz="4000" b="1" dirty="0" smtClean="0">
              <a:solidFill>
                <a:schemeClr val="accent5">
                  <a:lumMod val="75000"/>
                </a:schemeClr>
              </a:solidFill>
            </a:endParaRPr>
          </a:p>
          <a:p>
            <a:pPr algn="ctr">
              <a:buNone/>
            </a:pPr>
            <a:r>
              <a:rPr lang="it-IT" sz="2400" b="1" dirty="0" smtClean="0">
                <a:solidFill>
                  <a:schemeClr val="accent5">
                    <a:lumMod val="75000"/>
                  </a:schemeClr>
                </a:solidFill>
                <a:hlinkClick r:id="rId2"/>
              </a:rPr>
              <a:t>attasonitabas@tiscali.it</a:t>
            </a:r>
            <a:r>
              <a:rPr lang="it-IT" sz="2400" b="1" dirty="0" smtClean="0">
                <a:solidFill>
                  <a:schemeClr val="accent5">
                    <a:lumMod val="75000"/>
                  </a:schemeClr>
                </a:solidFill>
              </a:rPr>
              <a:t> </a:t>
            </a:r>
            <a:r>
              <a:rPr lang="it-IT" sz="4000" b="1" dirty="0" smtClean="0">
                <a:solidFill>
                  <a:schemeClr val="accent5">
                    <a:lumMod val="75000"/>
                  </a:schemeClr>
                </a:solidFill>
              </a:rPr>
              <a:t> </a:t>
            </a:r>
            <a:endParaRPr lang="it-IT" sz="4000" b="1" dirty="0">
              <a:solidFill>
                <a:schemeClr val="accent5">
                  <a:lumMod val="75000"/>
                </a:schemeClr>
              </a:solidFill>
            </a:endParaRPr>
          </a:p>
        </p:txBody>
      </p:sp>
      <p:pic>
        <p:nvPicPr>
          <p:cNvPr id="4" name="Immagine 3"/>
          <p:cNvPicPr>
            <a:picLocks noChangeAspect="1"/>
          </p:cNvPicPr>
          <p:nvPr/>
        </p:nvPicPr>
        <p:blipFill>
          <a:blip r:embed="rId3"/>
          <a:stretch>
            <a:fillRect/>
          </a:stretch>
        </p:blipFill>
        <p:spPr>
          <a:xfrm>
            <a:off x="470263" y="591502"/>
            <a:ext cx="1857103" cy="235724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Progetti europei e internazionalizzazione | Liceo Statale Carlo Porta"/>
          <p:cNvPicPr>
            <a:picLocks noChangeAspect="1" noChangeArrowheads="1"/>
          </p:cNvPicPr>
          <p:nvPr/>
        </p:nvPicPr>
        <p:blipFill>
          <a:blip r:embed="rId4"/>
          <a:srcRect/>
          <a:stretch>
            <a:fillRect/>
          </a:stretch>
        </p:blipFill>
        <p:spPr bwMode="auto">
          <a:xfrm>
            <a:off x="10318541" y="434431"/>
            <a:ext cx="1181005" cy="806540"/>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TotalTime>
  <Words>431</Words>
  <Application>Microsoft Macintosh PowerPoint</Application>
  <PresentationFormat>Widescreen</PresentationFormat>
  <Paragraphs>79</Paragraphs>
  <Slides>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vt:i4>
      </vt:variant>
    </vt:vector>
  </HeadingPairs>
  <TitlesOfParts>
    <vt:vector size="12" baseType="lpstr">
      <vt:lpstr>Calibri</vt:lpstr>
      <vt:lpstr>Calibri Light</vt:lpstr>
      <vt:lpstr>Wingdings</vt:lpstr>
      <vt:lpstr>Arial</vt:lpstr>
      <vt:lpstr>Tema di Office</vt:lpstr>
      <vt:lpstr>Presentazione di PowerPoint</vt:lpstr>
      <vt:lpstr>CONTEXT </vt:lpstr>
      <vt:lpstr>  eTwinning project “RETAIL TRADE ACROSS EUROPE” School partners: INS Joan Brossa, Barcelona- Spain;                                     Dobnikar Ekonomska šola, Ljubljana, Slovenia.                                                                                                  AIMS</vt:lpstr>
      <vt:lpstr>CEFR  Descriptors Scales </vt:lpstr>
      <vt:lpstr>CLIL &amp; BYOD</vt:lpstr>
      <vt:lpstr>Rubrics and grid                       </vt:lpstr>
      <vt:lpstr>Presentazione di PowerPoint</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Utente di Microsoft Office</cp:lastModifiedBy>
  <cp:revision>123</cp:revision>
  <dcterms:created xsi:type="dcterms:W3CDTF">2020-07-07T10:22:31Z</dcterms:created>
  <dcterms:modified xsi:type="dcterms:W3CDTF">2020-07-20T09:32:24Z</dcterms:modified>
</cp:coreProperties>
</file>