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69" r:id="rId4"/>
    <p:sldId id="256" r:id="rId5"/>
    <p:sldId id="259" r:id="rId6"/>
    <p:sldId id="261" r:id="rId7"/>
    <p:sldId id="270" r:id="rId8"/>
    <p:sldId id="279" r:id="rId9"/>
    <p:sldId id="280" r:id="rId10"/>
    <p:sldId id="281" r:id="rId11"/>
    <p:sldId id="271" r:id="rId12"/>
    <p:sldId id="258" r:id="rId13"/>
    <p:sldId id="257" r:id="rId14"/>
    <p:sldId id="273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3" d="100"/>
          <a:sy n="53" d="100"/>
        </p:scale>
        <p:origin x="-10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623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0907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0499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9128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256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50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6682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8747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08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289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5845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392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116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069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0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322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99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590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5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87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2320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466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E504-2F32-4767-B695-517A1F469335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5E373-EB9E-4E0C-8455-EBFD19681F8A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74265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4AF45-0A60-4DC4-BB7F-C9924B501FCD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9D0A0-6061-4C9D-BF4D-8F0A88D0A15D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5884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4DC0-3F31-4325-99E0-6826C56A32A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ABDCA-A713-442C-8652-5635787313E5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77469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11EE1-3DF9-441C-A06E-D5A731278260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79DDF-F009-4CE0-BC02-BC48F5103B08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569194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3C30D-548D-4B93-903A-778FE9B002C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DE685-EF59-4EC9-8DA3-8D2AEF6F62F4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420460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38130-05A1-40A7-9AD0-6F002138E89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BDD89-5CC1-4F8C-9C37-AC41758FE93E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72527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A1053-D927-4577-8500-6501103D8C8B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880C7-AE41-433B-94EC-43D5C6B9EECA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96892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0487C-4CF0-41D4-87AA-D7E17A9B0796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D29FE-F674-414F-B8FE-DACD7C258851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23111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31FF6-4455-4B49-95E4-17193204B089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3720E-4469-4BAC-ABBF-C38A8DDFBEF1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15542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EE34E-B4E0-40A6-B87C-F301803E5026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7EEC8-3ED5-498F-A4FA-67EBC1B94A1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9037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00DC6-6D39-4831-95A5-D90CB66219D4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22098-85B5-40A2-8D6E-0CF859307683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67993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F4DB9-D023-4142-B9D9-294ECFEF246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80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2BC66-9FAC-404E-8B65-325456AE438E}" type="datetimeFigureOut">
              <a:rPr lang="it-IT" smtClean="0"/>
              <a:t>27/05/2013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6BA4F-4485-4A28-BEA5-A00540A955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158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92901-E7CB-40CA-9A7C-A4171CD40C09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27/05/2013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3ECA6-CE24-446B-93C8-FF347D0EFF39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856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441AC5-EF2C-4439-AB04-9D535B9FB62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27/05/2013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823DA8-D7E3-4E6A-B75F-5576EF537B60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3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-18323" y="2276872"/>
            <a:ext cx="9264781" cy="2376264"/>
          </a:xfrm>
          <a:solidFill>
            <a:srgbClr val="E46C0A">
              <a:alpha val="61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it-IT" sz="5400" b="1" dirty="0" smtClean="0">
                <a:solidFill>
                  <a:schemeClr val="bg1"/>
                </a:solidFill>
                <a:latin typeface="Philosopher" pitchFamily="2" charset="0"/>
              </a:rPr>
              <a:t>Nuovi spazi per ospitare </a:t>
            </a:r>
            <a:br>
              <a:rPr lang="it-IT" sz="5400" b="1" dirty="0" smtClean="0">
                <a:solidFill>
                  <a:schemeClr val="bg1"/>
                </a:solidFill>
                <a:latin typeface="Philosopher" pitchFamily="2" charset="0"/>
              </a:rPr>
            </a:br>
            <a:r>
              <a:rPr lang="it-IT" sz="5400" b="1" dirty="0" smtClean="0">
                <a:solidFill>
                  <a:schemeClr val="bg1"/>
                </a:solidFill>
                <a:latin typeface="Philosopher" pitchFamily="2" charset="0"/>
              </a:rPr>
              <a:t>un </a:t>
            </a:r>
            <a:r>
              <a:rPr lang="it-IT" sz="5400" b="1" dirty="0">
                <a:solidFill>
                  <a:schemeClr val="bg1"/>
                </a:solidFill>
                <a:latin typeface="Philosopher" pitchFamily="2" charset="0"/>
              </a:rPr>
              <a:t>n</a:t>
            </a:r>
            <a:r>
              <a:rPr lang="it-IT" sz="5400" b="1" dirty="0" smtClean="0">
                <a:solidFill>
                  <a:schemeClr val="bg1"/>
                </a:solidFill>
                <a:latin typeface="Philosopher" pitchFamily="2" charset="0"/>
              </a:rPr>
              <a:t>uovo modo di fare scuola</a:t>
            </a:r>
            <a:endParaRPr lang="it-IT" sz="5400" b="1" dirty="0">
              <a:solidFill>
                <a:schemeClr val="bg1"/>
              </a:solidFill>
              <a:latin typeface="Philosopher" pitchFamily="2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5589240"/>
            <a:ext cx="6400800" cy="105496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iovanni Biondi</a:t>
            </a:r>
          </a:p>
          <a:p>
            <a:pPr>
              <a:lnSpc>
                <a:spcPct val="150000"/>
              </a:lnSpc>
            </a:pPr>
            <a:r>
              <a:rPr lang="it-IT" sz="1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Crema, 27 </a:t>
            </a:r>
            <a:r>
              <a:rPr lang="it-IT" sz="1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maggio 2013</a:t>
            </a:r>
            <a:endParaRPr lang="it-IT" sz="18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60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77156"/>
            <a:ext cx="8496944" cy="5992204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771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buix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47" y="1117961"/>
            <a:ext cx="8101408" cy="5021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ttangolo 1"/>
          <p:cNvSpPr/>
          <p:nvPr/>
        </p:nvSpPr>
        <p:spPr>
          <a:xfrm>
            <a:off x="411447" y="4077072"/>
            <a:ext cx="8101408" cy="1152128"/>
          </a:xfrm>
          <a:prstGeom prst="rect">
            <a:avLst/>
          </a:prstGeom>
          <a:solidFill>
            <a:srgbClr val="E46C0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Philosopher" pitchFamily="2" charset="0"/>
              </a:rPr>
              <a:t>The Industrial Model of Schooling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3939891"/>
      </p:ext>
    </p:extLst>
  </p:cSld>
  <p:clrMapOvr>
    <a:masterClrMapping/>
  </p:clrMapOvr>
  <p:transition spd="med" advTm="207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BIONDI\Catena-fia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1284" y="476672"/>
            <a:ext cx="4046940" cy="5229200"/>
          </a:xfrm>
          <a:prstGeom prst="roundRect">
            <a:avLst>
              <a:gd name="adj" fmla="val 454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pic>
        <p:nvPicPr>
          <p:cNvPr id="7" name="Picture 4" descr="C:\Users\User\Desktop\BIONDI\cate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7848872" cy="5599911"/>
          </a:xfrm>
          <a:prstGeom prst="roundRect">
            <a:avLst>
              <a:gd name="adj" fmla="val 469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pic>
        <p:nvPicPr>
          <p:cNvPr id="8" name="Picture 3" descr="C:\Users\User\Desktop\BIONDI\main_chapl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63923" cy="60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/>
          <p:cNvSpPr/>
          <p:nvPr/>
        </p:nvSpPr>
        <p:spPr>
          <a:xfrm>
            <a:off x="0" y="4365104"/>
            <a:ext cx="9144000" cy="1340768"/>
          </a:xfrm>
          <a:prstGeom prst="rect">
            <a:avLst/>
          </a:prstGeom>
          <a:solidFill>
            <a:srgbClr val="E46C0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4150" algn="ctr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n-GB" sz="3600" b="1" kern="0" dirty="0">
                <a:solidFill>
                  <a:srgbClr val="FFFFFF"/>
                </a:solidFill>
                <a:latin typeface="Philosopher" pitchFamily="2" charset="0"/>
                <a:cs typeface="Arial" charset="0"/>
              </a:rPr>
              <a:t>La </a:t>
            </a:r>
            <a:r>
              <a:rPr lang="en-GB" sz="3600" b="1" kern="0" dirty="0" err="1">
                <a:solidFill>
                  <a:srgbClr val="FFFFFF"/>
                </a:solidFill>
                <a:latin typeface="Philosopher" pitchFamily="2" charset="0"/>
                <a:cs typeface="Arial" charset="0"/>
              </a:rPr>
              <a:t>costruzione</a:t>
            </a:r>
            <a:r>
              <a:rPr lang="en-GB" sz="3600" b="1" kern="0" dirty="0">
                <a:solidFill>
                  <a:srgbClr val="FFFFFF"/>
                </a:solidFill>
                <a:latin typeface="Philosopher" pitchFamily="2" charset="0"/>
                <a:cs typeface="Arial" charset="0"/>
              </a:rPr>
              <a:t> </a:t>
            </a:r>
            <a:r>
              <a:rPr lang="en-GB" sz="3600" b="1" kern="0" dirty="0" err="1">
                <a:solidFill>
                  <a:srgbClr val="FFFFFF"/>
                </a:solidFill>
                <a:latin typeface="Philosopher" pitchFamily="2" charset="0"/>
                <a:cs typeface="Arial" charset="0"/>
              </a:rPr>
              <a:t>della</a:t>
            </a:r>
            <a:r>
              <a:rPr lang="en-GB" sz="3600" b="1" kern="0" dirty="0">
                <a:solidFill>
                  <a:srgbClr val="FFFFFF"/>
                </a:solidFill>
                <a:latin typeface="Philosopher" pitchFamily="2" charset="0"/>
                <a:cs typeface="Arial" charset="0"/>
              </a:rPr>
              <a:t> </a:t>
            </a:r>
            <a:r>
              <a:rPr lang="en-GB" sz="3600" b="1" kern="0" dirty="0" err="1">
                <a:solidFill>
                  <a:srgbClr val="FFFFFF"/>
                </a:solidFill>
                <a:latin typeface="Philosopher" pitchFamily="2" charset="0"/>
                <a:cs typeface="Arial" charset="0"/>
              </a:rPr>
              <a:t>società</a:t>
            </a:r>
            <a:r>
              <a:rPr lang="en-GB" sz="3600" b="1" kern="0" dirty="0">
                <a:solidFill>
                  <a:srgbClr val="FFFFFF"/>
                </a:solidFill>
                <a:latin typeface="Philosopher" pitchFamily="2" charset="0"/>
                <a:cs typeface="Arial" charset="0"/>
              </a:rPr>
              <a:t/>
            </a:r>
            <a:br>
              <a:rPr lang="en-GB" sz="3600" b="1" kern="0" dirty="0">
                <a:solidFill>
                  <a:srgbClr val="FFFFFF"/>
                </a:solidFill>
                <a:latin typeface="Philosopher" pitchFamily="2" charset="0"/>
                <a:cs typeface="Arial" charset="0"/>
              </a:rPr>
            </a:br>
            <a:r>
              <a:rPr lang="en-GB" sz="3600" b="1" kern="0" dirty="0" err="1">
                <a:solidFill>
                  <a:srgbClr val="FFFFFF"/>
                </a:solidFill>
                <a:latin typeface="Philosopher" pitchFamily="2" charset="0"/>
                <a:cs typeface="Arial" charset="0"/>
              </a:rPr>
              <a:t>attraverso</a:t>
            </a:r>
            <a:r>
              <a:rPr lang="en-GB" sz="3600" b="1" kern="0" dirty="0">
                <a:solidFill>
                  <a:srgbClr val="FFFFFF"/>
                </a:solidFill>
                <a:latin typeface="Philosopher" pitchFamily="2" charset="0"/>
                <a:cs typeface="Arial" charset="0"/>
              </a:rPr>
              <a:t> la scuola</a:t>
            </a:r>
          </a:p>
        </p:txBody>
      </p:sp>
    </p:spTree>
    <p:extLst>
      <p:ext uri="{BB962C8B-B14F-4D97-AF65-F5344CB8AC3E}">
        <p14:creationId xmlns:p14="http://schemas.microsoft.com/office/powerpoint/2010/main" val="2142387548"/>
      </p:ext>
    </p:extLst>
  </p:cSld>
  <p:clrMapOvr>
    <a:masterClrMapping/>
  </p:clrMapOvr>
  <p:transition spd="med" advTm="895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BIONDI\storiche\scuola_1931\fotobdp25.jpg"/>
          <p:cNvPicPr>
            <a:picLocks noChangeAspect="1" noChangeArrowheads="1"/>
          </p:cNvPicPr>
          <p:nvPr/>
        </p:nvPicPr>
        <p:blipFill>
          <a:blip r:embed="rId2" cstate="print"/>
          <a:srcRect r="1147"/>
          <a:stretch>
            <a:fillRect/>
          </a:stretch>
        </p:blipFill>
        <p:spPr bwMode="auto">
          <a:xfrm>
            <a:off x="481114" y="736781"/>
            <a:ext cx="8038897" cy="5904185"/>
          </a:xfrm>
          <a:prstGeom prst="roundRect">
            <a:avLst>
              <a:gd name="adj" fmla="val 504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2051720" y="28756"/>
            <a:ext cx="49672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sz="3200" b="1" dirty="0">
                <a:solidFill>
                  <a:srgbClr val="E46C0A"/>
                </a:solidFill>
                <a:latin typeface="Philosopher" pitchFamily="2" charset="0"/>
              </a:rPr>
              <a:t>Il laboratorio …</a:t>
            </a:r>
          </a:p>
        </p:txBody>
      </p:sp>
    </p:spTree>
    <p:extLst>
      <p:ext uri="{BB962C8B-B14F-4D97-AF65-F5344CB8AC3E}">
        <p14:creationId xmlns:p14="http://schemas.microsoft.com/office/powerpoint/2010/main" val="10759366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764704"/>
            <a:ext cx="9397044" cy="6264696"/>
          </a:xfrm>
          <a:prstGeom prst="rect">
            <a:avLst/>
          </a:prstGeom>
        </p:spPr>
      </p:pic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2051720" y="28756"/>
            <a:ext cx="49672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sz="3200" b="1" dirty="0">
                <a:solidFill>
                  <a:srgbClr val="E46C0A"/>
                </a:solidFill>
                <a:latin typeface="Philosopher" pitchFamily="2" charset="0"/>
              </a:rPr>
              <a:t>Il laboratorio …</a:t>
            </a:r>
          </a:p>
        </p:txBody>
      </p:sp>
    </p:spTree>
    <p:extLst>
      <p:ext uri="{BB962C8B-B14F-4D97-AF65-F5344CB8AC3E}">
        <p14:creationId xmlns:p14="http://schemas.microsoft.com/office/powerpoint/2010/main" val="5443097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9384"/>
            <a:ext cx="9144000" cy="6096000"/>
          </a:xfrm>
          <a:prstGeom prst="rect">
            <a:avLst/>
          </a:prstGeom>
        </p:spPr>
      </p:pic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2051720" y="28756"/>
            <a:ext cx="49672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sz="3200" b="1" dirty="0">
                <a:solidFill>
                  <a:srgbClr val="E46C0A"/>
                </a:solidFill>
                <a:latin typeface="Philosopher" pitchFamily="2" charset="0"/>
              </a:rPr>
              <a:t>Il laboratorio …</a:t>
            </a:r>
          </a:p>
        </p:txBody>
      </p:sp>
    </p:spTree>
    <p:extLst>
      <p:ext uri="{BB962C8B-B14F-4D97-AF65-F5344CB8AC3E}">
        <p14:creationId xmlns:p14="http://schemas.microsoft.com/office/powerpoint/2010/main" val="9503954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266" y="625958"/>
            <a:ext cx="4172950" cy="6259426"/>
          </a:xfrm>
        </p:spPr>
      </p:pic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2051720" y="28756"/>
            <a:ext cx="49672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sz="3200" b="1" dirty="0">
                <a:solidFill>
                  <a:srgbClr val="E46C0A"/>
                </a:solidFill>
                <a:latin typeface="Philosopher" pitchFamily="2" charset="0"/>
              </a:rPr>
              <a:t>Il laboratorio …</a:t>
            </a:r>
          </a:p>
        </p:txBody>
      </p:sp>
    </p:spTree>
    <p:extLst>
      <p:ext uri="{BB962C8B-B14F-4D97-AF65-F5344CB8AC3E}">
        <p14:creationId xmlns:p14="http://schemas.microsoft.com/office/powerpoint/2010/main" val="10246587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BIONDI\00473AG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95499" y="-2043608"/>
            <a:ext cx="7583232" cy="5688632"/>
          </a:xfrm>
          <a:prstGeom prst="roundRect">
            <a:avLst>
              <a:gd name="adj" fmla="val 336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3455988" y="620713"/>
            <a:ext cx="568801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it-IT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Le classi </a:t>
            </a:r>
          </a:p>
          <a:p>
            <a:pPr algn="ctr">
              <a:lnSpc>
                <a:spcPct val="150000"/>
              </a:lnSpc>
            </a:pPr>
            <a:r>
              <a:rPr lang="it-IT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sono sempre </a:t>
            </a:r>
          </a:p>
          <a:p>
            <a:pPr algn="ctr">
              <a:lnSpc>
                <a:spcPct val="150000"/>
              </a:lnSpc>
            </a:pPr>
            <a:r>
              <a:rPr lang="it-IT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le stesse</a:t>
            </a:r>
          </a:p>
        </p:txBody>
      </p:sp>
      <p:pic>
        <p:nvPicPr>
          <p:cNvPr id="1026" name="Picture 2" descr="C:\Users\User\Desktop\BIONDI\_Bassa_Definizione\scuola\184847826_f1d813ffc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985" y="1052736"/>
            <a:ext cx="10079703" cy="5417840"/>
          </a:xfrm>
          <a:prstGeom prst="roundRect">
            <a:avLst>
              <a:gd name="adj" fmla="val 413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275" endPos="40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722285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717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/>
          <a:srcRect l="3397" r="1828"/>
          <a:stretch/>
        </p:blipFill>
        <p:spPr bwMode="auto">
          <a:xfrm>
            <a:off x="781050" y="836613"/>
            <a:ext cx="7535863" cy="569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/>
          <p:cNvSpPr txBox="1"/>
          <p:nvPr/>
        </p:nvSpPr>
        <p:spPr>
          <a:xfrm>
            <a:off x="0" y="0"/>
            <a:ext cx="76676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C00000"/>
                </a:solidFill>
                <a:cs typeface="Arial" pitchFamily="34" charset="0"/>
              </a:rPr>
              <a:t>Lo scenario di riferimento è cambiato</a:t>
            </a:r>
          </a:p>
        </p:txBody>
      </p:sp>
    </p:spTree>
    <p:extLst>
      <p:ext uri="{BB962C8B-B14F-4D97-AF65-F5344CB8AC3E}">
        <p14:creationId xmlns:p14="http://schemas.microsoft.com/office/powerpoint/2010/main" val="20078383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2012\SEMINARI\14_15_15_novembre_ABCD_Genova\PRESENTAZIONI\BIONDI\mappa_new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4" t="12672" r="24000" b="13780"/>
          <a:stretch/>
        </p:blipFill>
        <p:spPr bwMode="auto">
          <a:xfrm>
            <a:off x="395233" y="1053089"/>
            <a:ext cx="5779323" cy="5752691"/>
          </a:xfrm>
          <a:prstGeom prst="rect">
            <a:avLst/>
          </a:prstGeom>
          <a:noFill/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tangolo 15"/>
          <p:cNvSpPr/>
          <p:nvPr/>
        </p:nvSpPr>
        <p:spPr>
          <a:xfrm>
            <a:off x="1619672" y="1229944"/>
            <a:ext cx="1649035" cy="736600"/>
          </a:xfrm>
          <a:prstGeom prst="rect">
            <a:avLst/>
          </a:prstGeom>
          <a:solidFill>
            <a:srgbClr val="FFC000">
              <a:alpha val="60000"/>
            </a:srgbClr>
          </a:solidFill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>
                <a:solidFill>
                  <a:prstClr val="black"/>
                </a:solidFill>
              </a:rPr>
              <a:t>Aula</a:t>
            </a:r>
          </a:p>
        </p:txBody>
      </p:sp>
      <p:sp>
        <p:nvSpPr>
          <p:cNvPr id="18" name="Ovale 17"/>
          <p:cNvSpPr/>
          <p:nvPr/>
        </p:nvSpPr>
        <p:spPr>
          <a:xfrm>
            <a:off x="310336" y="2228630"/>
            <a:ext cx="1460500" cy="1339850"/>
          </a:xfrm>
          <a:prstGeom prst="ellipse">
            <a:avLst/>
          </a:prstGeom>
          <a:solidFill>
            <a:srgbClr val="FF00FF">
              <a:alpha val="60000"/>
            </a:srgbClr>
          </a:solidFill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>
                <a:solidFill>
                  <a:prstClr val="black"/>
                </a:solidFill>
              </a:rPr>
              <a:t>Agorà</a:t>
            </a:r>
          </a:p>
        </p:txBody>
      </p:sp>
      <p:sp>
        <p:nvSpPr>
          <p:cNvPr id="21" name="Rettangolo arrotondato 20"/>
          <p:cNvSpPr/>
          <p:nvPr/>
        </p:nvSpPr>
        <p:spPr>
          <a:xfrm>
            <a:off x="1770836" y="2240950"/>
            <a:ext cx="1892300" cy="736600"/>
          </a:xfrm>
          <a:prstGeom prst="roundRect">
            <a:avLst/>
          </a:prstGeom>
          <a:solidFill>
            <a:schemeClr val="accent6">
              <a:alpha val="60000"/>
            </a:schemeClr>
          </a:solidFill>
          <a:ln>
            <a:prstDash val="dash"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>
                <a:solidFill>
                  <a:prstClr val="black"/>
                </a:solidFill>
              </a:rPr>
              <a:t>Spazio di gruppo</a:t>
            </a:r>
          </a:p>
        </p:txBody>
      </p:sp>
      <p:sp>
        <p:nvSpPr>
          <p:cNvPr id="24" name="Ovale 23"/>
          <p:cNvSpPr/>
          <p:nvPr/>
        </p:nvSpPr>
        <p:spPr>
          <a:xfrm>
            <a:off x="6174556" y="1822528"/>
            <a:ext cx="368300" cy="358775"/>
          </a:xfrm>
          <a:prstGeom prst="ellipse">
            <a:avLst/>
          </a:prstGeom>
          <a:solidFill>
            <a:srgbClr val="FFC000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Ovale 24"/>
          <p:cNvSpPr/>
          <p:nvPr/>
        </p:nvSpPr>
        <p:spPr>
          <a:xfrm>
            <a:off x="6187256" y="3489229"/>
            <a:ext cx="368300" cy="357187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Ovale 25"/>
          <p:cNvSpPr/>
          <p:nvPr/>
        </p:nvSpPr>
        <p:spPr>
          <a:xfrm>
            <a:off x="6199956" y="4173441"/>
            <a:ext cx="368300" cy="357188"/>
          </a:xfrm>
          <a:prstGeom prst="ellipse">
            <a:avLst/>
          </a:prstGeom>
          <a:solidFill>
            <a:srgbClr val="FF00FF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CasellaDiTesto 26"/>
          <p:cNvSpPr txBox="1">
            <a:spLocks noChangeArrowheads="1"/>
          </p:cNvSpPr>
          <p:nvPr/>
        </p:nvSpPr>
        <p:spPr bwMode="auto">
          <a:xfrm>
            <a:off x="6761931" y="1750520"/>
            <a:ext cx="2135521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it-IT" b="1" dirty="0">
                <a:solidFill>
                  <a:schemeClr val="bg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C</a:t>
            </a:r>
            <a:r>
              <a:rPr lang="it-IT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lasse: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F79646">
                  <a:lumMod val="75000"/>
                </a:srgbClr>
              </a:buClr>
              <a:buFont typeface="Wingdings" pitchFamily="2" charset="2"/>
              <a:buChar char="§"/>
            </a:pPr>
            <a:r>
              <a:rPr lang="it-IT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Condivisione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F79646">
                  <a:lumMod val="75000"/>
                </a:srgbClr>
              </a:buClr>
              <a:buFont typeface="Wingdings" pitchFamily="2" charset="2"/>
              <a:buChar char="§"/>
            </a:pPr>
            <a:r>
              <a:rPr lang="it-IT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Collaborazione</a:t>
            </a:r>
            <a:endParaRPr lang="it-IT" b="1" dirty="0">
              <a:solidFill>
                <a:schemeClr val="bg1">
                  <a:lumMod val="75000"/>
                  <a:lumOff val="2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9" name="CasellaDiTesto 28"/>
          <p:cNvSpPr txBox="1">
            <a:spLocks noChangeArrowheads="1"/>
          </p:cNvSpPr>
          <p:nvPr/>
        </p:nvSpPr>
        <p:spPr bwMode="auto">
          <a:xfrm>
            <a:off x="6732240" y="3478712"/>
            <a:ext cx="22060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b="1" dirty="0">
                <a:solidFill>
                  <a:schemeClr val="bg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Spazio individuale</a:t>
            </a:r>
          </a:p>
        </p:txBody>
      </p:sp>
      <p:sp>
        <p:nvSpPr>
          <p:cNvPr id="30" name="CasellaDiTesto 29"/>
          <p:cNvSpPr txBox="1">
            <a:spLocks noChangeArrowheads="1"/>
          </p:cNvSpPr>
          <p:nvPr/>
        </p:nvSpPr>
        <p:spPr bwMode="auto">
          <a:xfrm>
            <a:off x="6732240" y="4148041"/>
            <a:ext cx="843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b="1" dirty="0">
                <a:solidFill>
                  <a:schemeClr val="bg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Agorà</a:t>
            </a:r>
          </a:p>
        </p:txBody>
      </p:sp>
      <p:sp>
        <p:nvSpPr>
          <p:cNvPr id="31" name="Ovale 30"/>
          <p:cNvSpPr/>
          <p:nvPr/>
        </p:nvSpPr>
        <p:spPr>
          <a:xfrm>
            <a:off x="6219006" y="4849716"/>
            <a:ext cx="368300" cy="357188"/>
          </a:xfrm>
          <a:prstGeom prst="ellipse">
            <a:avLst/>
          </a:prstGeom>
          <a:solidFill>
            <a:srgbClr val="00B050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CasellaDiTesto 31"/>
          <p:cNvSpPr txBox="1">
            <a:spLocks noChangeArrowheads="1"/>
          </p:cNvSpPr>
          <p:nvPr/>
        </p:nvSpPr>
        <p:spPr bwMode="auto">
          <a:xfrm>
            <a:off x="6732241" y="4837572"/>
            <a:ext cx="22677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b="1" dirty="0">
                <a:solidFill>
                  <a:schemeClr val="bg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S</a:t>
            </a:r>
            <a:r>
              <a:rPr lang="it-IT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pazio di esplorazione</a:t>
            </a:r>
            <a:endParaRPr lang="it-IT" b="1" dirty="0">
              <a:solidFill>
                <a:schemeClr val="bg1">
                  <a:lumMod val="75000"/>
                  <a:lumOff val="2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4" name="Ovale 33"/>
          <p:cNvSpPr/>
          <p:nvPr/>
        </p:nvSpPr>
        <p:spPr>
          <a:xfrm>
            <a:off x="6219006" y="5594105"/>
            <a:ext cx="368300" cy="357187"/>
          </a:xfrm>
          <a:prstGeom prst="ellipse">
            <a:avLst/>
          </a:prstGeom>
          <a:solidFill>
            <a:srgbClr val="00B0F0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CasellaDiTesto 34"/>
          <p:cNvSpPr txBox="1">
            <a:spLocks noChangeArrowheads="1"/>
          </p:cNvSpPr>
          <p:nvPr/>
        </p:nvSpPr>
        <p:spPr bwMode="auto">
          <a:xfrm>
            <a:off x="6732240" y="5594105"/>
            <a:ext cx="20457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b="1" dirty="0">
                <a:solidFill>
                  <a:schemeClr val="bg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Spazio informale</a:t>
            </a:r>
          </a:p>
        </p:txBody>
      </p:sp>
      <p:sp>
        <p:nvSpPr>
          <p:cNvPr id="38" name="Rettangolo arrotondato 37"/>
          <p:cNvSpPr/>
          <p:nvPr/>
        </p:nvSpPr>
        <p:spPr>
          <a:xfrm>
            <a:off x="2051720" y="4767587"/>
            <a:ext cx="2327953" cy="971507"/>
          </a:xfrm>
          <a:prstGeom prst="roundRect">
            <a:avLst/>
          </a:prstGeom>
          <a:solidFill>
            <a:srgbClr val="00B0F0">
              <a:alpha val="70000"/>
            </a:srgbClr>
          </a:solidFill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b="1" dirty="0">
                <a:solidFill>
                  <a:prstClr val="black"/>
                </a:solidFill>
              </a:rPr>
              <a:t>Spazio</a:t>
            </a:r>
          </a:p>
          <a:p>
            <a:pPr algn="ctr">
              <a:defRPr/>
            </a:pPr>
            <a:r>
              <a:rPr lang="it-IT" b="1" dirty="0">
                <a:solidFill>
                  <a:prstClr val="black"/>
                </a:solidFill>
              </a:rPr>
              <a:t>informale</a:t>
            </a:r>
          </a:p>
        </p:txBody>
      </p:sp>
      <p:sp>
        <p:nvSpPr>
          <p:cNvPr id="40" name="Rettangolo arrotondato 39"/>
          <p:cNvSpPr/>
          <p:nvPr/>
        </p:nvSpPr>
        <p:spPr>
          <a:xfrm rot="5400000">
            <a:off x="3184626" y="2977995"/>
            <a:ext cx="1916170" cy="793257"/>
          </a:xfrm>
          <a:prstGeom prst="roundRect">
            <a:avLst/>
          </a:prstGeom>
          <a:solidFill>
            <a:schemeClr val="accent6">
              <a:alpha val="60000"/>
            </a:schemeClr>
          </a:solidFill>
          <a:ln>
            <a:prstDash val="dash"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>
                <a:solidFill>
                  <a:prstClr val="black"/>
                </a:solidFill>
              </a:rPr>
              <a:t>Spazio di gruppo</a:t>
            </a:r>
          </a:p>
        </p:txBody>
      </p:sp>
      <p:sp>
        <p:nvSpPr>
          <p:cNvPr id="44" name="Rettangolo 43"/>
          <p:cNvSpPr/>
          <p:nvPr/>
        </p:nvSpPr>
        <p:spPr>
          <a:xfrm rot="5400000">
            <a:off x="3984027" y="2864118"/>
            <a:ext cx="2200577" cy="736600"/>
          </a:xfrm>
          <a:prstGeom prst="rect">
            <a:avLst/>
          </a:prstGeom>
          <a:solidFill>
            <a:srgbClr val="FFC000">
              <a:alpha val="60000"/>
            </a:srgbClr>
          </a:solidFill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>
                <a:solidFill>
                  <a:prstClr val="black"/>
                </a:solidFill>
              </a:rPr>
              <a:t>Classe</a:t>
            </a:r>
            <a:endParaRPr lang="it-IT" sz="2400" b="1" dirty="0">
              <a:solidFill>
                <a:prstClr val="black"/>
              </a:solidFill>
            </a:endParaRPr>
          </a:p>
        </p:txBody>
      </p:sp>
      <p:sp>
        <p:nvSpPr>
          <p:cNvPr id="45" name="Rettangolo arrotondato 44"/>
          <p:cNvSpPr/>
          <p:nvPr/>
        </p:nvSpPr>
        <p:spPr>
          <a:xfrm rot="5400000">
            <a:off x="4089007" y="5083952"/>
            <a:ext cx="1900919" cy="793257"/>
          </a:xfrm>
          <a:prstGeom prst="roundRect">
            <a:avLst/>
          </a:prstGeom>
          <a:solidFill>
            <a:schemeClr val="accent6">
              <a:alpha val="60000"/>
            </a:schemeClr>
          </a:solidFill>
          <a:ln>
            <a:prstDash val="dash"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>
                <a:solidFill>
                  <a:prstClr val="black"/>
                </a:solidFill>
              </a:rPr>
              <a:t>Spazio di </a:t>
            </a:r>
            <a:r>
              <a:rPr lang="it-IT" b="1" dirty="0" err="1">
                <a:solidFill>
                  <a:prstClr val="black"/>
                </a:solidFill>
              </a:rPr>
              <a:t>grupop</a:t>
            </a:r>
            <a:endParaRPr lang="it-IT" b="1" dirty="0">
              <a:solidFill>
                <a:prstClr val="black"/>
              </a:solidFill>
            </a:endParaRPr>
          </a:p>
        </p:txBody>
      </p:sp>
      <p:sp>
        <p:nvSpPr>
          <p:cNvPr id="3" name="Rettangolo arrotondato 2"/>
          <p:cNvSpPr/>
          <p:nvPr/>
        </p:nvSpPr>
        <p:spPr>
          <a:xfrm>
            <a:off x="2051720" y="5796671"/>
            <a:ext cx="2327953" cy="634369"/>
          </a:xfrm>
          <a:prstGeom prst="roundRect">
            <a:avLst/>
          </a:prstGeom>
          <a:solidFill>
            <a:srgbClr val="FFFF00">
              <a:alpha val="70000"/>
            </a:srgbClr>
          </a:solidFill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Spazio individuale </a:t>
            </a:r>
          </a:p>
        </p:txBody>
      </p:sp>
      <p:sp>
        <p:nvSpPr>
          <p:cNvPr id="46" name="Rettangolo arrotondato 45"/>
          <p:cNvSpPr/>
          <p:nvPr/>
        </p:nvSpPr>
        <p:spPr>
          <a:xfrm>
            <a:off x="366316" y="1207013"/>
            <a:ext cx="1201413" cy="925116"/>
          </a:xfrm>
          <a:prstGeom prst="roundRect">
            <a:avLst/>
          </a:prstGeom>
          <a:solidFill>
            <a:srgbClr val="FFFF00">
              <a:alpha val="60000"/>
            </a:srgbClr>
          </a:solidFill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Spazio individuale </a:t>
            </a:r>
          </a:p>
        </p:txBody>
      </p:sp>
      <p:sp>
        <p:nvSpPr>
          <p:cNvPr id="47" name="Rettangolo arrotondato 46"/>
          <p:cNvSpPr/>
          <p:nvPr/>
        </p:nvSpPr>
        <p:spPr>
          <a:xfrm>
            <a:off x="3475998" y="1207677"/>
            <a:ext cx="1096002" cy="925116"/>
          </a:xfrm>
          <a:prstGeom prst="roundRect">
            <a:avLst/>
          </a:prstGeom>
          <a:solidFill>
            <a:srgbClr val="FFFF00">
              <a:alpha val="70000"/>
            </a:srgbClr>
          </a:solidFill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Spazio individuale </a:t>
            </a:r>
          </a:p>
        </p:txBody>
      </p:sp>
      <p:sp>
        <p:nvSpPr>
          <p:cNvPr id="4" name="Arrotonda angolo diagonale rettangolo 3"/>
          <p:cNvSpPr/>
          <p:nvPr/>
        </p:nvSpPr>
        <p:spPr>
          <a:xfrm>
            <a:off x="438324" y="5100318"/>
            <a:ext cx="1541388" cy="1402730"/>
          </a:xfrm>
          <a:prstGeom prst="round2DiagRect">
            <a:avLst/>
          </a:prstGeom>
          <a:solidFill>
            <a:srgbClr val="00B050">
              <a:alpha val="70000"/>
            </a:srgbClr>
          </a:solidFill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prstClr val="black"/>
                </a:solidFill>
              </a:rPr>
              <a:t>Spazio di esplorazione</a:t>
            </a:r>
            <a:endParaRPr lang="it-IT" dirty="0">
              <a:solidFill>
                <a:prstClr val="white"/>
              </a:solidFill>
            </a:endParaRPr>
          </a:p>
        </p:txBody>
      </p:sp>
      <p:sp>
        <p:nvSpPr>
          <p:cNvPr id="33" name="Segnaposto contenuto 2"/>
          <p:cNvSpPr txBox="1">
            <a:spLocks/>
          </p:cNvSpPr>
          <p:nvPr/>
        </p:nvSpPr>
        <p:spPr>
          <a:xfrm>
            <a:off x="2195736" y="55521"/>
            <a:ext cx="6946144" cy="647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Tx/>
              <a:buNone/>
            </a:pPr>
            <a:r>
              <a:rPr lang="it-IT" sz="2000" b="1" dirty="0" smtClean="0">
                <a:solidFill>
                  <a:srgbClr val="E46C0A"/>
                </a:solidFill>
                <a:latin typeface="Philosopher" pitchFamily="2" charset="0"/>
              </a:rPr>
              <a:t>Sulla «mappa europea» … gli spazi per la scuola del futuro  </a:t>
            </a:r>
            <a:br>
              <a:rPr lang="it-IT" sz="2000" b="1" dirty="0" smtClean="0">
                <a:solidFill>
                  <a:srgbClr val="E46C0A"/>
                </a:solidFill>
                <a:latin typeface="Philosopher" pitchFamily="2" charset="0"/>
              </a:rPr>
            </a:br>
            <a:endParaRPr lang="it-IT" sz="2000" b="1" dirty="0" smtClean="0">
              <a:solidFill>
                <a:srgbClr val="E46C0A"/>
              </a:solidFill>
              <a:latin typeface="Philosoph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55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1" grpId="0" animBg="1"/>
      <p:bldP spid="24" grpId="0" animBg="1"/>
      <p:bldP spid="25" grpId="0" animBg="1"/>
      <p:bldP spid="26" grpId="0" animBg="1"/>
      <p:bldP spid="27" grpId="0"/>
      <p:bldP spid="29" grpId="0"/>
      <p:bldP spid="30" grpId="0"/>
      <p:bldP spid="31" grpId="0" animBg="1"/>
      <p:bldP spid="32" grpId="0"/>
      <p:bldP spid="34" grpId="0" animBg="1"/>
      <p:bldP spid="35" grpId="0"/>
      <p:bldP spid="38" grpId="0" animBg="1"/>
      <p:bldP spid="40" grpId="0" animBg="1"/>
      <p:bldP spid="44" grpId="0" animBg="1"/>
      <p:bldP spid="45" grpId="0" animBg="1"/>
      <p:bldP spid="3" grpId="0" animBg="1"/>
      <p:bldP spid="46" grpId="0" animBg="1"/>
      <p:bldP spid="47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C:\Users\utente6\Desktop\PRESENTAZIONI\marzo_modena_biondi\informale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04" y="2236152"/>
            <a:ext cx="2869392" cy="1912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9" name="Picture 5" descr="C:\Users\utente6\Desktop\PRESENTAZIONI\marzo_modena_biondi\individuale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28" y="4653136"/>
            <a:ext cx="2869392" cy="1912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8" name="Picture 4" descr="C:\Users\utente6\Desktop\PRESENTAZIONI\marzo_modena_biondi\agora6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680082"/>
            <a:ext cx="2875906" cy="1917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7" name="Picture 3" descr="C:\Users\utente6\Desktop\PRESENTAZIONI\marzo_modena_biondi\esplorazione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156" y="2132856"/>
            <a:ext cx="2885393" cy="1923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6" name="Picture 2" descr="C:\Users\utente6\Desktop\PRESENTAZIONI\marzo_modena_biondi\classe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561" y="188640"/>
            <a:ext cx="2875906" cy="1917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7896" name="CasellaDiTesto 8"/>
          <p:cNvSpPr txBox="1">
            <a:spLocks noChangeArrowheads="1"/>
          </p:cNvSpPr>
          <p:nvPr/>
        </p:nvSpPr>
        <p:spPr bwMode="auto">
          <a:xfrm>
            <a:off x="3133725" y="1525588"/>
            <a:ext cx="2876550" cy="400050"/>
          </a:xfrm>
          <a:prstGeom prst="rect">
            <a:avLst/>
          </a:prstGeom>
          <a:solidFill>
            <a:srgbClr val="E46C0A">
              <a:alpha val="70000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2000" b="1" dirty="0">
                <a:latin typeface="Aharoni" pitchFamily="2" charset="-79"/>
                <a:cs typeface="Aharoni" pitchFamily="2" charset="-79"/>
              </a:rPr>
              <a:t>La classe</a:t>
            </a:r>
          </a:p>
        </p:txBody>
      </p:sp>
      <p:sp>
        <p:nvSpPr>
          <p:cNvPr id="37897" name="CasellaDiTesto 8"/>
          <p:cNvSpPr txBox="1">
            <a:spLocks noChangeArrowheads="1"/>
          </p:cNvSpPr>
          <p:nvPr/>
        </p:nvSpPr>
        <p:spPr bwMode="auto">
          <a:xfrm>
            <a:off x="6215063" y="3460750"/>
            <a:ext cx="2898775" cy="400050"/>
          </a:xfrm>
          <a:prstGeom prst="rect">
            <a:avLst/>
          </a:prstGeom>
          <a:solidFill>
            <a:srgbClr val="E46C0A">
              <a:alpha val="70000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2000" b="1" dirty="0">
                <a:latin typeface="Aharoni" pitchFamily="2" charset="-79"/>
                <a:cs typeface="Aharoni" pitchFamily="2" charset="-79"/>
              </a:rPr>
              <a:t>Spazio esplorazione</a:t>
            </a:r>
          </a:p>
        </p:txBody>
      </p:sp>
      <p:sp>
        <p:nvSpPr>
          <p:cNvPr id="37898" name="CasellaDiTesto 10"/>
          <p:cNvSpPr txBox="1">
            <a:spLocks noChangeArrowheads="1"/>
          </p:cNvSpPr>
          <p:nvPr/>
        </p:nvSpPr>
        <p:spPr bwMode="auto">
          <a:xfrm>
            <a:off x="5292725" y="6000750"/>
            <a:ext cx="2874963" cy="400050"/>
          </a:xfrm>
          <a:prstGeom prst="rect">
            <a:avLst/>
          </a:prstGeom>
          <a:solidFill>
            <a:srgbClr val="E46C0A">
              <a:alpha val="70000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2000" b="1">
                <a:latin typeface="Aharoni" pitchFamily="2" charset="-79"/>
                <a:cs typeface="Aharoni" pitchFamily="2" charset="-79"/>
              </a:rPr>
              <a:t>Agorà</a:t>
            </a:r>
          </a:p>
        </p:txBody>
      </p:sp>
      <p:sp>
        <p:nvSpPr>
          <p:cNvPr id="37899" name="CasellaDiTesto 8"/>
          <p:cNvSpPr txBox="1">
            <a:spLocks noChangeArrowheads="1"/>
          </p:cNvSpPr>
          <p:nvPr/>
        </p:nvSpPr>
        <p:spPr bwMode="auto">
          <a:xfrm>
            <a:off x="107950" y="3563938"/>
            <a:ext cx="2895600" cy="400050"/>
          </a:xfrm>
          <a:prstGeom prst="rect">
            <a:avLst/>
          </a:prstGeom>
          <a:solidFill>
            <a:srgbClr val="E46C0A">
              <a:alpha val="70000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2000" b="1" dirty="0">
                <a:latin typeface="Aharoni" pitchFamily="2" charset="-79"/>
                <a:cs typeface="Aharoni" pitchFamily="2" charset="-79"/>
              </a:rPr>
              <a:t>Spazio informale</a:t>
            </a:r>
          </a:p>
        </p:txBody>
      </p:sp>
      <p:sp>
        <p:nvSpPr>
          <p:cNvPr id="37900" name="CasellaDiTesto 7"/>
          <p:cNvSpPr txBox="1">
            <a:spLocks noChangeArrowheads="1"/>
          </p:cNvSpPr>
          <p:nvPr/>
        </p:nvSpPr>
        <p:spPr bwMode="auto">
          <a:xfrm>
            <a:off x="982663" y="5970588"/>
            <a:ext cx="2868612" cy="400050"/>
          </a:xfrm>
          <a:prstGeom prst="rect">
            <a:avLst/>
          </a:prstGeom>
          <a:solidFill>
            <a:srgbClr val="E46C0A">
              <a:alpha val="70000"/>
            </a:srgb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2000" b="1" dirty="0">
                <a:latin typeface="Aharoni" pitchFamily="2" charset="-79"/>
                <a:cs typeface="Aharoni" pitchFamily="2" charset="-79"/>
              </a:rPr>
              <a:t>Spazio</a:t>
            </a:r>
            <a:r>
              <a:rPr lang="it-IT" sz="2000" b="1" dirty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it-IT" sz="2000" b="1" dirty="0">
                <a:latin typeface="Aharoni" pitchFamily="2" charset="-79"/>
                <a:cs typeface="Aharoni" pitchFamily="2" charset="-79"/>
              </a:rPr>
              <a:t>individuale</a:t>
            </a:r>
          </a:p>
        </p:txBody>
      </p:sp>
      <p:sp>
        <p:nvSpPr>
          <p:cNvPr id="13" name="Ovale 12"/>
          <p:cNvSpPr/>
          <p:nvPr/>
        </p:nvSpPr>
        <p:spPr>
          <a:xfrm>
            <a:off x="2949575" y="9252"/>
            <a:ext cx="368300" cy="358775"/>
          </a:xfrm>
          <a:prstGeom prst="ellipse">
            <a:avLst/>
          </a:prstGeom>
          <a:solidFill>
            <a:srgbClr val="FFC000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798378" y="4530630"/>
            <a:ext cx="368300" cy="357187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5107930" y="4530629"/>
            <a:ext cx="368300" cy="357188"/>
          </a:xfrm>
          <a:prstGeom prst="ellipse">
            <a:avLst/>
          </a:prstGeom>
          <a:solidFill>
            <a:srgbClr val="FF00FF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080755" y="1954262"/>
            <a:ext cx="368300" cy="357188"/>
          </a:xfrm>
          <a:prstGeom prst="ellipse">
            <a:avLst/>
          </a:prstGeom>
          <a:solidFill>
            <a:srgbClr val="00B050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e 16"/>
          <p:cNvSpPr/>
          <p:nvPr/>
        </p:nvSpPr>
        <p:spPr>
          <a:xfrm>
            <a:off x="2356" y="2132856"/>
            <a:ext cx="368300" cy="357187"/>
          </a:xfrm>
          <a:prstGeom prst="ellipse">
            <a:avLst/>
          </a:prstGeom>
          <a:solidFill>
            <a:srgbClr val="00B0F0"/>
          </a:solidFill>
          <a:ln>
            <a:solidFill>
              <a:schemeClr val="tx1">
                <a:lumMod val="95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1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Personalizzato 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C4BD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101</Words>
  <Application>Microsoft Office PowerPoint</Application>
  <PresentationFormat>Presentazione su schermo (4:3)</PresentationFormat>
  <Paragraphs>38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Tema di Office</vt:lpstr>
      <vt:lpstr>1_Tema di Office</vt:lpstr>
      <vt:lpstr>2_Tema di Office</vt:lpstr>
      <vt:lpstr>Nuovi spazi per ospitare  un nuovo modo di fare scuola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utente6</dc:creator>
  <cp:lastModifiedBy>Pacioli</cp:lastModifiedBy>
  <cp:revision>12</cp:revision>
  <dcterms:created xsi:type="dcterms:W3CDTF">2013-05-24T11:50:21Z</dcterms:created>
  <dcterms:modified xsi:type="dcterms:W3CDTF">2013-05-27T07:03:48Z</dcterms:modified>
</cp:coreProperties>
</file>