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mov" ContentType="video/unknown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  <p:sldMasterId id="2147483668" r:id="rId3"/>
  </p:sldMasterIdLst>
  <p:notesMasterIdLst>
    <p:notesMasterId r:id="rId24"/>
  </p:notesMasterIdLst>
  <p:sldIdLst>
    <p:sldId id="257" r:id="rId4"/>
    <p:sldId id="301" r:id="rId5"/>
    <p:sldId id="264" r:id="rId6"/>
    <p:sldId id="300" r:id="rId7"/>
    <p:sldId id="298" r:id="rId8"/>
    <p:sldId id="302" r:id="rId9"/>
    <p:sldId id="274" r:id="rId10"/>
    <p:sldId id="275" r:id="rId11"/>
    <p:sldId id="276" r:id="rId12"/>
    <p:sldId id="279" r:id="rId13"/>
    <p:sldId id="281" r:id="rId14"/>
    <p:sldId id="283" r:id="rId15"/>
    <p:sldId id="309" r:id="rId16"/>
    <p:sldId id="285" r:id="rId17"/>
    <p:sldId id="311" r:id="rId18"/>
    <p:sldId id="293" r:id="rId19"/>
    <p:sldId id="315" r:id="rId20"/>
    <p:sldId id="295" r:id="rId21"/>
    <p:sldId id="297" r:id="rId22"/>
    <p:sldId id="304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178" y="2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1FE130-8C19-475A-AC4B-43CE185CEC35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46A4CE-FE26-45F8-9C91-0085600A675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7E167-2E14-4412-B182-3BBAA6DC74C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83095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SJSU-</a:t>
            </a:r>
          </a:p>
          <a:p>
            <a:r>
              <a:rPr lang="en-US" dirty="0" smtClean="0"/>
              <a:t>Total</a:t>
            </a:r>
            <a:r>
              <a:rPr lang="en-US" baseline="0" dirty="0" smtClean="0"/>
              <a:t> of 87 students in the course</a:t>
            </a:r>
          </a:p>
          <a:p>
            <a:r>
              <a:rPr lang="en-US" dirty="0" smtClean="0"/>
              <a:t>Students</a:t>
            </a:r>
            <a:r>
              <a:rPr lang="en-US" baseline="0" dirty="0" smtClean="0"/>
              <a:t> viewed lectures and completed problems outside of class.</a:t>
            </a:r>
          </a:p>
          <a:p>
            <a:r>
              <a:rPr lang="en-US" baseline="0" dirty="0" smtClean="0"/>
              <a:t>During class, faculty and course staff facilitated 15 minutes of question and answer. Remaining time on peer and team instruction and problem solving. </a:t>
            </a:r>
          </a:p>
          <a:p>
            <a:r>
              <a:rPr lang="en-US" baseline="0" dirty="0" smtClean="0"/>
              <a:t>Instructors and TAs hired as graders are spending less time on grading work due to </a:t>
            </a:r>
            <a:r>
              <a:rPr lang="en-US" baseline="0" dirty="0" err="1" smtClean="0"/>
              <a:t>edX</a:t>
            </a:r>
            <a:r>
              <a:rPr lang="en-US" baseline="0" dirty="0" smtClean="0"/>
              <a:t> courseware. This frees their time up for instruction and work with students in class. </a:t>
            </a:r>
          </a:p>
          <a:p>
            <a:r>
              <a:rPr lang="en-US" dirty="0" smtClean="0"/>
              <a:t>Next</a:t>
            </a:r>
            <a:r>
              <a:rPr lang="en-US" baseline="0" dirty="0" smtClean="0"/>
              <a:t> Step: Offer </a:t>
            </a:r>
            <a:r>
              <a:rPr lang="en-US" baseline="0" dirty="0" err="1" smtClean="0"/>
              <a:t>edX</a:t>
            </a:r>
            <a:r>
              <a:rPr lang="en-US" baseline="0" dirty="0" smtClean="0"/>
              <a:t> section again in Spring 2013- study more deeply.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E5B558-B179-D343-AC73-1154D976AFA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1922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Tx/>
              <a:buNone/>
              <a:defRPr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&gt;Second level</a:t>
            </a:r>
          </a:p>
          <a:p>
            <a:pPr lvl="2"/>
            <a:r>
              <a:rPr lang="en-US" dirty="0" smtClean="0"/>
              <a:t>&gt;Third level</a:t>
            </a:r>
          </a:p>
          <a:p>
            <a:pPr lvl="3"/>
            <a:r>
              <a:rPr lang="en-US" dirty="0" smtClean="0"/>
              <a:t>&gt;Fourth level</a:t>
            </a:r>
          </a:p>
          <a:p>
            <a:pPr lvl="4"/>
            <a:r>
              <a:rPr lang="en-US" dirty="0" smtClean="0"/>
              <a:t>&gt;Fifth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3008313" cy="1162050"/>
          </a:xfrm>
        </p:spPr>
        <p:txBody>
          <a:bodyPr anchor="b">
            <a:normAutofit/>
          </a:bodyPr>
          <a:lstStyle>
            <a:lvl1pPr algn="l">
              <a:defRPr sz="28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14478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60960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00400" y="5410200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2971800" y="533400"/>
            <a:ext cx="6172200" cy="586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2"/>
          </p:nvPr>
        </p:nvSpPr>
        <p:spPr>
          <a:xfrm>
            <a:off x="2819400" y="6400800"/>
            <a:ext cx="61722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MIT International Science and Technology Initiatives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2971800" y="533400"/>
            <a:ext cx="6172200" cy="586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2"/>
          </p:nvPr>
        </p:nvSpPr>
        <p:spPr>
          <a:xfrm>
            <a:off x="2819400" y="6400800"/>
            <a:ext cx="61722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MIT International Science and Technology Initiatives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2971800" y="533400"/>
            <a:ext cx="6172200" cy="586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2"/>
          </p:nvPr>
        </p:nvSpPr>
        <p:spPr>
          <a:xfrm>
            <a:off x="2819400" y="6400800"/>
            <a:ext cx="61722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MIT International Science and Technology Initiatives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2971800" y="533400"/>
            <a:ext cx="6172200" cy="586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2"/>
          </p:nvPr>
        </p:nvSpPr>
        <p:spPr>
          <a:xfrm>
            <a:off x="2819400" y="6400800"/>
            <a:ext cx="61722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MIT International Science and Technology Initiatives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2971800" y="533400"/>
            <a:ext cx="6172200" cy="586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2"/>
          </p:nvPr>
        </p:nvSpPr>
        <p:spPr>
          <a:xfrm>
            <a:off x="2819400" y="6400800"/>
            <a:ext cx="61722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MIT International Science and Technology Initiatives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2971800" y="533400"/>
            <a:ext cx="6172200" cy="586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2"/>
          </p:nvPr>
        </p:nvSpPr>
        <p:spPr>
          <a:xfrm>
            <a:off x="2819400" y="6400800"/>
            <a:ext cx="61722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MIT International Science and Technology Initiatives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6925733" y="6505575"/>
            <a:ext cx="2133600" cy="365125"/>
          </a:xfrm>
          <a:prstGeom prst="rect">
            <a:avLst/>
          </a:prstGeom>
        </p:spPr>
        <p:txBody>
          <a:bodyPr/>
          <a:lstStyle/>
          <a:p>
            <a:fld id="{61FA3EAB-44E3-41DF-83AD-A82F2D7588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4693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6925733" y="6505575"/>
            <a:ext cx="2133600" cy="365125"/>
          </a:xfrm>
          <a:prstGeom prst="rect">
            <a:avLst/>
          </a:prstGeom>
        </p:spPr>
        <p:txBody>
          <a:bodyPr/>
          <a:lstStyle/>
          <a:p>
            <a:fld id="{61FA3EAB-44E3-41DF-83AD-A82F2D7588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4693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5574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1FA3EAB-44E3-41DF-83AD-A82F2D7588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103976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33400" y="3352800"/>
            <a:ext cx="8229600" cy="1905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2819400" y="6400800"/>
            <a:ext cx="61722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MIT International Science and Technology Initiatives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21" Type="http://schemas.openxmlformats.org/officeDocument/2006/relationships/image" Target="../media/image4.jpeg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ordcloud_ppt"/>
          <p:cNvPicPr>
            <a:picLocks noChangeAspect="1" noChangeArrowheads="1"/>
          </p:cNvPicPr>
          <p:nvPr userDrawn="1"/>
        </p:nvPicPr>
        <p:blipFill>
          <a:blip r:embed="rId7" cstate="print">
            <a:lum bright="-10000"/>
          </a:blip>
          <a:srcRect r="50000"/>
          <a:stretch>
            <a:fillRect/>
          </a:stretch>
        </p:blipFill>
        <p:spPr bwMode="auto">
          <a:xfrm>
            <a:off x="0" y="1752600"/>
            <a:ext cx="29718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wordcloud_ppt"/>
          <p:cNvPicPr>
            <a:picLocks noChangeAspect="1" noChangeArrowheads="1"/>
          </p:cNvPicPr>
          <p:nvPr userDrawn="1"/>
        </p:nvPicPr>
        <p:blipFill>
          <a:blip r:embed="rId7" cstate="print">
            <a:lum bright="-10000"/>
          </a:blip>
          <a:srcRect r="50000"/>
          <a:stretch>
            <a:fillRect/>
          </a:stretch>
        </p:blipFill>
        <p:spPr bwMode="auto">
          <a:xfrm>
            <a:off x="0" y="-3124200"/>
            <a:ext cx="29718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2590800" cy="2087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609600"/>
            <a:ext cx="5638800" cy="5516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0" name="Picture 14" descr="MIT_logo_magenta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99375" y="152400"/>
            <a:ext cx="1292225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 descr="misti_magenta.png"/>
          <p:cNvPicPr>
            <a:picLocks noChangeAspect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828800" y="6400800"/>
            <a:ext cx="7620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footer.jpg"/>
          <p:cNvPicPr>
            <a:picLocks noChangeAspect="1"/>
          </p:cNvPicPr>
          <p:nvPr userDrawn="1"/>
        </p:nvPicPr>
        <p:blipFill>
          <a:blip r:embed="rId10" cstate="print"/>
          <a:stretch>
            <a:fillRect/>
          </a:stretch>
        </p:blipFill>
        <p:spPr>
          <a:xfrm>
            <a:off x="3048000" y="6407150"/>
            <a:ext cx="5410200" cy="4508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4" r:id="rId2"/>
    <p:sldLayoutId id="2147483649" r:id="rId3"/>
    <p:sldLayoutId id="2147483656" r:id="rId4"/>
    <p:sldLayoutId id="2147483657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rgbClr val="FF3399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&gt;Second level</a:t>
            </a:r>
          </a:p>
          <a:p>
            <a:pPr lvl="2"/>
            <a:r>
              <a:rPr lang="en-US" dirty="0" smtClean="0"/>
              <a:t>&gt;Third level</a:t>
            </a:r>
          </a:p>
          <a:p>
            <a:pPr lvl="3"/>
            <a:r>
              <a:rPr lang="en-US" dirty="0" smtClean="0"/>
              <a:t>&gt;Fourth level</a:t>
            </a:r>
          </a:p>
          <a:p>
            <a:pPr lvl="4"/>
            <a:r>
              <a:rPr lang="en-US" dirty="0" smtClean="0"/>
              <a:t>&gt;Fifth level</a:t>
            </a:r>
            <a:endParaRPr lang="en-US" dirty="0"/>
          </a:p>
        </p:txBody>
      </p:sp>
      <p:pic>
        <p:nvPicPr>
          <p:cNvPr id="10" name="Picture 14" descr="MIT_logo_magenta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699375" y="152400"/>
            <a:ext cx="1292225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9" descr="misti_magenta.png"/>
          <p:cNvPicPr>
            <a:picLocks noChangeAspect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1828800" y="6400800"/>
            <a:ext cx="7620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footer.jpg"/>
          <p:cNvPicPr>
            <a:picLocks noChangeAspect="1"/>
          </p:cNvPicPr>
          <p:nvPr userDrawn="1"/>
        </p:nvPicPr>
        <p:blipFill>
          <a:blip r:embed="rId21" cstate="print"/>
          <a:stretch>
            <a:fillRect/>
          </a:stretch>
        </p:blipFill>
        <p:spPr>
          <a:xfrm>
            <a:off x="3048000" y="6407150"/>
            <a:ext cx="5410200" cy="4508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6" r:id="rId7"/>
    <p:sldLayoutId id="2147483667" r:id="rId8"/>
    <p:sldLayoutId id="2147483671" r:id="rId9"/>
    <p:sldLayoutId id="2147483672" r:id="rId10"/>
    <p:sldLayoutId id="2147483673" r:id="rId11"/>
    <p:sldLayoutId id="2147483674" r:id="rId12"/>
    <p:sldLayoutId id="2147483676" r:id="rId13"/>
    <p:sldLayoutId id="2147483677" r:id="rId14"/>
    <p:sldLayoutId id="2147483678" r:id="rId15"/>
    <p:sldLayoutId id="2147483679" r:id="rId16"/>
    <p:sldLayoutId id="2147483680" r:id="rId17"/>
  </p:sldLayoutIdLs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FF3399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905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05200"/>
            <a:ext cx="82296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7" name="Picture 14" descr="MIT_logo_magenta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99375" y="152400"/>
            <a:ext cx="1292225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misti_magenta.png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28800" y="6400800"/>
            <a:ext cx="7620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FF3399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media" Target="../media/media2.mov"/><Relationship Id="rId2" Type="http://schemas.openxmlformats.org/officeDocument/2006/relationships/slideLayout" Target="../slideLayouts/slideLayout22.xml"/><Relationship Id="rId1" Type="http://schemas.openxmlformats.org/officeDocument/2006/relationships/video" Target="../media/media2.mov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x.org/course/mit/8-mrevx/mechanics-review/748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1600200"/>
            <a:ext cx="7848600" cy="1905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Global Teaching Labs/Highlights </a:t>
            </a:r>
            <a:br>
              <a:rPr lang="en-US" dirty="0" smtClean="0"/>
            </a:br>
            <a:r>
              <a:rPr lang="en-US" dirty="0" smtClean="0"/>
              <a:t>for High Schools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533400" y="4495800"/>
            <a:ext cx="8229600" cy="1905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9" name="Picture 2" descr="C:\Users\Leo\Pictures\Europe 2012\Germany\IMG_25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2272372" cy="17043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100_4083.JPG"/>
          <p:cNvPicPr>
            <a:picLocks noChangeAspect="1"/>
          </p:cNvPicPr>
          <p:nvPr/>
        </p:nvPicPr>
        <p:blipFill>
          <a:blip r:embed="rId3" cstate="print"/>
          <a:srcRect l="15660" t="18819" r="21840" b="25625"/>
          <a:stretch>
            <a:fillRect/>
          </a:stretch>
        </p:blipFill>
        <p:spPr>
          <a:xfrm>
            <a:off x="3429000" y="3733800"/>
            <a:ext cx="2514600" cy="1676400"/>
          </a:xfrm>
          <a:prstGeom prst="roundRect">
            <a:avLst>
              <a:gd name="adj" fmla="val 16667"/>
            </a:avLst>
          </a:prstGeom>
          <a:ln>
            <a:noFill/>
          </a:ln>
          <a:effectLst/>
        </p:spPr>
      </p:pic>
      <p:grpSp>
        <p:nvGrpSpPr>
          <p:cNvPr id="21" name="Group 20"/>
          <p:cNvGrpSpPr/>
          <p:nvPr/>
        </p:nvGrpSpPr>
        <p:grpSpPr>
          <a:xfrm>
            <a:off x="6477000" y="3733800"/>
            <a:ext cx="2281081" cy="1857362"/>
            <a:chOff x="381000" y="1752600"/>
            <a:chExt cx="3088254" cy="2514600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1000" y="1752600"/>
              <a:ext cx="3088254" cy="2316190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381000" y="4020979"/>
              <a:ext cx="3048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Calibri"/>
                <a:cs typeface="Calibri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514600" y="762000"/>
            <a:ext cx="464011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Serenella Sferza</a:t>
            </a:r>
          </a:p>
          <a:p>
            <a:r>
              <a:rPr lang="en-US" sz="2800" b="1" dirty="0" smtClean="0"/>
              <a:t>MIT-Italy Program Co-director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MIT-Italy Program?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962400" y="1143000"/>
            <a:ext cx="3581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One of the 13 MIT  country programs that make up MISTI</a:t>
            </a:r>
          </a:p>
          <a:p>
            <a:r>
              <a:rPr lang="en-US" dirty="0" smtClean="0"/>
              <a:t>A MIT program—self interested—but for the common good</a:t>
            </a:r>
          </a:p>
          <a:p>
            <a:r>
              <a:rPr lang="en-US" dirty="0" smtClean="0"/>
              <a:t>Long term collaboration, reciprocal benefit </a:t>
            </a:r>
          </a:p>
          <a:p>
            <a:r>
              <a:rPr lang="en-US" dirty="0" smtClean="0"/>
              <a:t>3 main activities:</a:t>
            </a:r>
          </a:p>
          <a:p>
            <a:r>
              <a:rPr lang="en-US" dirty="0" smtClean="0"/>
              <a:t>Internships abroad for MIT students ( about 60 a year) </a:t>
            </a:r>
          </a:p>
          <a:p>
            <a:r>
              <a:rPr lang="en-US" dirty="0" smtClean="0"/>
              <a:t>Research collaborations through seed funds ( </a:t>
            </a:r>
            <a:r>
              <a:rPr lang="en-US" dirty="0" err="1" smtClean="0"/>
              <a:t>Polimi</a:t>
            </a:r>
            <a:r>
              <a:rPr lang="en-US" dirty="0" smtClean="0"/>
              <a:t>, </a:t>
            </a:r>
            <a:r>
              <a:rPr lang="en-US" dirty="0" err="1" smtClean="0"/>
              <a:t>Polito</a:t>
            </a:r>
            <a:r>
              <a:rPr lang="en-US" dirty="0" smtClean="0"/>
              <a:t>, </a:t>
            </a:r>
            <a:r>
              <a:rPr lang="en-US" dirty="0" err="1" smtClean="0"/>
              <a:t>Unipi</a:t>
            </a:r>
            <a:r>
              <a:rPr lang="en-US" dirty="0" smtClean="0"/>
              <a:t>) </a:t>
            </a:r>
          </a:p>
          <a:p>
            <a:r>
              <a:rPr lang="en-US" dirty="0" smtClean="0"/>
              <a:t>Showcase Italian excellence for  MIT students and faculty, and cultural training</a:t>
            </a:r>
          </a:p>
          <a:p>
            <a:endParaRPr lang="en-US" dirty="0" smtClean="0"/>
          </a:p>
        </p:txBody>
      </p:sp>
      <p:pic>
        <p:nvPicPr>
          <p:cNvPr id="4" name="Picture 4" descr="openhou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6200" y="3352800"/>
            <a:ext cx="2819399" cy="211836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14400" y="4191000"/>
            <a:ext cx="11274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ITALY 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55638"/>
            <a:ext cx="2590800" cy="2087562"/>
          </a:xfrm>
        </p:spPr>
        <p:txBody>
          <a:bodyPr>
            <a:noAutofit/>
          </a:bodyPr>
          <a:lstStyle/>
          <a:p>
            <a:r>
              <a:rPr lang="en-US" dirty="0" smtClean="0"/>
              <a:t>Why the Global Teaching Labs ?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Created in 2007 by country specific and MIT circumstances</a:t>
            </a:r>
          </a:p>
          <a:p>
            <a:r>
              <a:rPr lang="en-US" dirty="0" smtClean="0"/>
              <a:t>Italy: notoriety of MIT brand, great education, but theory-</a:t>
            </a:r>
            <a:r>
              <a:rPr lang="en-US" dirty="0" err="1" smtClean="0"/>
              <a:t>focussed</a:t>
            </a:r>
            <a:endParaRPr lang="en-US" dirty="0" smtClean="0"/>
          </a:p>
          <a:p>
            <a:r>
              <a:rPr lang="en-US" dirty="0" smtClean="0"/>
              <a:t>MIT: new interest in education and in teaching.</a:t>
            </a:r>
          </a:p>
          <a:p>
            <a:endParaRPr lang="en-US" dirty="0" smtClean="0"/>
          </a:p>
          <a:p>
            <a:r>
              <a:rPr lang="en-US" dirty="0" smtClean="0"/>
              <a:t> Two sets of parents:  MIUR and Lombardy’s </a:t>
            </a:r>
            <a:r>
              <a:rPr lang="en-US" dirty="0" err="1" smtClean="0"/>
              <a:t>Rete</a:t>
            </a:r>
            <a:endParaRPr lang="en-US" dirty="0" smtClean="0"/>
          </a:p>
          <a:p>
            <a:r>
              <a:rPr lang="en-US" dirty="0" smtClean="0"/>
              <a:t>Great control experiment </a:t>
            </a:r>
          </a:p>
          <a:p>
            <a:r>
              <a:rPr lang="en-US" dirty="0" smtClean="0"/>
              <a:t>Over 5 years, about 120 MIT students have taught STEM classes in about 40 Italian high schools. </a:t>
            </a:r>
          </a:p>
          <a:p>
            <a:r>
              <a:rPr lang="en-US" dirty="0" smtClean="0"/>
              <a:t>Similar programs have sprouted in Germany, Israel and Mexico. 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 eaLnBrk="1" hangingPunct="1">
              <a:spcBef>
                <a:spcPct val="50000"/>
              </a:spcBef>
            </a:pPr>
            <a:endParaRPr lang="en-US" dirty="0" smtClean="0"/>
          </a:p>
        </p:txBody>
      </p:sp>
      <p:pic>
        <p:nvPicPr>
          <p:cNvPr id="4" name="Picture 3" descr="DSCN908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819400"/>
            <a:ext cx="2682240" cy="2011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the GTLS work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38600" y="685800"/>
            <a:ext cx="36576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Students:  selected based on their academic strength , teaching experience , enthusiasm,  communication skills and Italian.</a:t>
            </a:r>
          </a:p>
          <a:p>
            <a:r>
              <a:rPr lang="en-US" dirty="0" smtClean="0"/>
              <a:t>Trained at MIT. </a:t>
            </a:r>
          </a:p>
          <a:p>
            <a:r>
              <a:rPr lang="en-US" dirty="0" smtClean="0"/>
              <a:t>Teach one ( or two) subjects in English about 20 hours a week . Hosted  by families. Stipend and airfare.</a:t>
            </a:r>
          </a:p>
          <a:p>
            <a:r>
              <a:rPr lang="en-US" dirty="0" smtClean="0"/>
              <a:t>Host  schools: voluntary  associations/selected by ministry </a:t>
            </a:r>
          </a:p>
          <a:p>
            <a:endParaRPr lang="en-US" dirty="0" smtClean="0"/>
          </a:p>
          <a:p>
            <a:r>
              <a:rPr lang="en-US" dirty="0" err="1" smtClean="0"/>
              <a:t>GoalsL:The</a:t>
            </a:r>
            <a:r>
              <a:rPr lang="en-US" dirty="0" smtClean="0"/>
              <a:t> focus is on HOW to teach</a:t>
            </a:r>
          </a:p>
          <a:p>
            <a:r>
              <a:rPr lang="en-US" dirty="0" smtClean="0"/>
              <a:t>The purpose is to encourage student participation and stimulate teacher experimentation. Language  training as well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foto 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971800"/>
            <a:ext cx="2743200" cy="16573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Feedbacks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91000" y="1524000"/>
            <a:ext cx="4953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Quite positive</a:t>
            </a:r>
          </a:p>
          <a:p>
            <a:r>
              <a:rPr lang="en-US" dirty="0" smtClean="0"/>
              <a:t>MIT:  very competitive selection</a:t>
            </a:r>
          </a:p>
          <a:p>
            <a:r>
              <a:rPr lang="en-US" dirty="0" smtClean="0"/>
              <a:t>Italy: repeat participation </a:t>
            </a:r>
          </a:p>
          <a:p>
            <a:r>
              <a:rPr lang="en-US" dirty="0" smtClean="0"/>
              <a:t>3 out of 4 MIT Italian freshmen exposed to GTLS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3" descr="SDC1069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2667000"/>
            <a:ext cx="2682240" cy="20116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Going forwards 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91000" y="1524000"/>
            <a:ext cx="4953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Expand range of topics</a:t>
            </a:r>
          </a:p>
          <a:p>
            <a:r>
              <a:rPr lang="en-US" dirty="0" smtClean="0"/>
              <a:t>  Debate-programming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Create more flexibility in the timetable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More participation conducive spaces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Flip the classroom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Use more online content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Strengthen collaboration with local U’s </a:t>
            </a:r>
          </a:p>
          <a:p>
            <a:pPr>
              <a:buFont typeface="Arial" pitchFamily="34" charset="0"/>
              <a:buChar char="•"/>
            </a:pPr>
            <a:r>
              <a:rPr lang="en-US" sz="3600" b="1" dirty="0" smtClean="0">
                <a:solidFill>
                  <a:srgbClr val="FF0000"/>
                </a:solidFill>
              </a:rPr>
              <a:t>EDX ? </a:t>
            </a:r>
          </a:p>
        </p:txBody>
      </p:sp>
      <p:pic>
        <p:nvPicPr>
          <p:cNvPr id="4" name="Picture 3" descr="IMG_39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2590800"/>
            <a:ext cx="2681305" cy="17830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67200" y="1066800"/>
            <a:ext cx="2901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HOW TO INCREASE IMPACT? 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38200"/>
            <a:ext cx="4267200" cy="4915852"/>
          </a:xfrm>
        </p:spPr>
        <p:txBody>
          <a:bodyPr anchor="ctr"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 smtClean="0"/>
              <a:t>Open source </a:t>
            </a:r>
            <a:r>
              <a:rPr lang="en-US" sz="2400" b="1" dirty="0" smtClean="0">
                <a:solidFill>
                  <a:srgbClr val="3693C4"/>
                </a:solidFill>
              </a:rPr>
              <a:t>Platform</a:t>
            </a:r>
            <a:endParaRPr lang="en-US" sz="2400" b="1" dirty="0">
              <a:solidFill>
                <a:srgbClr val="3693C4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sz="2400" b="1" dirty="0" smtClean="0">
                <a:solidFill>
                  <a:srgbClr val="A5245D"/>
                </a:solidFill>
              </a:rPr>
              <a:t>Portal</a:t>
            </a:r>
            <a:r>
              <a:rPr lang="en-US" sz="2400" dirty="0" smtClean="0"/>
              <a:t> for learning edx.org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2400" i="1" dirty="0"/>
              <a:t>	</a:t>
            </a:r>
            <a:r>
              <a:rPr lang="en-US" sz="1800" i="1" dirty="0" smtClean="0"/>
              <a:t>Harvard </a:t>
            </a:r>
            <a:r>
              <a:rPr lang="en-US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 pitchFamily="2" charset="2"/>
              </a:rPr>
              <a:t></a:t>
            </a:r>
            <a:r>
              <a:rPr lang="en-US" sz="1800" i="1" dirty="0" smtClean="0">
                <a:sym typeface="Wingdings" pitchFamily="2" charset="2"/>
              </a:rPr>
              <a:t> </a:t>
            </a:r>
            <a:r>
              <a:rPr lang="en-US" sz="1800" i="1" dirty="0" err="1" smtClean="0">
                <a:sym typeface="Wingdings" pitchFamily="2" charset="2"/>
              </a:rPr>
              <a:t>HarvardX</a:t>
            </a:r>
            <a:endParaRPr lang="en-US" sz="1800" i="1" dirty="0" smtClean="0">
              <a:sym typeface="Wingdings" pitchFamily="2" charset="2"/>
            </a:endParaRPr>
          </a:p>
          <a:p>
            <a:pPr marL="0" indent="0">
              <a:buNone/>
            </a:pPr>
            <a:r>
              <a:rPr lang="en-US" sz="1800" i="1" dirty="0">
                <a:sym typeface="Wingdings" pitchFamily="2" charset="2"/>
              </a:rPr>
              <a:t>	</a:t>
            </a:r>
            <a:r>
              <a:rPr lang="en-US" sz="1800" i="1" dirty="0" smtClean="0">
                <a:sym typeface="Wingdings" pitchFamily="2" charset="2"/>
              </a:rPr>
              <a:t>MIT </a:t>
            </a:r>
            <a:r>
              <a:rPr lang="en-US" sz="1800" i="1" dirty="0" smtClean="0">
                <a:solidFill>
                  <a:srgbClr val="7F7F7F"/>
                </a:solidFill>
                <a:sym typeface="Wingdings" pitchFamily="2" charset="2"/>
              </a:rPr>
              <a:t></a:t>
            </a:r>
            <a:r>
              <a:rPr lang="en-US" sz="1800" i="1" dirty="0" smtClean="0">
                <a:sym typeface="Wingdings" pitchFamily="2" charset="2"/>
              </a:rPr>
              <a:t> MITx</a:t>
            </a:r>
          </a:p>
          <a:p>
            <a:pPr marL="0" indent="0">
              <a:buNone/>
            </a:pPr>
            <a:r>
              <a:rPr lang="en-US" sz="1800" i="1" dirty="0">
                <a:sym typeface="Wingdings" pitchFamily="2" charset="2"/>
              </a:rPr>
              <a:t>	</a:t>
            </a:r>
            <a:r>
              <a:rPr lang="en-US" sz="1800" i="1" dirty="0" smtClean="0">
                <a:sym typeface="Wingdings" pitchFamily="2" charset="2"/>
              </a:rPr>
              <a:t>Berkeley </a:t>
            </a:r>
            <a:r>
              <a:rPr lang="en-US" sz="1800" i="1" dirty="0" smtClean="0">
                <a:solidFill>
                  <a:srgbClr val="7F7F7F"/>
                </a:solidFill>
                <a:sym typeface="Wingdings" pitchFamily="2" charset="2"/>
              </a:rPr>
              <a:t></a:t>
            </a:r>
            <a:r>
              <a:rPr lang="en-US" sz="1800" i="1" dirty="0" smtClean="0">
                <a:sym typeface="Wingdings" pitchFamily="2" charset="2"/>
              </a:rPr>
              <a:t> BerkeleyX</a:t>
            </a:r>
          </a:p>
          <a:p>
            <a:pPr marL="0" indent="0">
              <a:buNone/>
            </a:pPr>
            <a:r>
              <a:rPr lang="en-US" sz="1800" i="1" dirty="0">
                <a:sym typeface="Wingdings" pitchFamily="2" charset="2"/>
              </a:rPr>
              <a:t>	</a:t>
            </a:r>
            <a:r>
              <a:rPr lang="en-US" sz="1800" i="1" dirty="0" smtClean="0">
                <a:sym typeface="Wingdings" pitchFamily="2" charset="2"/>
              </a:rPr>
              <a:t>U </a:t>
            </a:r>
            <a:r>
              <a:rPr lang="en-US" sz="1800" i="1" dirty="0" smtClean="0">
                <a:solidFill>
                  <a:srgbClr val="7F7F7F"/>
                </a:solidFill>
                <a:sym typeface="Wingdings" pitchFamily="2" charset="2"/>
              </a:rPr>
              <a:t></a:t>
            </a:r>
            <a:r>
              <a:rPr lang="en-US" sz="1800" i="1" dirty="0" smtClean="0">
                <a:sym typeface="Wingdings" pitchFamily="2" charset="2"/>
              </a:rPr>
              <a:t> </a:t>
            </a:r>
            <a:r>
              <a:rPr lang="en-US" sz="1800" i="1" dirty="0" err="1" smtClean="0">
                <a:sym typeface="Wingdings" pitchFamily="2" charset="2"/>
              </a:rPr>
              <a:t>Ux</a:t>
            </a:r>
            <a:endParaRPr lang="en-US" sz="1800" i="1" dirty="0" smtClean="0">
              <a:sym typeface="Wingdings" pitchFamily="2" charset="2"/>
            </a:endParaRPr>
          </a:p>
          <a:p>
            <a:pPr marL="0" indent="0">
              <a:buNone/>
            </a:pPr>
            <a:r>
              <a:rPr lang="en-US" sz="1800" i="1" dirty="0">
                <a:sym typeface="Wingdings" pitchFamily="2" charset="2"/>
              </a:rPr>
              <a:t>	</a:t>
            </a:r>
            <a:r>
              <a:rPr lang="en-US" sz="1800" i="1" dirty="0" smtClean="0">
                <a:sym typeface="Wingdings" pitchFamily="2" charset="2"/>
              </a:rPr>
              <a:t>X university consortium</a:t>
            </a:r>
            <a:endParaRPr lang="en-US" sz="1800" i="1" dirty="0">
              <a:sym typeface="Wingdings" pitchFamily="2" charset="2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sz="2400" b="1" dirty="0" smtClean="0">
                <a:solidFill>
                  <a:srgbClr val="1799D3"/>
                </a:solidFill>
              </a:rPr>
              <a:t>Pedagogy</a:t>
            </a:r>
            <a:r>
              <a:rPr lang="en-US" sz="2400" b="1" dirty="0" smtClean="0"/>
              <a:t> </a:t>
            </a:r>
            <a:r>
              <a:rPr lang="en-US" sz="2400" dirty="0" smtClean="0"/>
              <a:t>research on learning using “big data”</a:t>
            </a:r>
            <a:endParaRPr lang="en-US" sz="1800" i="1" dirty="0" smtClean="0">
              <a:sym typeface="Wingdings" pitchFamily="2" charset="2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sz="2400" b="1" dirty="0" smtClean="0">
                <a:solidFill>
                  <a:srgbClr val="A5245D"/>
                </a:solidFill>
              </a:rPr>
              <a:t>Production</a:t>
            </a:r>
            <a:r>
              <a:rPr lang="en-US" sz="2400" dirty="0" smtClean="0"/>
              <a:t> support to ensure high quality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6510868"/>
            <a:ext cx="5867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solidFill>
                  <a:srgbClr val="7F7F7F"/>
                </a:solidFill>
              </a:rPr>
              <a:t>*Harvard and MIT have committed $60M to the venture</a:t>
            </a:r>
            <a:endParaRPr lang="en-US" sz="1200" i="1" dirty="0">
              <a:solidFill>
                <a:srgbClr val="7F7F7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3EAB-44E3-41DF-83AD-A82F2D758879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8600" y="-76200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 Not </a:t>
            </a:r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</a:t>
            </a:r>
            <a:r>
              <a:rPr 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or Profit Venture of Harvard &amp; MIT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1676400" y="4211214"/>
            <a:ext cx="2286000" cy="0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676400" y="2509413"/>
            <a:ext cx="2286000" cy="0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778" y="570131"/>
            <a:ext cx="4841222" cy="5830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15004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3EAB-44E3-41DF-83AD-A82F2D758879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91480" y="1492250"/>
            <a:ext cx="240213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0" dirty="0" smtClean="0">
                <a:solidFill>
                  <a:srgbClr val="A5245D"/>
                </a:solidFill>
              </a:rPr>
              <a:t>Vision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371600" y="1676400"/>
            <a:ext cx="6477000" cy="0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371600" y="2607858"/>
            <a:ext cx="6477000" cy="0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43000" y="3048000"/>
            <a:ext cx="6705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595959"/>
                </a:solidFill>
              </a:rPr>
              <a:t>Expand access to education for students worldwide through online learning, </a:t>
            </a:r>
            <a:r>
              <a:rPr lang="en-US" sz="2400" dirty="0" smtClean="0">
                <a:solidFill>
                  <a:srgbClr val="595959"/>
                </a:solidFill>
              </a:rPr>
              <a:t>while </a:t>
            </a:r>
            <a:r>
              <a:rPr lang="en-US" sz="2400" dirty="0">
                <a:solidFill>
                  <a:srgbClr val="595959"/>
                </a:solidFill>
              </a:rPr>
              <a:t>reinventing campus education through blended models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63408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hadow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9600"/>
            <a:ext cx="8832850" cy="5029200"/>
          </a:xfrm>
          <a:prstGeom prst="rect">
            <a:avLst/>
          </a:prstGeom>
        </p:spPr>
      </p:pic>
      <p:sp>
        <p:nvSpPr>
          <p:cNvPr id="10" name="TextBox 4"/>
          <p:cNvSpPr txBox="1"/>
          <p:nvPr/>
        </p:nvSpPr>
        <p:spPr>
          <a:xfrm>
            <a:off x="3886200" y="5155634"/>
            <a:ext cx="4419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smtClean="0">
                <a:solidFill>
                  <a:srgbClr val="A5245D"/>
                </a:solidFill>
                <a:latin typeface="+mj-lt"/>
                <a:ea typeface="Cambria Math" pitchFamily="18" charset="0"/>
              </a:rPr>
              <a:t>Applied to MIT 2015</a:t>
            </a:r>
          </a:p>
          <a:p>
            <a:pPr algn="ctr"/>
            <a:r>
              <a:rPr lang="en-US" sz="2800" dirty="0" smtClean="0">
                <a:solidFill>
                  <a:srgbClr val="595959"/>
                </a:solidFill>
                <a:latin typeface="+mj-lt"/>
                <a:ea typeface="Cambria Math" pitchFamily="18" charset="0"/>
              </a:rPr>
              <a:t>~18,000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905000"/>
            <a:ext cx="2881313" cy="2881313"/>
          </a:xfrm>
          <a:prstGeom prst="rect">
            <a:avLst/>
          </a:prstGeom>
          <a:effectLst>
            <a:outerShdw blurRad="76200" dir="18900000" sy="23000" kx="-1200000" algn="bl" rotWithShape="0">
              <a:schemeClr val="bg1">
                <a:lumMod val="75000"/>
                <a:alpha val="20000"/>
              </a:schemeClr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6858000" y="6416675"/>
            <a:ext cx="2133600" cy="365125"/>
          </a:xfrm>
          <a:prstGeom prst="rect">
            <a:avLst/>
          </a:prstGeom>
        </p:spPr>
        <p:txBody>
          <a:bodyPr/>
          <a:lstStyle/>
          <a:p>
            <a:fld id="{61FA3EAB-44E3-41DF-83AD-A82F2D75887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8" name="TextBox 4"/>
          <p:cNvSpPr txBox="1"/>
          <p:nvPr/>
        </p:nvSpPr>
        <p:spPr>
          <a:xfrm>
            <a:off x="5093970" y="3976141"/>
            <a:ext cx="19278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smtClean="0">
                <a:solidFill>
                  <a:srgbClr val="3693C4"/>
                </a:solidFill>
                <a:latin typeface="+mj-lt"/>
                <a:ea typeface="Cambria Math" pitchFamily="18" charset="0"/>
              </a:rPr>
              <a:t>Admitted</a:t>
            </a:r>
            <a:endParaRPr lang="en-US" sz="2800" dirty="0">
              <a:solidFill>
                <a:srgbClr val="3693C4"/>
              </a:solidFill>
              <a:latin typeface="+mj-lt"/>
              <a:ea typeface="Cambria Math" pitchFamily="18" charset="0"/>
            </a:endParaRPr>
          </a:p>
          <a:p>
            <a:pPr algn="ctr"/>
            <a:r>
              <a:rPr lang="en-US" sz="2800" dirty="0" smtClean="0">
                <a:solidFill>
                  <a:srgbClr val="595959"/>
                </a:solidFill>
                <a:latin typeface="+mj-lt"/>
                <a:ea typeface="Cambria Math" pitchFamily="18" charset="0"/>
              </a:rPr>
              <a:t>~1600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257800" y="5042941"/>
            <a:ext cx="1752600" cy="0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funnel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685800"/>
            <a:ext cx="3962400" cy="344274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6580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hadow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9600"/>
            <a:ext cx="8832850" cy="5029200"/>
          </a:xfrm>
          <a:prstGeom prst="rect">
            <a:avLst/>
          </a:prstGeom>
        </p:spPr>
      </p:pic>
      <p:pic>
        <p:nvPicPr>
          <p:cNvPr id="7" name="Picture 6" descr="funnel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856981" y="990600"/>
            <a:ext cx="4794504" cy="416571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934200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61FA3EAB-44E3-41DF-83AD-A82F2D758879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92100" y="560169"/>
            <a:ext cx="38486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Flipping the Funnel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0" y="5562600"/>
            <a:ext cx="7893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rgbClr val="3693C4"/>
                </a:solidFill>
              </a:rPr>
              <a:t>Same staff resources as 150 person on-campus class</a:t>
            </a:r>
            <a:endParaRPr lang="en-US" sz="2800" i="1" dirty="0">
              <a:solidFill>
                <a:srgbClr val="3693C4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85800" y="5562600"/>
            <a:ext cx="7594600" cy="0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85800" y="6197600"/>
            <a:ext cx="7594600" cy="0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4218105" y="1289630"/>
            <a:ext cx="269289" cy="269289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197390" y="1662492"/>
            <a:ext cx="310718" cy="310718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166318" y="2097498"/>
            <a:ext cx="372862" cy="37286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124889" y="2589469"/>
            <a:ext cx="455720" cy="45572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073103" y="3153941"/>
            <a:ext cx="559293" cy="55929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790867" y="3804230"/>
            <a:ext cx="1123765" cy="112376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6466197" y="1225098"/>
            <a:ext cx="9899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7,157</a:t>
            </a:r>
          </a:p>
          <a:p>
            <a:pPr algn="ctr"/>
            <a:r>
              <a:rPr lang="en-US" dirty="0" smtClean="0">
                <a:solidFill>
                  <a:srgbClr val="A5245D"/>
                </a:solidFill>
              </a:rPr>
              <a:t>Certified</a:t>
            </a:r>
            <a:endParaRPr lang="en-US" dirty="0">
              <a:solidFill>
                <a:srgbClr val="A5245D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83582" y="1594430"/>
            <a:ext cx="15072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8,240 </a:t>
            </a:r>
          </a:p>
          <a:p>
            <a:pPr algn="ctr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Took the Final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869448" y="2091099"/>
            <a:ext cx="21834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9,318 </a:t>
            </a:r>
          </a:p>
          <a:p>
            <a:pPr algn="ctr"/>
            <a:r>
              <a:rPr lang="en-US" dirty="0" smtClean="0">
                <a:solidFill>
                  <a:srgbClr val="3693C4"/>
                </a:solidFill>
              </a:rPr>
              <a:t>Passed the Mid-Term</a:t>
            </a:r>
            <a:endParaRPr lang="en-US" dirty="0">
              <a:solidFill>
                <a:srgbClr val="3693C4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09600" y="2585030"/>
            <a:ext cx="22635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10,547</a:t>
            </a:r>
          </a:p>
          <a:p>
            <a:pPr algn="ctr"/>
            <a:r>
              <a:rPr lang="en-US" dirty="0" smtClean="0">
                <a:solidFill>
                  <a:srgbClr val="A5245D"/>
                </a:solidFill>
              </a:rPr>
              <a:t>Made it the Mid-Term</a:t>
            </a:r>
            <a:endParaRPr lang="en-US" dirty="0">
              <a:solidFill>
                <a:srgbClr val="A5245D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616580" y="3234099"/>
            <a:ext cx="26892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26, 349</a:t>
            </a:r>
          </a:p>
          <a:p>
            <a:pPr algn="ctr"/>
            <a:r>
              <a:rPr lang="en-US" dirty="0" smtClean="0"/>
              <a:t>Tried the First Problem Set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866130" y="4196898"/>
            <a:ext cx="944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154,763 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4563594" y="1424275"/>
            <a:ext cx="1671838" cy="17755"/>
          </a:xfrm>
          <a:prstGeom prst="line">
            <a:avLst/>
          </a:prstGeom>
          <a:ln>
            <a:solidFill>
              <a:srgbClr val="A5245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501632" y="1830675"/>
            <a:ext cx="1671838" cy="1775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559032" y="2280230"/>
            <a:ext cx="1671838" cy="17755"/>
          </a:xfrm>
          <a:prstGeom prst="line">
            <a:avLst/>
          </a:prstGeom>
          <a:ln>
            <a:solidFill>
              <a:srgbClr val="3693C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425432" y="2813630"/>
            <a:ext cx="1671838" cy="17755"/>
          </a:xfrm>
          <a:prstGeom prst="line">
            <a:avLst/>
          </a:prstGeom>
          <a:ln>
            <a:solidFill>
              <a:srgbClr val="A5245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4635232" y="3423230"/>
            <a:ext cx="1671838" cy="1775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209800" y="4910499"/>
            <a:ext cx="44807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Registered for 6.002x: Circuits and Electronics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65392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295400"/>
            <a:ext cx="8382000" cy="4876800"/>
          </a:xfrm>
        </p:spPr>
        <p:txBody>
          <a:bodyPr>
            <a:normAutofit fontScale="92500" lnSpcReduction="10000"/>
          </a:bodyPr>
          <a:lstStyle/>
          <a:p>
            <a:pPr marL="284163" indent="0">
              <a:spcBef>
                <a:spcPts val="1000"/>
              </a:spcBef>
              <a:buFontTx/>
              <a:buNone/>
            </a:pPr>
            <a:r>
              <a:rPr lang="en-US" sz="2800" b="1" dirty="0" smtClean="0">
                <a:cs typeface="Arial" pitchFamily="34" charset="0"/>
              </a:rPr>
              <a:t>San Jose State University EE99</a:t>
            </a:r>
          </a:p>
          <a:p>
            <a:pPr marL="284163" indent="0">
              <a:spcBef>
                <a:spcPts val="1000"/>
              </a:spcBef>
              <a:buFontTx/>
              <a:buNone/>
            </a:pPr>
            <a:r>
              <a:rPr lang="en-US" sz="2400" dirty="0" smtClean="0">
                <a:solidFill>
                  <a:schemeClr val="tx1"/>
                </a:solidFill>
                <a:cs typeface="Arial" pitchFamily="34" charset="0"/>
              </a:rPr>
              <a:t>Flipped classroom with 86 students, Fall 2012 usin</a:t>
            </a:r>
            <a:r>
              <a:rPr lang="en-US" sz="2400" dirty="0" smtClean="0">
                <a:cs typeface="Arial" pitchFamily="34" charset="0"/>
              </a:rPr>
              <a:t>g </a:t>
            </a:r>
            <a:r>
              <a:rPr lang="en-US" sz="2400" dirty="0" err="1" smtClean="0">
                <a:cs typeface="Arial" pitchFamily="34" charset="0"/>
              </a:rPr>
              <a:t>edX</a:t>
            </a:r>
            <a:r>
              <a:rPr lang="en-US" sz="2400" dirty="0" smtClean="0">
                <a:cs typeface="Arial" pitchFamily="34" charset="0"/>
              </a:rPr>
              <a:t> MITx circuits and electronics MOOC class hosted by </a:t>
            </a:r>
            <a:r>
              <a:rPr lang="en-US" sz="2400" dirty="0" err="1" smtClean="0">
                <a:cs typeface="Arial" pitchFamily="34" charset="0"/>
              </a:rPr>
              <a:t>edX</a:t>
            </a:r>
            <a:endParaRPr lang="en-US" sz="2400" dirty="0" smtClean="0">
              <a:solidFill>
                <a:schemeClr val="tx1"/>
              </a:solidFill>
              <a:cs typeface="Arial" pitchFamily="34" charset="0"/>
            </a:endParaRPr>
          </a:p>
          <a:p>
            <a:pPr marL="284163" indent="0">
              <a:lnSpc>
                <a:spcPts val="2400"/>
              </a:lnSpc>
              <a:spcBef>
                <a:spcPts val="1000"/>
              </a:spcBef>
              <a:buFontTx/>
              <a:buNone/>
            </a:pPr>
            <a:endParaRPr lang="en-US" sz="2400" dirty="0" smtClean="0">
              <a:solidFill>
                <a:schemeClr val="tx1"/>
              </a:solidFill>
              <a:cs typeface="Arial" pitchFamily="34" charset="0"/>
            </a:endParaRPr>
          </a:p>
          <a:p>
            <a:pPr marL="284163" indent="0">
              <a:buFontTx/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Outside class:</a:t>
            </a:r>
          </a:p>
          <a:p>
            <a:pPr marL="1143000" lvl="3" indent="-342900">
              <a:buFont typeface="Wingdings" pitchFamily="2" charset="2"/>
              <a:buChar char="Ø"/>
            </a:pPr>
            <a:r>
              <a:rPr lang="en-US" sz="2200" dirty="0" smtClean="0">
                <a:solidFill>
                  <a:schemeClr val="tx1"/>
                </a:solidFill>
              </a:rPr>
              <a:t>Watch </a:t>
            </a:r>
            <a:r>
              <a:rPr lang="en-US" sz="2200" dirty="0" err="1" smtClean="0">
                <a:solidFill>
                  <a:schemeClr val="tx1"/>
                </a:solidFill>
              </a:rPr>
              <a:t>edX</a:t>
            </a:r>
            <a:r>
              <a:rPr lang="en-US" sz="2200" dirty="0" smtClean="0">
                <a:solidFill>
                  <a:schemeClr val="tx1"/>
                </a:solidFill>
              </a:rPr>
              <a:t>  MITx circuits and elec</a:t>
            </a:r>
            <a:r>
              <a:rPr lang="en-US" sz="2200" dirty="0" smtClean="0"/>
              <a:t>tronics</a:t>
            </a:r>
            <a:r>
              <a:rPr lang="en-US" sz="2200" dirty="0" smtClean="0">
                <a:solidFill>
                  <a:schemeClr val="tx1"/>
                </a:solidFill>
              </a:rPr>
              <a:t> video lectures</a:t>
            </a:r>
          </a:p>
          <a:p>
            <a:pPr marL="1143000" lvl="3" indent="-342900">
              <a:buFont typeface="Wingdings" pitchFamily="2" charset="2"/>
              <a:buChar char="Ø"/>
            </a:pPr>
            <a:r>
              <a:rPr lang="en-US" sz="2200" dirty="0" smtClean="0">
                <a:solidFill>
                  <a:schemeClr val="tx1"/>
                </a:solidFill>
              </a:rPr>
              <a:t>Do online interactive exercises (</a:t>
            </a:r>
            <a:r>
              <a:rPr lang="en-US" sz="2200" dirty="0" err="1" smtClean="0"/>
              <a:t>homeworks</a:t>
            </a:r>
            <a:r>
              <a:rPr lang="en-US" sz="2200" dirty="0"/>
              <a:t> </a:t>
            </a:r>
            <a:r>
              <a:rPr lang="en-US" sz="2200" dirty="0" smtClean="0"/>
              <a:t>and exams</a:t>
            </a:r>
            <a:r>
              <a:rPr lang="en-US" sz="2200" dirty="0" smtClean="0">
                <a:solidFill>
                  <a:schemeClr val="tx1"/>
                </a:solidFill>
              </a:rPr>
              <a:t>)</a:t>
            </a:r>
          </a:p>
          <a:p>
            <a:pPr marL="1143000" lvl="3" indent="-342900">
              <a:buFont typeface="Wingdings" pitchFamily="2" charset="2"/>
              <a:buChar char="Ø"/>
            </a:pPr>
            <a:r>
              <a:rPr lang="en-US" sz="2200" dirty="0" smtClean="0"/>
              <a:t>Do online virtual simulation based laboratories</a:t>
            </a:r>
            <a:endParaRPr lang="en-US" sz="2200" dirty="0" smtClean="0">
              <a:solidFill>
                <a:schemeClr val="tx1"/>
              </a:solidFill>
            </a:endParaRPr>
          </a:p>
          <a:p>
            <a:pPr marL="800100" lvl="3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284163" indent="0">
              <a:buFontTx/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In class:</a:t>
            </a:r>
          </a:p>
          <a:p>
            <a:pPr marL="1143000" lvl="3" indent="-342900">
              <a:buFont typeface="Wingdings" pitchFamily="2" charset="2"/>
              <a:buChar char="Ø"/>
            </a:pPr>
            <a:r>
              <a:rPr lang="en-US" sz="2200" dirty="0" smtClean="0">
                <a:solidFill>
                  <a:schemeClr val="tx1"/>
                </a:solidFill>
              </a:rPr>
              <a:t>The instructor answers questions in the first 15 minutes of class</a:t>
            </a:r>
          </a:p>
          <a:p>
            <a:pPr marL="1143000" lvl="3" indent="-342900">
              <a:buFont typeface="Wingdings" pitchFamily="2" charset="2"/>
              <a:buChar char="Ø"/>
            </a:pPr>
            <a:r>
              <a:rPr lang="en-US" sz="2200" dirty="0" smtClean="0">
                <a:solidFill>
                  <a:schemeClr val="tx1"/>
                </a:solidFill>
              </a:rPr>
              <a:t>Students solve problems in groups of 3 with help from the instructor and two </a:t>
            </a:r>
            <a:r>
              <a:rPr lang="en-US" sz="2200" dirty="0" err="1" smtClean="0">
                <a:solidFill>
                  <a:schemeClr val="tx1"/>
                </a:solidFill>
              </a:rPr>
              <a:t>TAs.</a:t>
            </a:r>
            <a:r>
              <a:rPr lang="en-US" sz="2200" dirty="0" smtClean="0">
                <a:solidFill>
                  <a:schemeClr val="tx1"/>
                </a:solidFill>
              </a:rPr>
              <a:t>  (15% of the course grade).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001000" y="6553200"/>
            <a:ext cx="609600" cy="152400"/>
          </a:xfrm>
          <a:prstGeom prst="rect">
            <a:avLst/>
          </a:prstGeom>
        </p:spPr>
        <p:txBody>
          <a:bodyPr/>
          <a:lstStyle/>
          <a:p>
            <a:fld id="{1BCEFC7B-432F-4683-8840-8C35CB6D95FC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28600" y="76200"/>
            <a:ext cx="8229600" cy="11430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2800" b="1" kern="1200" cap="none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Results from </a:t>
            </a:r>
            <a:r>
              <a:rPr lang="en-US" sz="3600" dirty="0" err="1" smtClean="0">
                <a:solidFill>
                  <a:schemeClr val="bg1">
                    <a:lumMod val="50000"/>
                  </a:schemeClr>
                </a:solidFill>
              </a:rPr>
              <a:t>edX</a:t>
            </a:r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 in a Silicon Valley, California Campus</a:t>
            </a:r>
            <a:endParaRPr lang="en-US" sz="3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6094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Preliminary Findings</a:t>
            </a:r>
            <a:endParaRPr lang="en-US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4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Compared to the students enrolled in the Spring 2012 EE99 course, the Fall 2012 students:</a:t>
            </a:r>
          </a:p>
          <a:p>
            <a:pPr marL="0" indent="0">
              <a:buNone/>
            </a:pPr>
            <a:endParaRPr lang="en-US" sz="4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4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Scored an average of</a:t>
            </a:r>
            <a:r>
              <a:rPr lang="en-US" sz="4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5.7% higher </a:t>
            </a:r>
            <a:r>
              <a:rPr lang="en-US" sz="4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 the Midterm 1 exam and average of  </a:t>
            </a:r>
            <a:r>
              <a:rPr lang="en-US" sz="4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9.6% higher </a:t>
            </a:r>
            <a:r>
              <a:rPr lang="en-US" sz="4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 the Midterm 2 exam</a:t>
            </a:r>
            <a:endParaRPr lang="en-US" sz="4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sz="46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sz="4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Overall Result: </a:t>
            </a:r>
          </a:p>
          <a:p>
            <a:r>
              <a:rPr lang="en-US" sz="4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Course retake rate drops from </a:t>
            </a:r>
            <a:r>
              <a:rPr lang="en-US" sz="4600" b="1" dirty="0" smtClean="0">
                <a:solidFill>
                  <a:srgbClr val="558ED5"/>
                </a:solidFill>
              </a:rPr>
              <a:t>41% to 9%</a:t>
            </a:r>
            <a:endParaRPr lang="en-US" i="1" dirty="0" smtClean="0">
              <a:solidFill>
                <a:srgbClr val="558ED5"/>
              </a:solidFill>
            </a:endParaRPr>
          </a:p>
          <a:p>
            <a:endParaRPr lang="en-US" i="1" dirty="0"/>
          </a:p>
          <a:p>
            <a:pPr marL="0" indent="0">
              <a:buNone/>
            </a:pPr>
            <a:r>
              <a:rPr lang="en-US" sz="2200" i="1" dirty="0" smtClean="0"/>
              <a:t>Source: San Jose State University College of Engineering</a:t>
            </a:r>
          </a:p>
          <a:p>
            <a:endParaRPr lang="en-US" dirty="0" smtClean="0"/>
          </a:p>
        </p:txBody>
      </p:sp>
      <p:pic>
        <p:nvPicPr>
          <p:cNvPr id="9" name="Content Placeholder 8" descr="6002ximage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379" r="5379"/>
          <a:stretch>
            <a:fillRect/>
          </a:stretch>
        </p:blipFill>
        <p:spPr>
          <a:xfrm>
            <a:off x="4894263" y="1600200"/>
            <a:ext cx="3792537" cy="4249738"/>
          </a:xfrm>
        </p:spPr>
      </p:pic>
    </p:spTree>
    <p:extLst>
      <p:ext uri="{BB962C8B-B14F-4D97-AF65-F5344CB8AC3E}">
        <p14:creationId xmlns="" xmlns:p14="http://schemas.microsoft.com/office/powerpoint/2010/main" val="1460856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65018"/>
            <a:ext cx="8077200" cy="554182"/>
          </a:xfrm>
        </p:spPr>
        <p:txBody>
          <a:bodyPr>
            <a:normAutofit fontScale="90000"/>
          </a:bodyPr>
          <a:lstStyle/>
          <a:p>
            <a:r>
              <a:rPr lang="en-US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Learning Sequences Promote Active Learning</a:t>
            </a:r>
            <a:endParaRPr lang="en-U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95400" y="1651112"/>
            <a:ext cx="5328464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>
                <a:solidFill>
                  <a:srgbClr val="595959"/>
                </a:solidFill>
              </a:rPr>
              <a:t>Tell me and I forget.</a:t>
            </a:r>
          </a:p>
          <a:p>
            <a:r>
              <a:rPr lang="en-US" sz="3200" i="1" dirty="0" smtClean="0">
                <a:solidFill>
                  <a:srgbClr val="595959"/>
                </a:solidFill>
              </a:rPr>
              <a:t>Teach me and I remember.</a:t>
            </a:r>
          </a:p>
          <a:p>
            <a:r>
              <a:rPr lang="en-US" sz="3200" i="1" dirty="0" smtClean="0">
                <a:solidFill>
                  <a:srgbClr val="595959"/>
                </a:solidFill>
              </a:rPr>
              <a:t>Involve </a:t>
            </a:r>
            <a:r>
              <a:rPr lang="en-US" sz="32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 and I learn</a:t>
            </a:r>
            <a:r>
              <a:rPr lang="en-US" sz="3200" i="1" dirty="0" smtClean="0">
                <a:solidFill>
                  <a:srgbClr val="595959"/>
                </a:solidFill>
              </a:rPr>
              <a:t>.</a:t>
            </a:r>
          </a:p>
          <a:p>
            <a:r>
              <a:rPr lang="en-US" sz="3200" dirty="0"/>
              <a:t>	</a:t>
            </a:r>
            <a:r>
              <a:rPr lang="en-US" sz="3200" dirty="0" smtClean="0"/>
              <a:t>	</a:t>
            </a:r>
            <a:r>
              <a:rPr lang="en-US" sz="3200" dirty="0">
                <a:solidFill>
                  <a:srgbClr val="A5245D"/>
                </a:solidFill>
              </a:rPr>
              <a:t>–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7F7F7F"/>
                </a:solidFill>
              </a:rPr>
              <a:t>Benjamin Franklin</a:t>
            </a:r>
            <a:endParaRPr lang="en-US" sz="3200" dirty="0">
              <a:solidFill>
                <a:srgbClr val="7F7F7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12864" y="4262497"/>
            <a:ext cx="67818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i="1" dirty="0" smtClean="0">
                <a:solidFill>
                  <a:srgbClr val="595959"/>
                </a:solidFill>
              </a:rPr>
              <a:t>Learnin</a:t>
            </a:r>
            <a:r>
              <a:rPr lang="en-US" sz="32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 </a:t>
            </a:r>
            <a:r>
              <a:rPr lang="en-US" sz="3200" i="1" dirty="0" smtClean="0">
                <a:solidFill>
                  <a:srgbClr val="595959"/>
                </a:solidFill>
              </a:rPr>
              <a:t>and retention is related to depth </a:t>
            </a:r>
            <a:r>
              <a:rPr lang="en-US" sz="3200" i="1" dirty="0">
                <a:solidFill>
                  <a:srgbClr val="595959"/>
                </a:solidFill>
              </a:rPr>
              <a:t>of mental </a:t>
            </a:r>
            <a:r>
              <a:rPr lang="en-US" sz="3200" i="1" dirty="0" smtClean="0">
                <a:solidFill>
                  <a:srgbClr val="595959"/>
                </a:solidFill>
              </a:rPr>
              <a:t>processing.</a:t>
            </a:r>
          </a:p>
          <a:p>
            <a:r>
              <a:rPr lang="en-US" sz="2800" dirty="0" smtClean="0"/>
              <a:t>		</a:t>
            </a:r>
            <a:r>
              <a:rPr lang="en-US" sz="2800" dirty="0">
                <a:solidFill>
                  <a:srgbClr val="A5245D"/>
                </a:solidFill>
              </a:rPr>
              <a:t>–</a:t>
            </a:r>
            <a:r>
              <a:rPr lang="en-US" sz="2800" dirty="0" smtClean="0">
                <a:solidFill>
                  <a:srgbClr val="A5245D"/>
                </a:solidFill>
              </a:rPr>
              <a:t> </a:t>
            </a:r>
            <a:r>
              <a:rPr lang="en-US" sz="2800" dirty="0" err="1" smtClean="0">
                <a:solidFill>
                  <a:srgbClr val="7F7F7F"/>
                </a:solidFill>
              </a:rPr>
              <a:t>Craik</a:t>
            </a:r>
            <a:r>
              <a:rPr lang="en-US" sz="2800" dirty="0" smtClean="0">
                <a:solidFill>
                  <a:srgbClr val="7F7F7F"/>
                </a:solidFill>
              </a:rPr>
              <a:t> and Lockhart, 1972</a:t>
            </a:r>
            <a:endParaRPr lang="en-US" sz="2800" dirty="0">
              <a:solidFill>
                <a:srgbClr val="7F7F7F"/>
              </a:solidFill>
            </a:endParaRPr>
          </a:p>
          <a:p>
            <a:endParaRPr lang="en-US" sz="32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403350" y="4241800"/>
            <a:ext cx="5911850" cy="0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371600" y="5943600"/>
            <a:ext cx="5943600" cy="0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399540" y="1600200"/>
            <a:ext cx="5915660" cy="0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399540" y="3886200"/>
            <a:ext cx="5915660" cy="0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6553200" y="6557436"/>
            <a:ext cx="2133600" cy="365125"/>
          </a:xfrm>
          <a:prstGeom prst="rect">
            <a:avLst/>
          </a:prstGeom>
        </p:spPr>
        <p:txBody>
          <a:bodyPr/>
          <a:lstStyle/>
          <a:p>
            <a:fld id="{61FA3EAB-44E3-41DF-83AD-A82F2D758879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9795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735652"/>
            <a:ext cx="7883358" cy="5588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5"/>
          <p:cNvSpPr txBox="1">
            <a:spLocks noGrp="1"/>
          </p:cNvSpPr>
          <p:nvPr>
            <p:ph type="title"/>
          </p:nvPr>
        </p:nvSpPr>
        <p:spPr>
          <a:xfrm>
            <a:off x="323850" y="10180"/>
            <a:ext cx="586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Anatomy of an </a:t>
            </a:r>
            <a:r>
              <a:rPr lang="en-US" b="0" cap="none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ed</a:t>
            </a:r>
            <a:r>
              <a:rPr lang="en-US" b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X</a:t>
            </a:r>
            <a:r>
              <a:rPr lang="en-US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Online Class</a:t>
            </a:r>
            <a:endParaRPr lang="en-U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8800" y="679450"/>
            <a:ext cx="8026400" cy="5715000"/>
          </a:xfrm>
          <a:prstGeom prst="rect">
            <a:avLst/>
          </a:prstGeom>
          <a:noFill/>
          <a:ln>
            <a:solidFill>
              <a:srgbClr val="369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6553200" y="6557436"/>
            <a:ext cx="2133600" cy="365125"/>
          </a:xfrm>
          <a:prstGeom prst="rect">
            <a:avLst/>
          </a:prstGeom>
        </p:spPr>
        <p:txBody>
          <a:bodyPr/>
          <a:lstStyle/>
          <a:p>
            <a:fld id="{61FA3EAB-44E3-41DF-83AD-A82F2D758879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5336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7500" y="660400"/>
            <a:ext cx="8077200" cy="914400"/>
          </a:xfrm>
        </p:spPr>
        <p:txBody>
          <a:bodyPr/>
          <a:lstStyle/>
          <a:p>
            <a:r>
              <a:rPr lang="en-US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Student Controlled Pacing 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mproves 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</a:t>
            </a:r>
            <a:r>
              <a:rPr lang="en-US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earning</a:t>
            </a:r>
            <a:endParaRPr lang="en-U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1676400"/>
            <a:ext cx="73406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Students who were able to press a </a:t>
            </a:r>
            <a:br>
              <a:rPr lang="en-US" sz="32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32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continue button to go on to the next segment performed better…</a:t>
            </a:r>
          </a:p>
          <a:p>
            <a:r>
              <a:rPr lang="en-US" sz="3200" dirty="0"/>
              <a:t>	</a:t>
            </a:r>
            <a:r>
              <a:rPr lang="en-US" sz="3200" dirty="0" smtClean="0">
                <a:solidFill>
                  <a:srgbClr val="A5245D"/>
                </a:solidFill>
              </a:rPr>
              <a:t>–</a:t>
            </a:r>
            <a:r>
              <a:rPr lang="en-US" sz="3200" dirty="0" smtClean="0"/>
              <a:t> </a:t>
            </a:r>
            <a:r>
              <a:rPr lang="en-US" sz="2800" dirty="0" smtClean="0">
                <a:solidFill>
                  <a:srgbClr val="7F7F7F"/>
                </a:solidFill>
              </a:rPr>
              <a:t>Mayer 2003</a:t>
            </a:r>
          </a:p>
          <a:p>
            <a:r>
              <a:rPr lang="en-US" sz="2800" dirty="0">
                <a:solidFill>
                  <a:srgbClr val="7F7F7F"/>
                </a:solidFill>
              </a:rPr>
              <a:t>	</a:t>
            </a:r>
            <a:r>
              <a:rPr lang="en-US" sz="2800" dirty="0" smtClean="0">
                <a:solidFill>
                  <a:srgbClr val="7F7F7F"/>
                </a:solidFill>
              </a:rPr>
              <a:t>   J. educational computing research</a:t>
            </a:r>
            <a:endParaRPr lang="en-US" sz="2800" dirty="0">
              <a:solidFill>
                <a:srgbClr val="7F7F7F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399540" y="1600200"/>
            <a:ext cx="5915660" cy="0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399540" y="4343400"/>
            <a:ext cx="5915660" cy="0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6553200" y="6557436"/>
            <a:ext cx="2133600" cy="365125"/>
          </a:xfrm>
          <a:prstGeom prst="rect">
            <a:avLst/>
          </a:prstGeom>
        </p:spPr>
        <p:txBody>
          <a:bodyPr/>
          <a:lstStyle/>
          <a:p>
            <a:fld id="{61FA3EAB-44E3-41DF-83AD-A82F2D758879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0271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58800" y="1295400"/>
            <a:ext cx="8026400" cy="4800600"/>
          </a:xfrm>
          <a:prstGeom prst="rect">
            <a:avLst/>
          </a:prstGeom>
          <a:noFill/>
          <a:ln>
            <a:solidFill>
              <a:srgbClr val="369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390650"/>
            <a:ext cx="7848600" cy="4600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2100" y="560169"/>
            <a:ext cx="7391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Programming Exercise</a:t>
            </a:r>
            <a:endParaRPr 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FA3EAB-44E3-41DF-83AD-A82F2D758879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4327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558800" y="1295400"/>
            <a:ext cx="8026400" cy="4572000"/>
          </a:xfrm>
          <a:prstGeom prst="rect">
            <a:avLst/>
          </a:prstGeom>
          <a:noFill/>
          <a:ln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eqn.mo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41350" y="1374774"/>
            <a:ext cx="7848601" cy="441483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5443891" y="4031093"/>
            <a:ext cx="450578" cy="274933"/>
            <a:chOff x="3285375" y="3756555"/>
            <a:chExt cx="3624939" cy="2064163"/>
          </a:xfrm>
        </p:grpSpPr>
        <p:sp>
          <p:nvSpPr>
            <p:cNvPr id="7" name="Rectangle 6"/>
            <p:cNvSpPr/>
            <p:nvPr/>
          </p:nvSpPr>
          <p:spPr>
            <a:xfrm rot="2715794">
              <a:off x="4646874" y="2468257"/>
              <a:ext cx="926293" cy="3600586"/>
            </a:xfrm>
            <a:prstGeom prst="rect">
              <a:avLst/>
            </a:prstGeom>
            <a:solidFill>
              <a:srgbClr val="0288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18927849">
              <a:off x="3285375" y="3756555"/>
              <a:ext cx="926293" cy="2064163"/>
            </a:xfrm>
            <a:prstGeom prst="rect">
              <a:avLst/>
            </a:prstGeom>
            <a:solidFill>
              <a:srgbClr val="0288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04800" y="609600"/>
            <a:ext cx="981075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Autograded</a:t>
            </a:r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Exercises Provide Instant Feedback</a:t>
            </a:r>
            <a:endParaRPr 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FA3EAB-44E3-41DF-83AD-A82F2D758879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15112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58800" y="1295400"/>
            <a:ext cx="8026400" cy="4267200"/>
          </a:xfrm>
          <a:prstGeom prst="rect">
            <a:avLst/>
          </a:prstGeom>
          <a:noFill/>
          <a:ln>
            <a:solidFill>
              <a:srgbClr val="369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68" y="1384300"/>
            <a:ext cx="7869175" cy="408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773522" y="77419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92100" y="560169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Discussion Forum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FA3EAB-44E3-41DF-83AD-A82F2D758879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5196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2100" y="558800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Free Online Textbooks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FA3EAB-44E3-41DF-83AD-A82F2D758879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066800"/>
            <a:ext cx="4953000" cy="5553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50956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579313"/>
            <a:ext cx="312906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 </a:t>
            </a:r>
            <a:endParaRPr kumimoji="0" lang="en-US" sz="8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026" name="Picture 2" descr="Mechanics ReView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4343400"/>
            <a:ext cx="2638425" cy="12954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66800" y="1219200"/>
            <a:ext cx="7162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latin typeface="Arial" charset="0"/>
                <a:cs typeface="Arial" charset="0"/>
              </a:rPr>
              <a:t>8.MReVx: Mechanics </a:t>
            </a:r>
            <a:r>
              <a:rPr lang="en-US" sz="1600" b="1" dirty="0" err="1" smtClean="0">
                <a:latin typeface="Arial" charset="0"/>
                <a:cs typeface="Arial" charset="0"/>
              </a:rPr>
              <a:t>ReView</a:t>
            </a:r>
            <a:r>
              <a:rPr lang="en-US" sz="1600" b="1" dirty="0" smtClean="0">
                <a:latin typeface="Arial" charset="0"/>
                <a:cs typeface="Arial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Arial" charset="0"/>
                <a:cs typeface="Arial" charset="0"/>
              </a:rPr>
              <a:t>Mechanics </a:t>
            </a:r>
            <a:r>
              <a:rPr lang="en-US" sz="1600" dirty="0" err="1" smtClean="0">
                <a:latin typeface="Arial" charset="0"/>
                <a:cs typeface="Arial" charset="0"/>
              </a:rPr>
              <a:t>ReView</a:t>
            </a:r>
            <a:r>
              <a:rPr lang="en-US" sz="1600" dirty="0" smtClean="0">
                <a:latin typeface="Arial" charset="0"/>
                <a:cs typeface="Arial" charset="0"/>
              </a:rPr>
              <a:t> presents a college-level introductory mechanics class using a strategic problem-solving approach. </a:t>
            </a:r>
            <a:r>
              <a:rPr lang="en-US" sz="1600" dirty="0" smtClean="0">
                <a:latin typeface="Arial" charset="0"/>
                <a:cs typeface="Arial" charset="0"/>
                <a:hlinkClick r:id="rId3"/>
              </a:rPr>
              <a:t>more</a:t>
            </a:r>
            <a:endParaRPr lang="en-US" sz="1600" dirty="0" smtClean="0">
              <a:latin typeface="Arial" charset="0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1600" dirty="0" smtClean="0">
                <a:latin typeface="Arial" charset="0"/>
                <a:cs typeface="Arial" charset="0"/>
              </a:rPr>
              <a:t>Starts: 1 Jun 2013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1600" dirty="0" smtClean="0">
                <a:latin typeface="Arial" charset="0"/>
                <a:cs typeface="Arial" charset="0"/>
              </a:rPr>
              <a:t>•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1600" dirty="0" smtClean="0">
                <a:latin typeface="Arial" charset="0"/>
                <a:cs typeface="Arial" charset="0"/>
              </a:rPr>
              <a:t>Instructors: Dr. David E. Pritchard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1600" dirty="0" smtClean="0">
                <a:latin typeface="Arial" charset="0"/>
                <a:cs typeface="Arial" charset="0"/>
              </a:rPr>
              <a:t>•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1600" dirty="0" err="1" smtClean="0">
                <a:latin typeface="Arial" charset="0"/>
                <a:cs typeface="Arial" charset="0"/>
              </a:rPr>
              <a:t>MITx</a:t>
            </a:r>
            <a:endParaRPr lang="en-US" sz="1600" dirty="0" smtClean="0">
              <a:latin typeface="Arial" charset="0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9200" y="609600"/>
            <a:ext cx="7239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https://www.edx.org/school/mitx/allcourses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3657600"/>
            <a:ext cx="701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https://www.edx.org/course/mit/8-mrevx/mechanics-review/748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ord cloud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lea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Presentation title pa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1562</TotalTime>
  <Words>769</Words>
  <Application>Microsoft Office PowerPoint</Application>
  <PresentationFormat>On-screen Show (4:3)</PresentationFormat>
  <Paragraphs>145</Paragraphs>
  <Slides>20</Slides>
  <Notes>2</Notes>
  <HiddenSlides>0</HiddenSlides>
  <MMClips>1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Word cloud theme</vt:lpstr>
      <vt:lpstr>Clean theme</vt:lpstr>
      <vt:lpstr>Presentation title page</vt:lpstr>
      <vt:lpstr>Global Teaching Labs/Highlights  for High Schools</vt:lpstr>
      <vt:lpstr>What is the MIT-Italy Program?</vt:lpstr>
      <vt:lpstr>Why the Global Teaching Labs ?</vt:lpstr>
      <vt:lpstr>HOW do the GTLS work</vt:lpstr>
      <vt:lpstr>Feedbacks </vt:lpstr>
      <vt:lpstr>Going forwards  </vt:lpstr>
      <vt:lpstr>Slide 7</vt:lpstr>
      <vt:lpstr>Slide 8</vt:lpstr>
      <vt:lpstr>Slide 9</vt:lpstr>
      <vt:lpstr>Slide 10</vt:lpstr>
      <vt:lpstr>Slide 11</vt:lpstr>
      <vt:lpstr>Preliminary Findings</vt:lpstr>
      <vt:lpstr>Learning Sequences Promote Active Learning</vt:lpstr>
      <vt:lpstr>Anatomy of an edX Online Class</vt:lpstr>
      <vt:lpstr>Student Controlled Pacing Improves Learning</vt:lpstr>
      <vt:lpstr>Slide 16</vt:lpstr>
      <vt:lpstr>Slide 17</vt:lpstr>
      <vt:lpstr>Slide 18</vt:lpstr>
      <vt:lpstr>Slide 19</vt:lpstr>
      <vt:lpstr>Slide 20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CarolineK</dc:creator>
  <cp:lastModifiedBy>Sere Laptop</cp:lastModifiedBy>
  <cp:revision>46</cp:revision>
  <dcterms:created xsi:type="dcterms:W3CDTF">2011-01-04T18:43:23Z</dcterms:created>
  <dcterms:modified xsi:type="dcterms:W3CDTF">2013-05-28T09:15:00Z</dcterms:modified>
</cp:coreProperties>
</file>