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03" r:id="rId2"/>
    <p:sldId id="404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</p:sldIdLst>
  <p:sldSz cx="9144000" cy="6858000" type="screen4x3"/>
  <p:notesSz cx="6794500" cy="99314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872"/>
    <a:srgbClr val="FF9900"/>
    <a:srgbClr val="FFCB08"/>
    <a:srgbClr val="00CC00"/>
    <a:srgbClr val="A7EBF9"/>
    <a:srgbClr val="006B83"/>
    <a:srgbClr val="0177C1"/>
    <a:srgbClr val="A5E0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1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sqdsdS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04F8C4EC-5D3B-4740-87EA-F88CD1DD46E2}" type="datetime1">
              <a:rPr lang="fr-FR"/>
              <a:pPr>
                <a:defRPr/>
              </a:pPr>
              <a:t>27/05/2013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956C772E-E567-4477-B1E4-1BA61CD40255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08351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sqdsdS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B15FB19E-7A0A-4E05-8897-41253A6B54A3}" type="datetime1">
              <a:rPr lang="fr-FR"/>
              <a:pPr>
                <a:defRPr/>
              </a:pPr>
              <a:t>27/05/2013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5600" cy="4470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5295279F-E70D-470F-9DD6-A9762AE73D39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3953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z="1000" smtClean="0">
              <a:solidFill>
                <a:schemeClr val="tx2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C16D3465-93FB-40E3-B95C-F2F6F59C8724}" type="slidenum">
              <a:rPr lang="en-US"/>
              <a:pPr/>
              <a:t>2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ED22C171-5ADE-4BF8-9667-F8A833901FED}" type="slidenum">
              <a:rPr lang="en-US"/>
              <a:pPr/>
              <a:t>3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sqdsdS</a:t>
            </a:r>
            <a:endParaRPr lang="fr-FR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753810-2922-41AA-B0A3-DF02D78704E9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155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029C375-176A-468C-B7CC-9AA17EF97D06}" type="slidenum">
              <a:rPr lang="en-GB">
                <a:latin typeface="Calibri" pitchFamily="34" charset="0"/>
              </a:rPr>
              <a:pPr eaLnBrk="1" hangingPunct="1"/>
              <a:t>11</a:t>
            </a:fld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802B67B-2CDF-4EC8-8166-7518BDEE9C06}" type="slidenum">
              <a:rPr lang="en-GB">
                <a:latin typeface="Calibri" pitchFamily="34" charset="0"/>
              </a:rPr>
              <a:pPr eaLnBrk="1" hangingPunct="1"/>
              <a:t>12</a:t>
            </a:fld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1DE994B4-8374-4B7D-A281-248378CB5FEF}" type="slidenum">
              <a:rPr lang="en-GB">
                <a:latin typeface="Calibri" pitchFamily="34" charset="0"/>
              </a:rPr>
              <a:pPr eaLnBrk="1" hangingPunct="1"/>
              <a:t>13</a:t>
            </a:fld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19D2E63-367F-40F2-8C47-AD30762186F4}" type="slidenum">
              <a:rPr lang="en-GB">
                <a:latin typeface="Calibri" pitchFamily="34" charset="0"/>
              </a:rPr>
              <a:pPr eaLnBrk="1" hangingPunct="1"/>
              <a:t>14</a:t>
            </a:fld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z="1000" smtClean="0">
              <a:solidFill>
                <a:schemeClr val="tx2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6"/>
          <p:cNvSpPr/>
          <p:nvPr userDrawn="1"/>
        </p:nvSpPr>
        <p:spPr>
          <a:xfrm>
            <a:off x="4857750" y="6357938"/>
            <a:ext cx="3643313" cy="285750"/>
          </a:xfrm>
          <a:prstGeom prst="roundRect">
            <a:avLst/>
          </a:prstGeom>
          <a:solidFill>
            <a:schemeClr val="bg1"/>
          </a:solidFill>
          <a:ln>
            <a:solidFill>
              <a:srgbClr val="A5E0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115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>
                <a:solidFill>
                  <a:srgbClr val="0177C1"/>
                </a:solidFill>
                <a:latin typeface="Arial" pitchFamily="34" charset="0"/>
                <a:cs typeface="Arial" pitchFamily="34" charset="0"/>
              </a:rPr>
              <a:t>www.europeanschoolnet.org -  www.eun.org</a:t>
            </a:r>
          </a:p>
        </p:txBody>
      </p:sp>
      <p:pic>
        <p:nvPicPr>
          <p:cNvPr id="5" name="Image 7" descr="logo_eun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2071688"/>
            <a:ext cx="3714750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57356" y="3571876"/>
            <a:ext cx="6643734" cy="1500198"/>
          </a:xfrm>
        </p:spPr>
        <p:txBody>
          <a:bodyPr>
            <a:noAutofit/>
          </a:bodyPr>
          <a:lstStyle>
            <a:lvl1pPr algn="r">
              <a:defRPr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57356" y="5072074"/>
            <a:ext cx="6643734" cy="1138230"/>
          </a:xfrm>
        </p:spPr>
        <p:txBody>
          <a:bodyPr>
            <a:normAutofit/>
          </a:bodyPr>
          <a:lstStyle>
            <a:lvl1pPr marL="0" indent="0" algn="r">
              <a:buNone/>
              <a:defRPr sz="1800" baseline="0"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60366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 descr="logo_europeanschoolne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6264275"/>
            <a:ext cx="12461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4"/>
          <p:cNvSpPr txBox="1">
            <a:spLocks/>
          </p:cNvSpPr>
          <p:nvPr userDrawn="1"/>
        </p:nvSpPr>
        <p:spPr>
          <a:xfrm>
            <a:off x="5143500" y="6367463"/>
            <a:ext cx="3143250" cy="26035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lvl1pPr algn="r">
              <a:defRPr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 smtClean="0">
                <a:ea typeface="+mn-ea"/>
              </a:rPr>
              <a:t>www.europeanschoolnet.org - www.eun.org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99404"/>
          </a:xfrm>
          <a:solidFill>
            <a:srgbClr val="0177C1">
              <a:alpha val="72000"/>
            </a:srgbClr>
          </a:solidFill>
        </p:spPr>
        <p:txBody>
          <a:bodyPr lIns="72000" tIns="36000" rIns="72000" bIns="108000" anchor="t">
            <a:spAutoFit/>
          </a:bodyPr>
          <a:lstStyle>
            <a:lvl1pPr algn="l"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411675"/>
          </a:xfrm>
        </p:spPr>
        <p:txBody>
          <a:bodyPr/>
          <a:lstStyle>
            <a:lvl1pPr>
              <a:buClr>
                <a:srgbClr val="FFCB08"/>
              </a:buClr>
              <a:buSzPct val="125000"/>
              <a:defRPr>
                <a:solidFill>
                  <a:srgbClr val="005B94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6B83"/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rgbClr val="FFCB08"/>
              </a:buClr>
              <a:buSzPct val="125000"/>
              <a:defRPr>
                <a:solidFill>
                  <a:srgbClr val="005B94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006B83"/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rgbClr val="FFCB08"/>
              </a:buClr>
              <a:buSzPct val="125000"/>
              <a:defRPr>
                <a:solidFill>
                  <a:srgbClr val="005B9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0"/>
          </p:nvPr>
        </p:nvSpPr>
        <p:spPr>
          <a:xfrm>
            <a:off x="428625" y="71438"/>
            <a:ext cx="7215188" cy="276225"/>
          </a:xfrm>
        </p:spPr>
        <p:txBody>
          <a:bodyPr>
            <a:spAutoFit/>
          </a:bodyPr>
          <a:lstStyle>
            <a:lvl1pPr algn="r">
              <a:defRPr b="1">
                <a:solidFill>
                  <a:srgbClr val="0177C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Powerpoint template - Patricia Munoz King</a:t>
            </a: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8215313" y="6356350"/>
            <a:ext cx="471487" cy="276225"/>
          </a:xfrm>
        </p:spPr>
        <p:txBody>
          <a:bodyPr>
            <a:spAutoFit/>
          </a:bodyPr>
          <a:lstStyle>
            <a:lvl1pPr>
              <a:defRPr b="1" smtClean="0"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B2F817-9E5A-4227-B9B6-B18C4D1AA198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8" name="Espace réservé de la date 2"/>
          <p:cNvSpPr>
            <a:spLocks noGrp="1"/>
          </p:cNvSpPr>
          <p:nvPr>
            <p:ph type="dt" sz="half" idx="12"/>
          </p:nvPr>
        </p:nvSpPr>
        <p:spPr>
          <a:xfrm>
            <a:off x="7786688" y="71438"/>
            <a:ext cx="990600" cy="285750"/>
          </a:xfrm>
        </p:spPr>
        <p:txBody>
          <a:bodyPr/>
          <a:lstStyle>
            <a:lvl1pPr algn="r">
              <a:defRPr b="1"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28/01/2009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24182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logo_europeanschoolne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6264275"/>
            <a:ext cx="12461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pied de page 4"/>
          <p:cNvSpPr txBox="1">
            <a:spLocks/>
          </p:cNvSpPr>
          <p:nvPr userDrawn="1"/>
        </p:nvSpPr>
        <p:spPr>
          <a:xfrm>
            <a:off x="5143500" y="6367463"/>
            <a:ext cx="3143250" cy="26035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lvl1pPr algn="r">
              <a:defRPr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 smtClean="0">
                <a:ea typeface="+mn-ea"/>
              </a:rPr>
              <a:t>www.europeanschoolnet.org - www.eun.org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99404"/>
          </a:xfrm>
          <a:solidFill>
            <a:srgbClr val="0177C1">
              <a:alpha val="72000"/>
            </a:srgbClr>
          </a:solidFill>
        </p:spPr>
        <p:txBody>
          <a:bodyPr lIns="72000" tIns="36000" rIns="72000" bIns="108000" anchor="t">
            <a:spAutoFit/>
          </a:bodyPr>
          <a:lstStyle>
            <a:lvl1pPr algn="l"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14488"/>
            <a:ext cx="3971924" cy="4411675"/>
          </a:xfrm>
        </p:spPr>
        <p:txBody>
          <a:bodyPr/>
          <a:lstStyle>
            <a:lvl1pPr>
              <a:buClr>
                <a:srgbClr val="FFCB08"/>
              </a:buClr>
              <a:buSzPct val="125000"/>
              <a:defRPr>
                <a:solidFill>
                  <a:srgbClr val="005B94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6B83"/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rgbClr val="FFCB08"/>
              </a:buClr>
              <a:buSzPct val="125000"/>
              <a:defRPr>
                <a:solidFill>
                  <a:srgbClr val="005B94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006B83"/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rgbClr val="FFCB08"/>
              </a:buClr>
              <a:buSzPct val="125000"/>
              <a:defRPr>
                <a:solidFill>
                  <a:srgbClr val="005B9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pour une image  8"/>
          <p:cNvSpPr>
            <a:spLocks noGrp="1"/>
          </p:cNvSpPr>
          <p:nvPr>
            <p:ph type="pic" sz="quarter" idx="13"/>
          </p:nvPr>
        </p:nvSpPr>
        <p:spPr>
          <a:xfrm>
            <a:off x="4643438" y="1714500"/>
            <a:ext cx="4000500" cy="4429125"/>
          </a:xfrm>
        </p:spPr>
        <p:txBody>
          <a:bodyPr rtlCol="0">
            <a:normAutofit/>
          </a:bodyPr>
          <a:lstStyle/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7" name="Espace réservé de la date 2"/>
          <p:cNvSpPr>
            <a:spLocks noGrp="1"/>
          </p:cNvSpPr>
          <p:nvPr>
            <p:ph type="dt" sz="half" idx="14"/>
          </p:nvPr>
        </p:nvSpPr>
        <p:spPr>
          <a:xfrm>
            <a:off x="7786688" y="71438"/>
            <a:ext cx="990600" cy="285750"/>
          </a:xfrm>
        </p:spPr>
        <p:txBody>
          <a:bodyPr/>
          <a:lstStyle>
            <a:lvl1pPr algn="r">
              <a:defRPr b="1"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28/01/2009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428625" y="71438"/>
            <a:ext cx="7215188" cy="276225"/>
          </a:xfrm>
        </p:spPr>
        <p:txBody>
          <a:bodyPr>
            <a:spAutoFit/>
          </a:bodyPr>
          <a:lstStyle>
            <a:lvl1pPr algn="r">
              <a:defRPr b="1">
                <a:solidFill>
                  <a:srgbClr val="0177C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Powerpoint template - Patricia Munoz King</a:t>
            </a:r>
            <a:endParaRPr lang="fr-FR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8215313" y="6356350"/>
            <a:ext cx="471487" cy="276225"/>
          </a:xfrm>
        </p:spPr>
        <p:txBody>
          <a:bodyPr>
            <a:spAutoFit/>
          </a:bodyPr>
          <a:lstStyle>
            <a:lvl1pPr>
              <a:defRPr b="1" smtClean="0"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022FFC2-961F-47E7-A2CA-4CE136DD302B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44488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 descr="logo_europeanschoolne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6264275"/>
            <a:ext cx="12461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4"/>
          <p:cNvSpPr txBox="1">
            <a:spLocks/>
          </p:cNvSpPr>
          <p:nvPr userDrawn="1"/>
        </p:nvSpPr>
        <p:spPr>
          <a:xfrm>
            <a:off x="5143500" y="6367463"/>
            <a:ext cx="3143250" cy="26035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lvl1pPr algn="r">
              <a:defRPr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dirty="0" smtClean="0">
                <a:ea typeface="+mn-ea"/>
              </a:rPr>
              <a:t>www.europeanschoolnet.org - www.eun.org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99404"/>
          </a:xfrm>
          <a:solidFill>
            <a:srgbClr val="0177C1">
              <a:alpha val="72000"/>
            </a:srgbClr>
          </a:solidFill>
        </p:spPr>
        <p:txBody>
          <a:bodyPr lIns="72000" tIns="36000" rIns="72000" bIns="108000" anchor="t">
            <a:spAutoFit/>
          </a:bodyPr>
          <a:lstStyle>
            <a:lvl1pPr algn="l"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7786688" y="71438"/>
            <a:ext cx="990600" cy="285750"/>
          </a:xfrm>
        </p:spPr>
        <p:txBody>
          <a:bodyPr/>
          <a:lstStyle>
            <a:lvl1pPr algn="r">
              <a:defRPr b="1"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28/01/2009</a:t>
            </a:r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28625" y="71438"/>
            <a:ext cx="7215188" cy="276225"/>
          </a:xfrm>
        </p:spPr>
        <p:txBody>
          <a:bodyPr>
            <a:spAutoFit/>
          </a:bodyPr>
          <a:lstStyle>
            <a:lvl1pPr algn="r">
              <a:defRPr b="1">
                <a:solidFill>
                  <a:srgbClr val="0177C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Powerpoint template - Patricia Munoz King</a:t>
            </a: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215313" y="6356350"/>
            <a:ext cx="471487" cy="276225"/>
          </a:xfrm>
        </p:spPr>
        <p:txBody>
          <a:bodyPr>
            <a:spAutoFit/>
          </a:bodyPr>
          <a:lstStyle>
            <a:lvl1pPr>
              <a:defRPr b="1" smtClean="0">
                <a:solidFill>
                  <a:srgbClr val="0177C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543118-46C1-44C9-B86A-826A035DB1B3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37622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ECF8560D-B2DD-4712-911C-9AD0C8AEF44E}" type="datetimeFigureOut">
              <a:rPr lang="en-GB"/>
              <a:pPr>
                <a:defRPr/>
              </a:pPr>
              <a:t>27/05/2013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124D48-9FC3-4E12-AE61-715E4E68720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03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28/01/2009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Powerpoint template - Patricia Munoz King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2E99CD1-E07D-47E8-A6A7-B9FCFEB56990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</p:sldLayoutIdLst>
  <p:transition>
    <p:fade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  <a:cs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instruction.com/" TargetMode="External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8.png"/><Relationship Id="rId21" Type="http://schemas.openxmlformats.org/officeDocument/2006/relationships/image" Target="../media/image35.jpeg"/><Relationship Id="rId7" Type="http://schemas.openxmlformats.org/officeDocument/2006/relationships/image" Target="../media/image22.jpe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0.jpeg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jpeg"/><Relationship Id="rId24" Type="http://schemas.openxmlformats.org/officeDocument/2006/relationships/image" Target="../media/image38.JPG"/><Relationship Id="rId5" Type="http://schemas.openxmlformats.org/officeDocument/2006/relationships/image" Target="../media/image20.png"/><Relationship Id="rId15" Type="http://schemas.openxmlformats.org/officeDocument/2006/relationships/image" Target="../media/image29.png"/><Relationship Id="rId23" Type="http://schemas.openxmlformats.org/officeDocument/2006/relationships/image" Target="../media/image37.jpeg"/><Relationship Id="rId10" Type="http://schemas.openxmlformats.org/officeDocument/2006/relationships/image" Target="../media/image24.jpeg"/><Relationship Id="rId19" Type="http://schemas.openxmlformats.org/officeDocument/2006/relationships/image" Target="../media/image33.jpg"/><Relationship Id="rId4" Type="http://schemas.openxmlformats.org/officeDocument/2006/relationships/image" Target="../media/image19.jpeg"/><Relationship Id="rId9" Type="http://schemas.openxmlformats.org/officeDocument/2006/relationships/image" Target="../media/image23.png"/><Relationship Id="rId14" Type="http://schemas.openxmlformats.org/officeDocument/2006/relationships/image" Target="../media/image28.jpeg"/><Relationship Id="rId22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psf\Home\Desktop\Crema%20Event\Future%20Classroom%20Lab.mp4" TargetMode="External"/><Relationship Id="rId1" Type="http://schemas.microsoft.com/office/2007/relationships/media" Target="file:///\\psf\Home\Desktop\Crema%20Event\Future%20Classroom%20Lab.mp4" TargetMode="Externa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localhost/Volumes/ADATA%20UFD/Crema%20Event/Creative%20use%20of%20multimedia%20-%20FCL%20teacher%20workshop.mp4" TargetMode="External"/><Relationship Id="rId1" Type="http://schemas.microsoft.com/office/2007/relationships/media" Target="file://localhost/Volumes/ADATA%20UFD/Crema%20Event/Creative%20use%20of%20multimedia%20-%20FCL%20teacher%20workshop.mp4" TargetMode="Externa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\\nas.eun.org\public\Management\Projects\Future Classroom Lab\Communications\Logos\logo_byeun\FCL_logo_bye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629150"/>
            <a:ext cx="4897437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C:\Users\elina.jokisalo\Pictures\FCL\fcl-element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0"/>
            <a:ext cx="3906837" cy="449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0825" y="2351088"/>
            <a:ext cx="3849688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1" charset="0"/>
                <a:ea typeface="+mn-ea"/>
              </a:rPr>
              <a:t>Future Classroom Lab</a:t>
            </a:r>
          </a:p>
          <a:p>
            <a:pPr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1" charset="0"/>
                <a:ea typeface="+mn-ea"/>
              </a:rPr>
              <a:t>www.fcl.eun.org</a:t>
            </a:r>
          </a:p>
        </p:txBody>
      </p:sp>
    </p:spTree>
    <p:extLst>
      <p:ext uri="{BB962C8B-B14F-4D97-AF65-F5344CB8AC3E}">
        <p14:creationId xmlns:p14="http://schemas.microsoft.com/office/powerpoint/2010/main" val="440693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027"/>
          <p:cNvSpPr txBox="1">
            <a:spLocks noChangeArrowheads="1"/>
          </p:cNvSpPr>
          <p:nvPr/>
        </p:nvSpPr>
        <p:spPr bwMode="auto">
          <a:xfrm>
            <a:off x="2339975" y="2641208"/>
            <a:ext cx="451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sz="2000" b="1" dirty="0">
                <a:solidFill>
                  <a:srgbClr val="002060"/>
                </a:solidFill>
                <a:latin typeface="Arial" charset="0"/>
                <a:cs typeface="Arial" charset="0"/>
              </a:rPr>
              <a:t>Dedicated to </a:t>
            </a:r>
          </a:p>
          <a:p>
            <a:pPr algn="ctr" eaLnBrk="1" hangingPunct="1"/>
            <a:endParaRPr lang="en-US" sz="2000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AutoShape 1028"/>
          <p:cNvSpPr>
            <a:spLocks noChangeArrowheads="1"/>
          </p:cNvSpPr>
          <p:nvPr/>
        </p:nvSpPr>
        <p:spPr bwMode="auto">
          <a:xfrm>
            <a:off x="428625" y="3132931"/>
            <a:ext cx="3673475" cy="11509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  <a:cs typeface="Arial" charset="0"/>
              </a:rPr>
              <a:t>Support schools in </a:t>
            </a:r>
          </a:p>
          <a:p>
            <a:pPr algn="ctr" eaLnBrk="1" hangingPunct="1"/>
            <a:r>
              <a:rPr lang="en-US" b="1">
                <a:solidFill>
                  <a:schemeClr val="bg1"/>
                </a:solidFill>
                <a:cs typeface="Arial" charset="0"/>
              </a:rPr>
              <a:t>bringing about the best use </a:t>
            </a:r>
          </a:p>
          <a:p>
            <a:pPr algn="ctr" eaLnBrk="1" hangingPunct="1"/>
            <a:r>
              <a:rPr lang="en-US" b="1">
                <a:solidFill>
                  <a:schemeClr val="bg1"/>
                </a:solidFill>
                <a:cs typeface="Arial" charset="0"/>
              </a:rPr>
              <a:t>of technology in learning</a:t>
            </a:r>
          </a:p>
        </p:txBody>
      </p:sp>
      <p:sp>
        <p:nvSpPr>
          <p:cNvPr id="11268" name="AutoShape 1029"/>
          <p:cNvSpPr>
            <a:spLocks noChangeArrowheads="1"/>
          </p:cNvSpPr>
          <p:nvPr/>
        </p:nvSpPr>
        <p:spPr bwMode="auto">
          <a:xfrm>
            <a:off x="5017294" y="3132931"/>
            <a:ext cx="3671888" cy="11509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  <a:cs typeface="Arial" charset="0"/>
              </a:rPr>
              <a:t>Promote the European</a:t>
            </a:r>
          </a:p>
          <a:p>
            <a:pPr algn="ctr" eaLnBrk="1" hangingPunct="1"/>
            <a:r>
              <a:rPr lang="en-US" b="1">
                <a:solidFill>
                  <a:schemeClr val="bg1"/>
                </a:solidFill>
                <a:cs typeface="Arial" charset="0"/>
              </a:rPr>
              <a:t>dimension in schools </a:t>
            </a:r>
          </a:p>
          <a:p>
            <a:pPr algn="ctr" eaLnBrk="1" hangingPunct="1"/>
            <a:r>
              <a:rPr lang="en-US" b="1">
                <a:solidFill>
                  <a:schemeClr val="bg1"/>
                </a:solidFill>
                <a:cs typeface="Arial" charset="0"/>
              </a:rPr>
              <a:t>and education</a:t>
            </a:r>
          </a:p>
        </p:txBody>
      </p:sp>
      <p:sp>
        <p:nvSpPr>
          <p:cNvPr id="11269" name="AutoShape 1030"/>
          <p:cNvSpPr>
            <a:spLocks noChangeArrowheads="1"/>
          </p:cNvSpPr>
          <p:nvPr/>
        </p:nvSpPr>
        <p:spPr bwMode="auto">
          <a:xfrm>
            <a:off x="2832100" y="4508500"/>
            <a:ext cx="3527425" cy="11509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  <a:cs typeface="Arial" charset="0"/>
              </a:rPr>
              <a:t>Improve and raise </a:t>
            </a:r>
          </a:p>
          <a:p>
            <a:pPr algn="ctr" eaLnBrk="1" hangingPunct="1"/>
            <a:r>
              <a:rPr lang="en-US" b="1" dirty="0">
                <a:solidFill>
                  <a:schemeClr val="bg1"/>
                </a:solidFill>
                <a:cs typeface="Arial" charset="0"/>
              </a:rPr>
              <a:t>the quality of education </a:t>
            </a:r>
          </a:p>
          <a:p>
            <a:pPr algn="ctr" eaLnBrk="1" hangingPunct="1"/>
            <a:r>
              <a:rPr lang="en-US" b="1" dirty="0">
                <a:solidFill>
                  <a:schemeClr val="bg1"/>
                </a:solidFill>
                <a:cs typeface="Arial" charset="0"/>
              </a:rPr>
              <a:t>in Europe </a:t>
            </a:r>
          </a:p>
        </p:txBody>
      </p:sp>
      <p:sp>
        <p:nvSpPr>
          <p:cNvPr id="11270" name="AutoShape 1031"/>
          <p:cNvSpPr>
            <a:spLocks noChangeArrowheads="1"/>
          </p:cNvSpPr>
          <p:nvPr/>
        </p:nvSpPr>
        <p:spPr bwMode="auto">
          <a:xfrm>
            <a:off x="2790105" y="1268760"/>
            <a:ext cx="3492351" cy="1356246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2000" b="1" dirty="0">
                <a:solidFill>
                  <a:schemeClr val="bg1"/>
                </a:solidFill>
                <a:cs typeface="Arial" charset="0"/>
              </a:rPr>
              <a:t>Network of 30 Ministries</a:t>
            </a:r>
          </a:p>
          <a:p>
            <a:pPr algn="ctr" eaLnBrk="1" hangingPunct="1"/>
            <a:r>
              <a:rPr lang="en-US" sz="2000" b="1" dirty="0">
                <a:solidFill>
                  <a:schemeClr val="bg1"/>
                </a:solidFill>
                <a:cs typeface="Arial" charset="0"/>
              </a:rPr>
              <a:t>of Education in Europe</a:t>
            </a:r>
          </a:p>
        </p:txBody>
      </p:sp>
      <p:sp>
        <p:nvSpPr>
          <p:cNvPr id="2" name="Left-Right-Up Arrow 1"/>
          <p:cNvSpPr/>
          <p:nvPr/>
        </p:nvSpPr>
        <p:spPr>
          <a:xfrm rot="10800000">
            <a:off x="4222750" y="3708400"/>
            <a:ext cx="627063" cy="452438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BE"/>
          </a:p>
        </p:txBody>
      </p:sp>
      <p:sp>
        <p:nvSpPr>
          <p:cNvPr id="9" name="Rectangle à coins arrondis 1"/>
          <p:cNvSpPr/>
          <p:nvPr/>
        </p:nvSpPr>
        <p:spPr>
          <a:xfrm>
            <a:off x="454025" y="5807075"/>
            <a:ext cx="8215313" cy="5048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charset="0"/>
              <a:buNone/>
              <a:defRPr/>
            </a:pP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Transformation of Teaching and Learning Processes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454025" y="260648"/>
            <a:ext cx="8114744" cy="822515"/>
          </a:xfrm>
        </p:spPr>
        <p:txBody>
          <a:bodyPr/>
          <a:lstStyle/>
          <a:p>
            <a:pPr algn="ctr"/>
            <a:r>
              <a:rPr lang="en-GB" sz="4400" dirty="0" smtClean="0"/>
              <a:t>European </a:t>
            </a:r>
            <a:r>
              <a:rPr lang="en-GB" sz="4400" dirty="0" err="1" smtClean="0"/>
              <a:t>Schoolnet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5823847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/>
          <p:cNvSpPr>
            <a:spLocks noChangeArrowheads="1"/>
          </p:cNvSpPr>
          <p:nvPr/>
        </p:nvSpPr>
        <p:spPr bwMode="auto">
          <a:xfrm>
            <a:off x="2411413" y="908050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342900" indent="-342900" algn="ctr" eaLnBrk="1" hangingPunct="1"/>
            <a:endParaRPr lang="en-US"/>
          </a:p>
        </p:txBody>
      </p:sp>
      <p:sp>
        <p:nvSpPr>
          <p:cNvPr id="17411" name="AutoShape 22"/>
          <p:cNvSpPr>
            <a:spLocks noChangeArrowheads="1"/>
          </p:cNvSpPr>
          <p:nvPr/>
        </p:nvSpPr>
        <p:spPr bwMode="auto">
          <a:xfrm>
            <a:off x="3227388" y="2976563"/>
            <a:ext cx="2665412" cy="939800"/>
          </a:xfrm>
          <a:prstGeom prst="roundRect">
            <a:avLst>
              <a:gd name="adj" fmla="val 16667"/>
            </a:avLst>
          </a:prstGeom>
          <a:solidFill>
            <a:srgbClr val="093864"/>
          </a:solidFill>
          <a:ln w="9525">
            <a:solidFill>
              <a:srgbClr val="093864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European</a:t>
            </a:r>
            <a:br>
              <a:rPr lang="en-GB" b="1">
                <a:solidFill>
                  <a:schemeClr val="bg1"/>
                </a:solidFill>
              </a:rPr>
            </a:br>
            <a:r>
              <a:rPr lang="en-GB" b="1">
                <a:solidFill>
                  <a:schemeClr val="bg1"/>
                </a:solidFill>
              </a:rPr>
              <a:t>education network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1271" name="Oval 34"/>
          <p:cNvSpPr>
            <a:spLocks noChangeArrowheads="1"/>
          </p:cNvSpPr>
          <p:nvPr/>
        </p:nvSpPr>
        <p:spPr bwMode="auto">
          <a:xfrm>
            <a:off x="252413" y="4154488"/>
            <a:ext cx="3598862" cy="1944687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 b="1" dirty="0">
                <a:solidFill>
                  <a:schemeClr val="bg1"/>
                </a:solidFill>
                <a:latin typeface="Arial" charset="0"/>
                <a:ea typeface="+mn-ea"/>
              </a:rPr>
              <a:t>Community</a:t>
            </a:r>
          </a:p>
          <a:p>
            <a:pPr algn="ctr" eaLnBrk="1" hangingPunct="1">
              <a:defRPr/>
            </a:pPr>
            <a:r>
              <a:rPr lang="en-GB" b="1" dirty="0">
                <a:solidFill>
                  <a:schemeClr val="bg1"/>
                </a:solidFill>
                <a:latin typeface="Arial" charset="0"/>
                <a:ea typeface="+mn-ea"/>
              </a:rPr>
              <a:t>of practices</a:t>
            </a:r>
          </a:p>
          <a:p>
            <a:pPr algn="ctr" eaLnBrk="1" hangingPunct="1">
              <a:defRPr/>
            </a:pPr>
            <a:r>
              <a:rPr lang="en-GB" b="1" dirty="0">
                <a:solidFill>
                  <a:schemeClr val="bg1"/>
                </a:solidFill>
                <a:latin typeface="Arial" charset="0"/>
                <a:ea typeface="+mn-ea"/>
              </a:rPr>
              <a:t>(teachers, pupils)</a:t>
            </a:r>
          </a:p>
          <a:p>
            <a:pPr algn="ctr" eaLnBrk="1" hangingPunct="1">
              <a:defRPr/>
            </a:pPr>
            <a:r>
              <a:rPr lang="en-GB" sz="1600" b="1" dirty="0" err="1">
                <a:solidFill>
                  <a:schemeClr val="bg1"/>
                </a:solidFill>
                <a:latin typeface="Arial" charset="0"/>
                <a:ea typeface="+mn-ea"/>
              </a:rPr>
              <a:t>eTwinning</a:t>
            </a:r>
            <a:r>
              <a:rPr lang="en-GB" sz="1600" b="1" dirty="0">
                <a:solidFill>
                  <a:schemeClr val="bg1"/>
                </a:solidFill>
                <a:latin typeface="Arial" charset="0"/>
                <a:ea typeface="+mn-ea"/>
              </a:rPr>
              <a:t>, games, competition,</a:t>
            </a:r>
          </a:p>
          <a:p>
            <a:pPr algn="ctr" eaLnBrk="1" hangingPunct="1">
              <a:defRPr/>
            </a:pPr>
            <a:r>
              <a:rPr lang="en-GB" sz="1600" b="1" dirty="0">
                <a:solidFill>
                  <a:schemeClr val="bg1"/>
                </a:solidFill>
                <a:latin typeface="Arial" charset="0"/>
                <a:ea typeface="+mn-ea"/>
              </a:rPr>
              <a:t>campaigns</a:t>
            </a:r>
          </a:p>
        </p:txBody>
      </p:sp>
      <p:sp>
        <p:nvSpPr>
          <p:cNvPr id="18442" name="Oval 36"/>
          <p:cNvSpPr>
            <a:spLocks noChangeArrowheads="1"/>
          </p:cNvSpPr>
          <p:nvPr/>
        </p:nvSpPr>
        <p:spPr bwMode="auto">
          <a:xfrm>
            <a:off x="5651500" y="4154488"/>
            <a:ext cx="3387725" cy="2227262"/>
          </a:xfrm>
          <a:prstGeom prst="ellipse">
            <a:avLst/>
          </a:prstGeom>
          <a:solidFill>
            <a:srgbClr val="005B94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b="1" dirty="0" smtClean="0">
                <a:solidFill>
                  <a:schemeClr val="bg1"/>
                </a:solidFill>
              </a:rPr>
              <a:t>STEM</a:t>
            </a:r>
            <a:endParaRPr lang="en-GB" b="1" dirty="0">
              <a:solidFill>
                <a:schemeClr val="bg1"/>
              </a:solidFill>
            </a:endParaRPr>
          </a:p>
          <a:p>
            <a:pPr algn="ctr" eaLnBrk="1" hangingPunct="1">
              <a:buFont typeface="Arial" pitchFamily="34" charset="0"/>
              <a:buChar char="•"/>
            </a:pPr>
            <a:r>
              <a:rPr lang="en-GB" sz="1600" b="1" dirty="0" err="1" smtClean="0">
                <a:solidFill>
                  <a:schemeClr val="bg1"/>
                </a:solidFill>
              </a:rPr>
              <a:t>InGenious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 eaLnBrk="1" hangingPunct="1">
              <a:buFont typeface="Arial" pitchFamily="34" charset="0"/>
              <a:buChar char="•"/>
            </a:pPr>
            <a:r>
              <a:rPr lang="en-GB" sz="1600" b="1" dirty="0" err="1" smtClean="0">
                <a:solidFill>
                  <a:schemeClr val="bg1"/>
                </a:solidFill>
              </a:rPr>
              <a:t>Scientix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 eaLnBrk="1" hangingPunct="1">
              <a:buFont typeface="Arial" pitchFamily="34" charset="0"/>
              <a:buChar char="•"/>
            </a:pPr>
            <a:endParaRPr lang="en-GB" sz="1600" b="1" dirty="0">
              <a:solidFill>
                <a:schemeClr val="bg1"/>
              </a:solidFill>
            </a:endParaRPr>
          </a:p>
          <a:p>
            <a:pPr algn="ctr" eaLnBrk="1" hangingPunct="1">
              <a:buFont typeface="Arial" pitchFamily="34" charset="0"/>
              <a:buChar char="•"/>
            </a:pPr>
            <a:endParaRPr lang="en-GB" sz="1600" b="1" dirty="0">
              <a:solidFill>
                <a:schemeClr val="bg1"/>
              </a:solidFill>
            </a:endParaRPr>
          </a:p>
          <a:p>
            <a:pPr algn="ctr" eaLnBrk="1" hangingPunct="1">
              <a:buFont typeface="Arial" pitchFamily="34" charset="0"/>
              <a:buChar char="•"/>
            </a:pP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0246" name="Oval 42"/>
          <p:cNvSpPr>
            <a:spLocks noChangeArrowheads="1"/>
          </p:cNvSpPr>
          <p:nvPr/>
        </p:nvSpPr>
        <p:spPr bwMode="auto">
          <a:xfrm>
            <a:off x="233363" y="1052513"/>
            <a:ext cx="2994025" cy="2160587"/>
          </a:xfrm>
          <a:prstGeom prst="ellipse">
            <a:avLst/>
          </a:prstGeom>
          <a:solidFill>
            <a:srgbClr val="005B94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School networking</a:t>
            </a:r>
            <a:br>
              <a:rPr lang="en-GB" b="1">
                <a:solidFill>
                  <a:schemeClr val="bg1"/>
                </a:solidFill>
              </a:rPr>
            </a:br>
            <a:endParaRPr lang="en-GB" sz="1600" b="1">
              <a:solidFill>
                <a:schemeClr val="bg1"/>
              </a:solidFill>
            </a:endParaRPr>
          </a:p>
          <a:p>
            <a:pPr algn="ctr" eaLnBrk="1" hangingPunct="1"/>
            <a:endParaRPr lang="en-GB" sz="1600" b="1">
              <a:solidFill>
                <a:schemeClr val="bg1"/>
              </a:solidFill>
            </a:endParaRPr>
          </a:p>
        </p:txBody>
      </p:sp>
      <p:sp>
        <p:nvSpPr>
          <p:cNvPr id="18446" name="Oval 34"/>
          <p:cNvSpPr>
            <a:spLocks noChangeArrowheads="1"/>
          </p:cNvSpPr>
          <p:nvPr/>
        </p:nvSpPr>
        <p:spPr bwMode="auto">
          <a:xfrm>
            <a:off x="5651500" y="1052513"/>
            <a:ext cx="3387725" cy="2160587"/>
          </a:xfrm>
          <a:prstGeom prst="ellipse">
            <a:avLst/>
          </a:prstGeom>
          <a:solidFill>
            <a:srgbClr val="FF9900"/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eSafety</a:t>
            </a:r>
          </a:p>
          <a:p>
            <a:pPr algn="ctr" eaLnBrk="1" hangingPunct="1">
              <a:buFont typeface="Arial" pitchFamily="34" charset="0"/>
              <a:buChar char="•"/>
            </a:pPr>
            <a:r>
              <a:rPr lang="en-GB" sz="1600" b="1">
                <a:solidFill>
                  <a:schemeClr val="bg1"/>
                </a:solidFill>
              </a:rPr>
              <a:t>Insafe</a:t>
            </a:r>
          </a:p>
          <a:p>
            <a:pPr algn="ctr" eaLnBrk="1" hangingPunct="1">
              <a:buFont typeface="Arial" pitchFamily="34" charset="0"/>
              <a:buChar char="•"/>
            </a:pPr>
            <a:r>
              <a:rPr lang="en-GB" sz="1600" b="1">
                <a:solidFill>
                  <a:schemeClr val="bg1"/>
                </a:solidFill>
              </a:rPr>
              <a:t>eSafety label</a:t>
            </a:r>
          </a:p>
          <a:p>
            <a:pPr algn="ctr" eaLnBrk="1" hangingPunct="1">
              <a:buFont typeface="Arial" pitchFamily="34" charset="0"/>
              <a:buChar char="•"/>
            </a:pPr>
            <a:r>
              <a:rPr lang="en-GB" sz="1600" b="1">
                <a:solidFill>
                  <a:schemeClr val="bg1"/>
                </a:solidFill>
              </a:rPr>
              <a:t>Teachtoday</a:t>
            </a:r>
          </a:p>
          <a:p>
            <a:pPr algn="ctr" eaLnBrk="1" hangingPunct="1">
              <a:buFont typeface="Arial" pitchFamily="34" charset="0"/>
              <a:buChar char="•"/>
            </a:pPr>
            <a:endParaRPr lang="en-GB" sz="1600" b="1">
              <a:solidFill>
                <a:schemeClr val="bg1"/>
              </a:solidFill>
            </a:endParaRPr>
          </a:p>
          <a:p>
            <a:pPr algn="ctr" eaLnBrk="1" hangingPunct="1">
              <a:buFont typeface="Arial" pitchFamily="34" charset="0"/>
              <a:buChar char="•"/>
            </a:pPr>
            <a:endParaRPr lang="en-GB" sz="1600" b="1">
              <a:solidFill>
                <a:schemeClr val="bg1"/>
              </a:solidFill>
            </a:endParaRPr>
          </a:p>
          <a:p>
            <a:pPr algn="ctr" eaLnBrk="1" hangingPunct="1">
              <a:buFont typeface="Arial" pitchFamily="34" charset="0"/>
              <a:buChar char="•"/>
            </a:pPr>
            <a:endParaRPr lang="en-GB" sz="1600" b="1">
              <a:solidFill>
                <a:schemeClr val="bg1"/>
              </a:solidFill>
            </a:endParaRPr>
          </a:p>
          <a:p>
            <a:pPr algn="ctr" eaLnBrk="1" hangingPunct="1">
              <a:buFont typeface="Arial" pitchFamily="34" charset="0"/>
              <a:buChar char="•"/>
            </a:pPr>
            <a:endParaRPr lang="en-GB" sz="1600" b="1">
              <a:solidFill>
                <a:schemeClr val="bg1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357188" y="285750"/>
            <a:ext cx="8215312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3600">
                <a:solidFill>
                  <a:srgbClr val="FFFFFF"/>
                </a:solidFill>
                <a:ea typeface="ＭＳ Ｐゴシック" pitchFamily="1" charset="-128"/>
              </a:rPr>
              <a:t>Support to schools and teachers</a:t>
            </a:r>
            <a:endParaRPr lang="fr-BE" sz="3600">
              <a:solidFill>
                <a:srgbClr val="FFFFFF"/>
              </a:solidFill>
              <a:ea typeface="ＭＳ Ｐゴシック" pitchFamily="1" charset="-128"/>
            </a:endParaRPr>
          </a:p>
        </p:txBody>
      </p:sp>
      <p:pic>
        <p:nvPicPr>
          <p:cNvPr id="10249" name="Picture 5" descr="logo_etwinn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2130425"/>
            <a:ext cx="1204912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3059113" y="2555875"/>
            <a:ext cx="576262" cy="4095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5538788" y="2687638"/>
            <a:ext cx="354012" cy="2889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411413" y="3789363"/>
            <a:ext cx="815975" cy="3651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892800" y="3916363"/>
            <a:ext cx="1000125" cy="2841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0" descr="C:\Users\marc.EUN\AppData\Local\Microsoft\Windows\Temporary Internet Files\Content.Outlook\UFZ30XV2\eSafety-Logo_RG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206625"/>
            <a:ext cx="6985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63" y="5384800"/>
            <a:ext cx="1138237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15" descr="C:\Users\marc.EUN\AppData\Local\Microsoft\Windows\Temporary Internet Files\Content.Outlook\UFZ30XV2\insafeLogo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63" y="2206625"/>
            <a:ext cx="13731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5" y="5359400"/>
            <a:ext cx="12239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2437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 animBg="1"/>
      <p:bldP spid="18442" grpId="0" animBg="1"/>
      <p:bldP spid="10246" grpId="0" animBg="1"/>
      <p:bldP spid="184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Future Classroom Lab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3B2F817-9E5A-4227-B9B6-B18C4D1AA198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1340768"/>
            <a:ext cx="6497727" cy="48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15886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565400"/>
            <a:ext cx="207962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3"/>
          <p:cNvSpPr>
            <a:spLocks noGrp="1"/>
          </p:cNvSpPr>
          <p:nvPr>
            <p:ph type="body" idx="4294967295"/>
          </p:nvPr>
        </p:nvSpPr>
        <p:spPr>
          <a:xfrm>
            <a:off x="5081588" y="4292600"/>
            <a:ext cx="4032250" cy="23749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CC0000"/>
              </a:buClr>
              <a:buFont typeface="Arial" pitchFamily="34" charset="0"/>
              <a:buNone/>
              <a:defRPr/>
            </a:pPr>
            <a:r>
              <a:rPr lang="en-GB" sz="26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A flexible learning space with state-of-the-art technology to experiment with different styles of learning </a:t>
            </a:r>
          </a:p>
        </p:txBody>
      </p:sp>
      <p:sp>
        <p:nvSpPr>
          <p:cNvPr id="7" name="Rectangle 3"/>
          <p:cNvSpPr txBox="1">
            <a:spLocks/>
          </p:cNvSpPr>
          <p:nvPr/>
        </p:nvSpPr>
        <p:spPr bwMode="auto">
          <a:xfrm>
            <a:off x="250825" y="1125538"/>
            <a:ext cx="39624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287" tIns="53643" rIns="107287" bIns="53643"/>
          <a:lstStyle>
            <a:lvl1pPr marL="401638" indent="-401638" defTabSz="10731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10731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ct val="20000"/>
              </a:spcBef>
              <a:buClr>
                <a:srgbClr val="CC0000"/>
              </a:buClr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A space for policy makers, companies and teachers to rethink future learning strategies</a:t>
            </a:r>
            <a:endParaRPr lang="en-GB" sz="2600" dirty="0" smtClean="0">
              <a:latin typeface="Calibri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  <a:defRPr/>
            </a:pPr>
            <a:endParaRPr lang="en-GB" sz="2600" dirty="0" smtClean="0">
              <a:latin typeface="Calibri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  <a:defRPr/>
            </a:pPr>
            <a:endParaRPr lang="en-GB" sz="2600" dirty="0" smtClean="0">
              <a:latin typeface="Calibri" charset="0"/>
            </a:endParaRPr>
          </a:p>
        </p:txBody>
      </p:sp>
      <p:pic>
        <p:nvPicPr>
          <p:cNvPr id="92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341438"/>
            <a:ext cx="2230438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636838"/>
            <a:ext cx="3019425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084763"/>
            <a:ext cx="2370137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70247" y="303023"/>
            <a:ext cx="8114744" cy="760959"/>
          </a:xfrm>
        </p:spPr>
        <p:txBody>
          <a:bodyPr/>
          <a:lstStyle/>
          <a:p>
            <a:pPr algn="ctr"/>
            <a:r>
              <a:rPr lang="en-GB" sz="4000" dirty="0" smtClean="0"/>
              <a:t>Future Classroom Lab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56016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Users\Dorothy\Documents\EUN\Future Classroom Lab\marketing\FCL-floorpl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58288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29784" y="116632"/>
            <a:ext cx="7898720" cy="699404"/>
          </a:xfrm>
        </p:spPr>
        <p:txBody>
          <a:bodyPr/>
          <a:lstStyle/>
          <a:p>
            <a:pPr algn="ctr"/>
            <a:r>
              <a:rPr lang="en-GB" dirty="0" smtClean="0"/>
              <a:t>Six different zones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0408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107950" y="260350"/>
            <a:ext cx="8229600" cy="700088"/>
          </a:xfrm>
          <a:noFill/>
        </p:spPr>
        <p:txBody>
          <a:bodyPr/>
          <a:lstStyle/>
          <a:p>
            <a:pPr algn="ctr"/>
            <a:r>
              <a:rPr lang="es-ES" dirty="0">
                <a:latin typeface="Arial" charset="0"/>
                <a:ea typeface="MS PGothic" charset="0"/>
                <a:cs typeface="Arial" charset="0"/>
              </a:rPr>
              <a:t>FCL Sponsors</a:t>
            </a:r>
            <a:endParaRPr lang="en-GB" sz="4000" dirty="0">
              <a:latin typeface="Arial" charset="0"/>
              <a:ea typeface="MS PGothic" charset="0"/>
              <a:cs typeface="Arial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9" y="3088654"/>
            <a:ext cx="1044257" cy="563448"/>
          </a:xfrm>
        </p:spPr>
      </p:pic>
      <p:pic>
        <p:nvPicPr>
          <p:cNvPr id="4" name="Picture 4" descr="\\nas.eun.org\public\Management\Projects\Future Classroom Lab\Sponsors\Acer\ac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484784"/>
            <a:ext cx="12477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5" descr="http://upload.wikimedia.org/wikipedia/fr/f/f8/Apple_chrom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1947" y="1390843"/>
            <a:ext cx="59213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http://www.brandsoftheworld.com/sites/default/files/styles/logo-thumbnail/public/0015/2967/brand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59554" y="3914627"/>
            <a:ext cx="928205" cy="928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62293" y="5174998"/>
            <a:ext cx="17621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8" descr="eInstruction.com">
            <a:hlinkClick r:id="rId8" tooltip="eInstruction.com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0679" y="5146994"/>
            <a:ext cx="20193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48799" y="5174998"/>
            <a:ext cx="1345619" cy="6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8" descr="http://www.league.org/league/partners/logos/LElogo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07908" y="2472177"/>
            <a:ext cx="1677987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\\yeswenas.eun.org\public\Management\Projects\ECB-InGenious\Logos-Presentations-Brochures\Logos sent out by partners\Intel\Intel logo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06891" y="1390843"/>
            <a:ext cx="1152128" cy="873465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94713" y="2228676"/>
            <a:ext cx="18256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Z:\Management\Projects\Future Classroom Lab\Sponsors\PlanetPC\Planet PC®\Planet PC® JPEG\Planet PC® JPEG 150dpi\Planet PC® 150dpi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1415" y="1742000"/>
            <a:ext cx="133985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pic>
        <p:nvPicPr>
          <p:cNvPr id="16" name="Picture 1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33568" y="3185086"/>
            <a:ext cx="186901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90" descr="http://itec.eun.org/image/image_gallery?uuid=738d0c6a-d220-4420-b3d0-1f99f25e61f7&amp;groupId=10136&amp;t=131402518467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87527" y="4307960"/>
            <a:ext cx="1585913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1" y="4307960"/>
            <a:ext cx="998338" cy="37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268" y="2642359"/>
            <a:ext cx="1947009" cy="40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069" y="3282857"/>
            <a:ext cx="1395324" cy="2976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799" y="3338679"/>
            <a:ext cx="1433338" cy="4262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794" y="4226908"/>
            <a:ext cx="810732" cy="45643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428" y="1458271"/>
            <a:ext cx="1456866" cy="7284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176" y="4096994"/>
            <a:ext cx="1013732" cy="64591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20" y="5254617"/>
            <a:ext cx="998892" cy="709213"/>
          </a:xfrm>
          <a:prstGeom prst="rect">
            <a:avLst/>
          </a:prstGeom>
        </p:spPr>
      </p:pic>
      <p:sp>
        <p:nvSpPr>
          <p:cNvPr id="24" name="Title 2"/>
          <p:cNvSpPr txBox="1">
            <a:spLocks/>
          </p:cNvSpPr>
          <p:nvPr/>
        </p:nvSpPr>
        <p:spPr bwMode="auto">
          <a:xfrm>
            <a:off x="560644" y="303023"/>
            <a:ext cx="8114744" cy="822515"/>
          </a:xfrm>
          <a:prstGeom prst="rect">
            <a:avLst/>
          </a:prstGeom>
          <a:solidFill>
            <a:srgbClr val="0177C1">
              <a:alpha val="72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36000" rIns="72000" bIns="10800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1" charset="-128"/>
                <a:cs typeface="ＭＳ Ｐゴシック" pitchFamily="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1" charset="-128"/>
                <a:cs typeface="ＭＳ Ｐゴシック" pitchFamily="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1" charset="-128"/>
                <a:cs typeface="ＭＳ Ｐゴシック" pitchFamily="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sz="4400" dirty="0" smtClean="0"/>
              <a:t>Sponsors</a:t>
            </a:r>
            <a:endParaRPr lang="en-GB" sz="4400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0" y="5768114"/>
            <a:ext cx="2164361" cy="60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7465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A quick overview</a:t>
            </a:r>
            <a:endParaRPr lang="en-GB" dirty="0"/>
          </a:p>
        </p:txBody>
      </p:sp>
      <p:pic>
        <p:nvPicPr>
          <p:cNvPr id="7" name="Future Classroom Lab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1680" y="1556792"/>
            <a:ext cx="5832648" cy="4374486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3B2F817-9E5A-4227-B9B6-B18C4D1AA198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9987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374650" y="1125538"/>
            <a:ext cx="8374063" cy="49688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en-GB" sz="2400" b="1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268760"/>
            <a:ext cx="8369535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FCL “Footfall”:  over 1,300 visitors since launch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Events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Training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Projects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Commission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Regions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Ministries</a:t>
            </a:r>
            <a:endParaRPr lang="en-GB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Overseas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/>
              <a:t>Local</a:t>
            </a:r>
            <a:endParaRPr lang="en-GB" sz="240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99404"/>
          </a:xfrm>
        </p:spPr>
        <p:txBody>
          <a:bodyPr/>
          <a:lstStyle/>
          <a:p>
            <a:pPr algn="ctr"/>
            <a:r>
              <a:rPr lang="en-GB" dirty="0" smtClean="0"/>
              <a:t>Activity in the Lab</a:t>
            </a:r>
            <a:endParaRPr lang="en-GB" dirty="0"/>
          </a:p>
        </p:txBody>
      </p:sp>
      <p:grpSp>
        <p:nvGrpSpPr>
          <p:cNvPr id="10" name="Group 4"/>
          <p:cNvGrpSpPr/>
          <p:nvPr/>
        </p:nvGrpSpPr>
        <p:grpSpPr>
          <a:xfrm>
            <a:off x="3131840" y="2132856"/>
            <a:ext cx="5394898" cy="4118352"/>
            <a:chOff x="3419872" y="2204864"/>
            <a:chExt cx="5394898" cy="4118352"/>
          </a:xfrm>
        </p:grpSpPr>
        <p:pic>
          <p:nvPicPr>
            <p:cNvPr id="11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4" b="2786"/>
            <a:stretch/>
          </p:blipFill>
          <p:spPr bwMode="auto">
            <a:xfrm>
              <a:off x="3419872" y="2204864"/>
              <a:ext cx="5394898" cy="4118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2"/>
            <p:cNvSpPr txBox="1"/>
            <p:nvPr/>
          </p:nvSpPr>
          <p:spPr>
            <a:xfrm>
              <a:off x="6437530" y="2253352"/>
              <a:ext cx="2245166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rgbClr val="000000"/>
                  </a:solidFill>
                  <a:cs typeface="Arial" charset="0"/>
                </a:rPr>
                <a:t>Registered </a:t>
              </a:r>
              <a:r>
                <a:rPr lang="en-GB" dirty="0" smtClean="0">
                  <a:solidFill>
                    <a:srgbClr val="000000"/>
                  </a:solidFill>
                  <a:cs typeface="Arial" charset="0"/>
                </a:rPr>
                <a:t>Visitors: </a:t>
              </a:r>
            </a:p>
            <a:p>
              <a:r>
                <a:rPr lang="en-GB" sz="1100" dirty="0" smtClean="0">
                  <a:solidFill>
                    <a:srgbClr val="000000"/>
                  </a:solidFill>
                  <a:cs typeface="Arial" charset="0"/>
                </a:rPr>
                <a:t>July </a:t>
              </a:r>
              <a:r>
                <a:rPr lang="en-GB" sz="1100" dirty="0">
                  <a:solidFill>
                    <a:srgbClr val="000000"/>
                  </a:solidFill>
                  <a:cs typeface="Arial" charset="0"/>
                </a:rPr>
                <a:t>2012 </a:t>
              </a:r>
              <a:r>
                <a:rPr lang="en-GB" sz="1100" dirty="0" smtClean="0">
                  <a:solidFill>
                    <a:srgbClr val="000000"/>
                  </a:solidFill>
                  <a:cs typeface="Arial" charset="0"/>
                </a:rPr>
                <a:t>to </a:t>
              </a:r>
              <a:r>
                <a:rPr lang="en-GB" sz="1100" dirty="0">
                  <a:solidFill>
                    <a:srgbClr val="000000"/>
                  </a:solidFill>
                  <a:cs typeface="Arial" charset="0"/>
                </a:rPr>
                <a:t>April </a:t>
              </a:r>
              <a:r>
                <a:rPr lang="en-GB" sz="1100" dirty="0" smtClean="0">
                  <a:solidFill>
                    <a:srgbClr val="000000"/>
                  </a:solidFill>
                  <a:cs typeface="Arial" charset="0"/>
                </a:rPr>
                <a:t>2013</a:t>
              </a:r>
            </a:p>
            <a:p>
              <a:r>
                <a:rPr lang="en-GB" sz="1100" dirty="0" smtClean="0">
                  <a:solidFill>
                    <a:srgbClr val="000000"/>
                  </a:solidFill>
                  <a:cs typeface="Arial" charset="0"/>
                </a:rPr>
                <a:t> </a:t>
              </a:r>
              <a:r>
                <a:rPr lang="en-GB" sz="1100" dirty="0">
                  <a:solidFill>
                    <a:srgbClr val="000000"/>
                  </a:solidFill>
                  <a:cs typeface="Arial" charset="0"/>
                </a:rPr>
                <a:t>n=225 (online questionnaire)</a:t>
              </a:r>
              <a:endParaRPr lang="de-DE" sz="1100" dirty="0">
                <a:solidFill>
                  <a:srgbClr val="000000"/>
                </a:solidFill>
                <a:cs typeface="Arial" charset="0"/>
              </a:endParaRPr>
            </a:p>
            <a:p>
              <a:endParaRPr lang="en-GB" dirty="0"/>
            </a:p>
          </p:txBody>
        </p:sp>
      </p:grp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01208"/>
            <a:ext cx="2330698" cy="1346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3782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Creative use of multimedia workshop</a:t>
            </a:r>
            <a:endParaRPr lang="en-GB" dirty="0"/>
          </a:p>
        </p:txBody>
      </p:sp>
      <p:pic>
        <p:nvPicPr>
          <p:cNvPr id="7" name="Creative use of multimedia - FCL teacher workshop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5118" y="1700808"/>
            <a:ext cx="5651178" cy="4238383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3B2F817-9E5A-4227-B9B6-B18C4D1AA198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7162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304800" y="152400"/>
            <a:ext cx="8299450" cy="914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4000" dirty="0" err="1">
                <a:solidFill>
                  <a:schemeClr val="bg1"/>
                </a:solidFill>
                <a:ea typeface="Times New Roman" pitchFamily="1" charset="0"/>
                <a:cs typeface="Times New Roman" pitchFamily="1" charset="0"/>
              </a:rPr>
              <a:t>iTEC</a:t>
            </a:r>
            <a:r>
              <a:rPr lang="en-US" sz="4000" dirty="0">
                <a:solidFill>
                  <a:schemeClr val="bg1"/>
                </a:solidFill>
                <a:ea typeface="Times New Roman" pitchFamily="1" charset="0"/>
                <a:cs typeface="Times New Roman" pitchFamily="1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ea typeface="Times New Roman" pitchFamily="1" charset="0"/>
                <a:cs typeface="Times New Roman" pitchFamily="1" charset="0"/>
              </a:rPr>
              <a:t>project</a:t>
            </a:r>
            <a:endParaRPr lang="en-US" sz="4000" dirty="0">
              <a:solidFill>
                <a:schemeClr val="bg1"/>
              </a:solidFill>
              <a:ea typeface="Times New Roman" pitchFamily="1" charset="0"/>
              <a:cs typeface="Times New Roman" pitchFamily="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850" y="1371600"/>
            <a:ext cx="8280400" cy="4231928"/>
          </a:xfrm>
          <a:prstGeom prst="rect">
            <a:avLst/>
          </a:prstGeom>
          <a:solidFill>
            <a:schemeClr val="bg1">
              <a:lumMod val="85000"/>
              <a:alpha val="49020"/>
            </a:schemeClr>
          </a:solidFill>
        </p:spPr>
        <p:txBody>
          <a:bodyPr>
            <a:spAutoFit/>
          </a:bodyPr>
          <a:lstStyle>
            <a:lvl1pPr marL="271463" indent="-239713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Developing 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and testing future classroom scenarios in &gt;1,000 classrooms</a:t>
            </a:r>
          </a:p>
          <a:p>
            <a:pPr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Involving 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17 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Ministries of Education</a:t>
            </a:r>
          </a:p>
          <a:p>
            <a:pPr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Future 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Classroom Lab will enable us to demonstrate and run courses related to </a:t>
            </a:r>
            <a:r>
              <a:rPr lang="en-US" sz="2800" dirty="0" err="1" smtClean="0">
                <a:solidFill>
                  <a:srgbClr val="000000"/>
                </a:solidFill>
                <a:sym typeface="Arial" pitchFamily="34" charset="0"/>
              </a:rPr>
              <a:t>iTEC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scenarios</a:t>
            </a:r>
          </a:p>
          <a:p>
            <a:pPr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Helping stakeholders to </a:t>
            </a:r>
            <a:r>
              <a:rPr lang="en-US" sz="2800" dirty="0">
                <a:solidFill>
                  <a:srgbClr val="000000"/>
                </a:solidFill>
                <a:sym typeface="Arial" pitchFamily="34" charset="0"/>
              </a:rPr>
              <a:t>rethink and test designs for the future 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classroom</a:t>
            </a:r>
            <a:endParaRPr lang="en-US" sz="2800" dirty="0">
              <a:solidFill>
                <a:srgbClr val="000000"/>
              </a:solidFill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7593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304799" y="152400"/>
            <a:ext cx="8588375" cy="914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3600" dirty="0" err="1">
                <a:solidFill>
                  <a:schemeClr val="bg1"/>
                </a:solidFill>
                <a:ea typeface="Times New Roman" pitchFamily="1" charset="0"/>
                <a:cs typeface="Times New Roman" pitchFamily="1" charset="0"/>
              </a:rPr>
              <a:t>CPD</a:t>
            </a:r>
            <a:r>
              <a:rPr lang="en-US" sz="3600" i="1" dirty="0" err="1">
                <a:solidFill>
                  <a:schemeClr val="bg1"/>
                </a:solidFill>
                <a:ea typeface="Times New Roman" pitchFamily="1" charset="0"/>
                <a:cs typeface="Times New Roman" pitchFamily="1" charset="0"/>
              </a:rPr>
              <a:t>Lab</a:t>
            </a:r>
            <a:r>
              <a:rPr lang="en-US" sz="3600" dirty="0">
                <a:solidFill>
                  <a:schemeClr val="bg1"/>
                </a:solidFill>
                <a:ea typeface="Times New Roman" pitchFamily="1" charset="0"/>
                <a:cs typeface="Times New Roman" pitchFamily="1" charset="0"/>
              </a:rPr>
              <a:t>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371600"/>
            <a:ext cx="8359775" cy="4940300"/>
          </a:xfrm>
          <a:prstGeom prst="rect">
            <a:avLst/>
          </a:prstGeom>
          <a:solidFill>
            <a:schemeClr val="bg1">
              <a:lumMod val="85000"/>
              <a:alpha val="49020"/>
            </a:schemeClr>
          </a:solidFill>
        </p:spPr>
        <p:txBody>
          <a:bodyPr>
            <a:spAutoFit/>
          </a:bodyPr>
          <a:lstStyle/>
          <a:p>
            <a:pPr marL="272034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32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Developing 3 modular courses for continuing professional development</a:t>
            </a:r>
          </a:p>
          <a:p>
            <a:pPr marL="729234" lvl="1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Future Classroom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Scenarios</a:t>
            </a:r>
          </a:p>
          <a:p>
            <a:pPr marL="729234" lvl="1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Innovative use of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Interactive Whiteboards</a:t>
            </a:r>
            <a:endParaRPr lang="en-US" sz="2800" dirty="0">
              <a:solidFill>
                <a:srgbClr val="000000"/>
              </a:solidFill>
              <a:ea typeface="ＭＳ Ｐゴシック" charset="0"/>
              <a:cs typeface="ＭＳ Ｐゴシック" charset="0"/>
              <a:sym typeface="Arial" pitchFamily="1" charset="0"/>
            </a:endParaRPr>
          </a:p>
          <a:p>
            <a:pPr marL="729234" lvl="1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 err="1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eSafety</a:t>
            </a:r>
            <a:endParaRPr lang="en-US" sz="2800" dirty="0">
              <a:solidFill>
                <a:srgbClr val="000000"/>
              </a:solidFill>
              <a:ea typeface="ＭＳ Ｐゴシック" charset="0"/>
              <a:cs typeface="ＭＳ Ｐゴシック" charset="0"/>
              <a:sym typeface="Arial" pitchFamily="1" charset="0"/>
            </a:endParaRPr>
          </a:p>
          <a:p>
            <a:pPr marL="272034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32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Courses will be run in the Future Classroom Lab (June 2013) and online</a:t>
            </a:r>
          </a:p>
          <a:p>
            <a:pPr marL="272034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endParaRPr lang="en-US" sz="2800" dirty="0">
              <a:solidFill>
                <a:srgbClr val="000000"/>
              </a:solidFill>
              <a:ea typeface="ＭＳ Ｐゴシック" charset="0"/>
              <a:cs typeface="ＭＳ Ｐゴシック" charset="0"/>
              <a:sym typeface="Arial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3363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304799" y="152400"/>
            <a:ext cx="8588375" cy="914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3600" dirty="0">
                <a:solidFill>
                  <a:schemeClr val="bg1"/>
                </a:solidFill>
                <a:ea typeface="Times New Roman" pitchFamily="1" charset="0"/>
                <a:cs typeface="Times New Roman" pitchFamily="1" charset="0"/>
              </a:rPr>
              <a:t>Living Schools Lab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371600"/>
            <a:ext cx="8359775" cy="4262706"/>
          </a:xfrm>
          <a:prstGeom prst="rect">
            <a:avLst/>
          </a:prstGeom>
          <a:solidFill>
            <a:schemeClr val="bg1">
              <a:lumMod val="85000"/>
              <a:alpha val="49020"/>
            </a:schemeClr>
          </a:solidFill>
        </p:spPr>
        <p:txBody>
          <a:bodyPr>
            <a:spAutoFit/>
          </a:bodyPr>
          <a:lstStyle/>
          <a:p>
            <a:pPr marL="272034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Developing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a network of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best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practice and validation schools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in Europe</a:t>
            </a:r>
          </a:p>
          <a:p>
            <a:pPr marL="729234" lvl="1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24 Advanced Schools</a:t>
            </a:r>
          </a:p>
          <a:p>
            <a:pPr marL="729234" lvl="1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60 Advanced Practitioners</a:t>
            </a:r>
          </a:p>
          <a:p>
            <a:pPr marL="729234" lvl="1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To showcase and scale up best practice</a:t>
            </a:r>
          </a:p>
          <a:p>
            <a:pPr marL="729234" lvl="1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To support action based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research</a:t>
            </a:r>
          </a:p>
          <a:p>
            <a:pPr marL="272034" indent="-240030">
              <a:spcAft>
                <a:spcPts val="1800"/>
              </a:spcAft>
              <a:buFont typeface="Arial" pitchFamily="1" charset="0"/>
              <a:buChar char="•"/>
              <a:tabLst>
                <a:tab pos="571072" algn="l"/>
              </a:tabLst>
              <a:defRPr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12 </a:t>
            </a: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Ministries of </a:t>
            </a: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Arial" pitchFamily="1" charset="0"/>
              </a:rPr>
              <a:t>Education</a:t>
            </a:r>
            <a:endParaRPr lang="en-US" sz="2800" dirty="0">
              <a:solidFill>
                <a:srgbClr val="000000"/>
              </a:solidFill>
              <a:ea typeface="ＭＳ Ｐゴシック" charset="0"/>
              <a:cs typeface="ＭＳ Ｐゴシック" charset="0"/>
              <a:sym typeface="Arial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8950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467544" y="116632"/>
            <a:ext cx="8466246" cy="914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4000" dirty="0">
                <a:solidFill>
                  <a:schemeClr val="bg1"/>
                </a:solidFill>
                <a:ea typeface="Times New Roman" pitchFamily="1" charset="0"/>
                <a:cs typeface="Times New Roman" pitchFamily="1" charset="0"/>
              </a:rPr>
              <a:t>Creative Classrooms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4015" y="1371600"/>
            <a:ext cx="8359775" cy="2939266"/>
          </a:xfrm>
          <a:prstGeom prst="rect">
            <a:avLst/>
          </a:prstGeom>
          <a:solidFill>
            <a:schemeClr val="bg1">
              <a:lumMod val="85000"/>
              <a:alpha val="49020"/>
            </a:schemeClr>
          </a:solidFill>
        </p:spPr>
        <p:txBody>
          <a:bodyPr>
            <a:spAutoFit/>
          </a:bodyPr>
          <a:lstStyle>
            <a:lvl1pPr marL="271463" indent="-239713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28663" indent="-239713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9913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sym typeface="Arial" pitchFamily="34" charset="0"/>
              </a:rPr>
              <a:t>T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ablet 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scenarios that can be mainstreamed</a:t>
            </a:r>
          </a:p>
          <a:p>
            <a:pPr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sym typeface="Arial" pitchFamily="34" charset="0"/>
              </a:rPr>
              <a:t>F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irst </a:t>
            </a: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pilots October/November 2013</a:t>
            </a:r>
          </a:p>
          <a:p>
            <a:pPr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GB" sz="2800" dirty="0">
                <a:solidFill>
                  <a:srgbClr val="000000"/>
                </a:solidFill>
                <a:sym typeface="Arial" pitchFamily="34" charset="0"/>
              </a:rPr>
              <a:t>9 Ministries of </a:t>
            </a:r>
            <a:r>
              <a:rPr lang="en-GB" sz="2800" dirty="0" smtClean="0">
                <a:solidFill>
                  <a:srgbClr val="000000"/>
                </a:solidFill>
                <a:sym typeface="Arial" pitchFamily="34" charset="0"/>
              </a:rPr>
              <a:t>Education</a:t>
            </a:r>
            <a:endParaRPr lang="en-US" sz="2800" dirty="0" smtClean="0">
              <a:solidFill>
                <a:srgbClr val="000000"/>
              </a:solidFill>
              <a:sym typeface="Arial" pitchFamily="34" charset="0"/>
            </a:endParaRPr>
          </a:p>
          <a:p>
            <a:pPr eaLnBrk="1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000000"/>
                </a:solidFill>
                <a:sym typeface="Arial" pitchFamily="34" charset="0"/>
              </a:rPr>
              <a:t>Associate Partners: Acer, Microsoft, NEC, Samsung, SMART, Texas Instruments</a:t>
            </a:r>
          </a:p>
        </p:txBody>
      </p:sp>
    </p:spTree>
    <p:extLst>
      <p:ext uri="{BB962C8B-B14F-4D97-AF65-F5344CB8AC3E}">
        <p14:creationId xmlns:p14="http://schemas.microsoft.com/office/powerpoint/2010/main" val="34641529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34489" y="1124744"/>
            <a:ext cx="8496300" cy="4967757"/>
          </a:xfrm>
        </p:spPr>
        <p:txBody>
          <a:bodyPr/>
          <a:lstStyle/>
          <a:p>
            <a:endParaRPr lang="en-GB" sz="2800" dirty="0" smtClean="0">
              <a:latin typeface="Arial" charset="0"/>
              <a:cs typeface="Arial" charset="0"/>
            </a:endParaRPr>
          </a:p>
          <a:p>
            <a:endParaRPr lang="en-GB" sz="2800" dirty="0" smtClean="0">
              <a:latin typeface="Arial" charset="0"/>
              <a:cs typeface="Arial" charset="0"/>
            </a:endParaRPr>
          </a:p>
          <a:p>
            <a:endParaRPr lang="en-GB" sz="24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13" y="260350"/>
            <a:ext cx="8042919" cy="700088"/>
          </a:xfrm>
        </p:spPr>
        <p:txBody>
          <a:bodyPr/>
          <a:lstStyle/>
          <a:p>
            <a:pPr algn="ctr">
              <a:defRPr/>
            </a:pPr>
            <a:r>
              <a:rPr lang="es-ES" dirty="0" smtClean="0"/>
              <a:t>Future Developments</a:t>
            </a:r>
            <a:endParaRPr lang="en-GB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17520"/>
            <a:ext cx="6970796" cy="449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041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\\nas.eun.org\public\Management\Projects\Future Classroom Lab\Communications\Logos\logo_byeun\FCL_logo_bye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629150"/>
            <a:ext cx="4897437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C:\Users\elina.jokisalo\Pictures\FCL\fcl-element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0"/>
            <a:ext cx="3906837" cy="449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0825" y="2351088"/>
            <a:ext cx="3849688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1" charset="0"/>
                <a:ea typeface="+mn-ea"/>
              </a:rPr>
              <a:t>Future Classroom Lab</a:t>
            </a:r>
          </a:p>
          <a:p>
            <a:pPr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1" charset="0"/>
                <a:ea typeface="+mn-ea"/>
              </a:rPr>
              <a:t>www.fcl.eun.org</a:t>
            </a:r>
          </a:p>
        </p:txBody>
      </p:sp>
    </p:spTree>
    <p:extLst>
      <p:ext uri="{BB962C8B-B14F-4D97-AF65-F5344CB8AC3E}">
        <p14:creationId xmlns:p14="http://schemas.microsoft.com/office/powerpoint/2010/main" val="8455223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N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EUN-template</Template>
  <TotalTime>0</TotalTime>
  <Words>328</Words>
  <Application>Microsoft Office PowerPoint</Application>
  <PresentationFormat>Bildschirmpräsentation (4:3)</PresentationFormat>
  <Paragraphs>98</Paragraphs>
  <Slides>16</Slides>
  <Notes>11</Notes>
  <HiddenSlides>0</HiddenSlides>
  <MMClips>2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EUN-template</vt:lpstr>
      <vt:lpstr>PowerPoint-Präsentation</vt:lpstr>
      <vt:lpstr>European Schoolnet</vt:lpstr>
      <vt:lpstr>PowerPoint-Präsentation</vt:lpstr>
      <vt:lpstr>Future Classroom Lab</vt:lpstr>
      <vt:lpstr>Future Classroom Lab</vt:lpstr>
      <vt:lpstr>Six different zones</vt:lpstr>
      <vt:lpstr>FCL Sponsors</vt:lpstr>
      <vt:lpstr>A quick overview</vt:lpstr>
      <vt:lpstr>Activity in the Lab</vt:lpstr>
      <vt:lpstr>Creative use of multimedia workshop</vt:lpstr>
      <vt:lpstr>PowerPoint-Präsentation</vt:lpstr>
      <vt:lpstr>PowerPoint-Präsentation</vt:lpstr>
      <vt:lpstr>PowerPoint-Präsentation</vt:lpstr>
      <vt:lpstr>PowerPoint-Präsentation</vt:lpstr>
      <vt:lpstr>Future Developments</vt:lpstr>
      <vt:lpstr>PowerPoint-Präsentation</vt:lpstr>
    </vt:vector>
  </TitlesOfParts>
  <Company>Dogstudio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Gilles</dc:creator>
  <cp:lastModifiedBy>Benjamin Hertz</cp:lastModifiedBy>
  <cp:revision>189</cp:revision>
  <cp:lastPrinted>2012-01-18T07:48:57Z</cp:lastPrinted>
  <dcterms:created xsi:type="dcterms:W3CDTF">2012-04-24T21:07:49Z</dcterms:created>
  <dcterms:modified xsi:type="dcterms:W3CDTF">2013-05-27T12:13:59Z</dcterms:modified>
</cp:coreProperties>
</file>