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1pPr>
    <a:lvl2pPr marL="0" marR="0" indent="3429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2pPr>
    <a:lvl3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3pPr>
    <a:lvl4pPr marL="0" marR="0" indent="10287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4pPr>
    <a:lvl5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5pPr>
    <a:lvl6pPr marL="0" marR="0" indent="17145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6pPr>
    <a:lvl7pPr marL="0" marR="0" indent="2057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7pPr>
    <a:lvl8pPr marL="0" marR="0" indent="24003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8pPr>
    <a:lvl9pPr marL="0" marR="0" indent="2743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Bold"/>
          <a:ea typeface="DIN Alternate Bold"/>
          <a:cs typeface="DIN Alternate Bold"/>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12531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Linea"/>
          <p:cNvSpPr/>
          <p:nvPr/>
        </p:nvSpPr>
        <p:spPr>
          <a:xfrm>
            <a:off x="1016000" y="7874000"/>
            <a:ext cx="22351997"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2" name="Titolo Testo"/>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Titolo Testo</a:t>
            </a:r>
          </a:p>
        </p:txBody>
      </p:sp>
      <p:sp>
        <p:nvSpPr>
          <p:cNvPr id="13" name="Corpo livello uno…"/>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 name="Numero diapositiva"/>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01" name="&quot;"/>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2" name="Inserisci qui una citazione."/>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Inserisci qui una citazione.</a:t>
            </a:r>
          </a:p>
        </p:txBody>
      </p:sp>
      <p:sp>
        <p:nvSpPr>
          <p:cNvPr id="103" name="–Giovanni Mela"/>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–Giovanni Mela</a:t>
            </a:r>
          </a:p>
        </p:txBody>
      </p:sp>
      <p:sp>
        <p:nvSpPr>
          <p:cNvPr id="10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127000" y="-2540000"/>
            <a:ext cx="24637999" cy="26768159"/>
          </a:xfrm>
          <a:prstGeom prst="rect">
            <a:avLst/>
          </a:prstGeom>
        </p:spPr>
        <p:txBody>
          <a:bodyPr lIns="91439" tIns="45719" rIns="91439" bIns="45719">
            <a:noAutofit/>
          </a:bodyPr>
          <a:lstStyle/>
          <a:p>
            <a:endParaRPr/>
          </a:p>
        </p:txBody>
      </p:sp>
      <p:sp>
        <p:nvSpPr>
          <p:cNvPr id="112" name="Numero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1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38100" y="-4394200"/>
            <a:ext cx="24460199" cy="26574989"/>
          </a:xfrm>
          <a:prstGeom prst="rect">
            <a:avLst/>
          </a:prstGeom>
        </p:spPr>
        <p:txBody>
          <a:bodyPr lIns="91439" tIns="45719" rIns="91439" bIns="45719">
            <a:noAutofit/>
          </a:bodyPr>
          <a:lstStyle/>
          <a:p>
            <a:endParaRPr/>
          </a:p>
        </p:txBody>
      </p:sp>
      <p:sp>
        <p:nvSpPr>
          <p:cNvPr id="22" name="Rettangolo"/>
          <p:cNvSpPr>
            <a:spLocks noGrp="1"/>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Bold"/>
                <a:ea typeface="DIN Alternate Bold"/>
                <a:cs typeface="DIN Alternate Bold"/>
                <a:sym typeface="DIN Alternate Bold"/>
              </a:defRPr>
            </a:pPr>
            <a:endParaRPr/>
          </a:p>
        </p:txBody>
      </p:sp>
      <p:sp>
        <p:nvSpPr>
          <p:cNvPr id="23" name="Linea"/>
          <p:cNvSpPr/>
          <p:nvPr/>
        </p:nvSpPr>
        <p:spPr>
          <a:xfrm>
            <a:off x="1016000" y="10718800"/>
            <a:ext cx="22352002"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4" name="Titolo Testo"/>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Titolo Testo</a:t>
            </a:r>
          </a:p>
        </p:txBody>
      </p:sp>
      <p:sp>
        <p:nvSpPr>
          <p:cNvPr id="25" name="Corpo livello uno…"/>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3" name="Titolo Testo"/>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Titolo Testo</a:t>
            </a:r>
          </a:p>
        </p:txBody>
      </p:sp>
      <p:sp>
        <p:nvSpPr>
          <p:cNvPr id="34" name="Numero diapositiva"/>
          <p:cNvSpPr txBox="1">
            <a:spLocks noGrp="1"/>
          </p:cNvSpPr>
          <p:nvPr>
            <p:ph type="sldNum" sz="quarter" idx="2"/>
          </p:nvPr>
        </p:nvSpPr>
        <p:spPr>
          <a:xfrm>
            <a:off x="22948900" y="12922250"/>
            <a:ext cx="419088" cy="4699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41" name="Linea"/>
          <p:cNvSpPr/>
          <p:nvPr/>
        </p:nvSpPr>
        <p:spPr>
          <a:xfrm>
            <a:off x="1016000" y="10718800"/>
            <a:ext cx="120904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42" name="182429520_1646x1646.jpeg"/>
          <p:cNvSpPr>
            <a:spLocks noGrp="1"/>
          </p:cNvSpPr>
          <p:nvPr>
            <p:ph type="pic" idx="13"/>
          </p:nvPr>
        </p:nvSpPr>
        <p:spPr>
          <a:xfrm>
            <a:off x="12306300" y="-114300"/>
            <a:ext cx="13931900" cy="13931900"/>
          </a:xfrm>
          <a:prstGeom prst="rect">
            <a:avLst/>
          </a:prstGeom>
        </p:spPr>
        <p:txBody>
          <a:bodyPr lIns="91439" tIns="45719" rIns="91439" bIns="45719">
            <a:noAutofit/>
          </a:bodyPr>
          <a:lstStyle/>
          <a:p>
            <a:endParaRPr/>
          </a:p>
        </p:txBody>
      </p:sp>
      <p:sp>
        <p:nvSpPr>
          <p:cNvPr id="43" name="Titolo Testo"/>
          <p:cNvSpPr txBox="1">
            <a:spLocks noGrp="1"/>
          </p:cNvSpPr>
          <p:nvPr>
            <p:ph type="title"/>
          </p:nvPr>
        </p:nvSpPr>
        <p:spPr>
          <a:xfrm>
            <a:off x="1016000" y="1155700"/>
            <a:ext cx="12090400" cy="9779000"/>
          </a:xfrm>
          <a:prstGeom prst="rect">
            <a:avLst/>
          </a:prstGeom>
        </p:spPr>
        <p:txBody>
          <a:bodyPr anchor="b"/>
          <a:lstStyle>
            <a:lvl1pPr algn="r">
              <a:lnSpc>
                <a:spcPct val="80000"/>
              </a:lnSpc>
              <a:spcBef>
                <a:spcPts val="0"/>
              </a:spcBef>
              <a:defRPr sz="17100">
                <a:solidFill>
                  <a:srgbClr val="5C5C5C"/>
                </a:solidFill>
              </a:defRPr>
            </a:lvl1pPr>
          </a:lstStyle>
          <a:p>
            <a:r>
              <a:t>Titolo Testo</a:t>
            </a:r>
          </a:p>
        </p:txBody>
      </p:sp>
      <p:sp>
        <p:nvSpPr>
          <p:cNvPr id="44" name="Corpo livello uno…"/>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5" name="Numero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2"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53" name="Titolo Testo"/>
          <p:cNvSpPr txBox="1">
            <a:spLocks noGrp="1"/>
          </p:cNvSpPr>
          <p:nvPr>
            <p:ph type="title"/>
          </p:nvPr>
        </p:nvSpPr>
        <p:spPr>
          <a:prstGeom prst="rect">
            <a:avLst/>
          </a:prstGeom>
        </p:spPr>
        <p:txBody>
          <a:bodyPr/>
          <a:lstStyle/>
          <a:p>
            <a:r>
              <a:t>Titolo Testo</a:t>
            </a:r>
          </a:p>
        </p:txBody>
      </p:sp>
      <p:sp>
        <p:nvSpPr>
          <p:cNvPr id="5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1"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62" name="Titolo Testo"/>
          <p:cNvSpPr txBox="1">
            <a:spLocks noGrp="1"/>
          </p:cNvSpPr>
          <p:nvPr>
            <p:ph type="title"/>
          </p:nvPr>
        </p:nvSpPr>
        <p:spPr>
          <a:prstGeom prst="rect">
            <a:avLst/>
          </a:prstGeom>
        </p:spPr>
        <p:txBody>
          <a:bodyPr/>
          <a:lstStyle/>
          <a:p>
            <a:r>
              <a:t>Titolo Testo</a:t>
            </a:r>
          </a:p>
        </p:txBody>
      </p:sp>
      <p:sp>
        <p:nvSpPr>
          <p:cNvPr id="6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1" name="Linea"/>
          <p:cNvSpPr/>
          <p:nvPr/>
        </p:nvSpPr>
        <p:spPr>
          <a:xfrm>
            <a:off x="13208000" y="2222500"/>
            <a:ext cx="101600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72" name="118295074_2675x2907.jpeg"/>
          <p:cNvSpPr>
            <a:spLocks noGrp="1"/>
          </p:cNvSpPr>
          <p:nvPr>
            <p:ph type="pic" idx="13"/>
          </p:nvPr>
        </p:nvSpPr>
        <p:spPr>
          <a:xfrm>
            <a:off x="-381000" y="-114300"/>
            <a:ext cx="13931900" cy="15136430"/>
          </a:xfrm>
          <a:prstGeom prst="rect">
            <a:avLst/>
          </a:prstGeom>
        </p:spPr>
        <p:txBody>
          <a:bodyPr lIns="91439" tIns="45719" rIns="91439" bIns="45719">
            <a:noAutofit/>
          </a:bodyPr>
          <a:lstStyle/>
          <a:p>
            <a:endParaRPr/>
          </a:p>
        </p:txBody>
      </p:sp>
      <p:sp>
        <p:nvSpPr>
          <p:cNvPr id="73" name="Titolo Testo"/>
          <p:cNvSpPr txBox="1">
            <a:spLocks noGrp="1"/>
          </p:cNvSpPr>
          <p:nvPr>
            <p:ph type="title"/>
          </p:nvPr>
        </p:nvSpPr>
        <p:spPr>
          <a:xfrm>
            <a:off x="13208000" y="1016000"/>
            <a:ext cx="10160000" cy="1016000"/>
          </a:xfrm>
          <a:prstGeom prst="rect">
            <a:avLst/>
          </a:prstGeom>
        </p:spPr>
        <p:txBody>
          <a:bodyPr/>
          <a:lstStyle/>
          <a:p>
            <a:r>
              <a:t>Titolo Testo</a:t>
            </a:r>
          </a:p>
        </p:txBody>
      </p:sp>
      <p:sp>
        <p:nvSpPr>
          <p:cNvPr id="74" name="Corpo livello uno…"/>
          <p:cNvSpPr txBox="1">
            <a:spLocks noGrp="1"/>
          </p:cNvSpPr>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r>
              <a:t>Corpo livello uno</a:t>
            </a:r>
          </a:p>
          <a:p>
            <a:pPr lvl="1"/>
            <a:r>
              <a:t>Corpo livello due</a:t>
            </a:r>
          </a:p>
          <a:p>
            <a:pPr lvl="2"/>
            <a:r>
              <a:t>Corpo livello tre</a:t>
            </a:r>
          </a:p>
          <a:p>
            <a:pPr lvl="3"/>
            <a:r>
              <a:t>Corpo livello quattro</a:t>
            </a:r>
          </a:p>
          <a:p>
            <a:pPr lvl="4"/>
            <a:r>
              <a:t>Corpo livello cinque</a:t>
            </a: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82"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1016000" y="-1333500"/>
            <a:ext cx="13970000" cy="15177823"/>
          </a:xfrm>
          <a:prstGeom prst="rect">
            <a:avLst/>
          </a:prstGeom>
        </p:spPr>
        <p:txBody>
          <a:bodyPr lIns="91439" tIns="45719" rIns="91439" bIns="45719">
            <a:noAutofit/>
          </a:bodyPr>
          <a:lstStyle/>
          <a:p>
            <a:endParaRPr/>
          </a:p>
        </p:txBody>
      </p:sp>
      <p:sp>
        <p:nvSpPr>
          <p:cNvPr id="91" name="182741592_1098x949.jpeg"/>
          <p:cNvSpPr>
            <a:spLocks noGrp="1"/>
          </p:cNvSpPr>
          <p:nvPr>
            <p:ph type="pic" sz="half" idx="14"/>
          </p:nvPr>
        </p:nvSpPr>
        <p:spPr>
          <a:xfrm>
            <a:off x="15240000" y="-1130300"/>
            <a:ext cx="9296400" cy="8034867"/>
          </a:xfrm>
          <a:prstGeom prst="rect">
            <a:avLst/>
          </a:prstGeom>
        </p:spPr>
        <p:txBody>
          <a:bodyPr lIns="91439" tIns="45719" rIns="91439" bIns="45719">
            <a:noAutofit/>
          </a:bodyPr>
          <a:lstStyle/>
          <a:p>
            <a:endParaRPr/>
          </a:p>
        </p:txBody>
      </p:sp>
      <p:sp>
        <p:nvSpPr>
          <p:cNvPr id="92" name="182429520_1646x1646.jpeg"/>
          <p:cNvSpPr>
            <a:spLocks noGrp="1"/>
          </p:cNvSpPr>
          <p:nvPr>
            <p:ph type="pic" sz="half" idx="15"/>
          </p:nvPr>
        </p:nvSpPr>
        <p:spPr>
          <a:xfrm>
            <a:off x="15240000" y="5778500"/>
            <a:ext cx="8382000" cy="8382000"/>
          </a:xfrm>
          <a:prstGeom prst="rect">
            <a:avLst/>
          </a:prstGeom>
        </p:spPr>
        <p:txBody>
          <a:bodyPr lIns="91439" tIns="45719" rIns="91439" bIns="45719">
            <a:noAutofit/>
          </a:bodyPr>
          <a:lstStyle/>
          <a:p>
            <a:endParaRPr/>
          </a:p>
        </p:txBody>
      </p:sp>
      <p:sp>
        <p:nvSpPr>
          <p:cNvPr id="93" name="Corpo livello uno…"/>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0">
              <a:spcBef>
                <a:spcPts val="2000"/>
              </a:spcBef>
              <a:buSzTx/>
              <a:buFontTx/>
              <a:buNone/>
              <a:defRPr sz="4000" i="1" spc="39"/>
            </a:lvl2pPr>
            <a:lvl3pPr marL="0" indent="0">
              <a:spcBef>
                <a:spcPts val="2000"/>
              </a:spcBef>
              <a:buSzTx/>
              <a:buFontTx/>
              <a:buNone/>
              <a:defRPr sz="4000" i="1" spc="39"/>
            </a:lvl3pPr>
            <a:lvl4pPr marL="0" indent="0">
              <a:spcBef>
                <a:spcPts val="2000"/>
              </a:spcBef>
              <a:buSzTx/>
              <a:buFontTx/>
              <a:buNone/>
              <a:defRPr sz="4000" i="1" spc="39"/>
            </a:lvl4pPr>
            <a:lvl5pPr marL="0" indent="0">
              <a:spcBef>
                <a:spcPts val="2000"/>
              </a:spcBef>
              <a:buSzTx/>
              <a:buFontTx/>
              <a:buNone/>
              <a:defRPr sz="4000" i="1" spc="39"/>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 Testo</a:t>
            </a:r>
          </a:p>
        </p:txBody>
      </p:sp>
      <p:sp>
        <p:nvSpPr>
          <p:cNvPr id="3" name="Corpo livello uno…"/>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22948900" y="12928600"/>
            <a:ext cx="419088"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Bold"/>
                <a:ea typeface="DIN Alternate Bold"/>
                <a:cs typeface="DIN Alternate Bold"/>
                <a:sym typeface="DIN Alternate Bold"/>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Bol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Roman"/>
          <a:ea typeface="Iowan Old Style Roman"/>
          <a:cs typeface="Iowan Old Style Roman"/>
          <a:sym typeface="Iowan Old Style Roman"/>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p.landri@irpps.cnr.i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codeactsineducation.wordpress.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magine" descr="Immagine"/>
          <p:cNvPicPr>
            <a:picLocks noGrp="1" noChangeAspect="1"/>
          </p:cNvPicPr>
          <p:nvPr>
            <p:ph type="pic" idx="13"/>
          </p:nvPr>
        </p:nvPicPr>
        <p:blipFill>
          <a:blip r:embed="rId2">
            <a:extLst/>
          </a:blip>
          <a:srcRect l="155" t="16535" r="155" b="31852"/>
          <a:stretch>
            <a:fillRect/>
          </a:stretch>
        </p:blipFill>
        <p:spPr>
          <a:xfrm>
            <a:off x="0" y="0"/>
            <a:ext cx="24384000" cy="13716000"/>
          </a:xfrm>
          <a:prstGeom prst="rect">
            <a:avLst/>
          </a:prstGeom>
        </p:spPr>
      </p:pic>
      <p:sp>
        <p:nvSpPr>
          <p:cNvPr id="129" name="Rettangolo"/>
          <p:cNvSpPr>
            <a:spLocks noGrp="1"/>
          </p:cNvSpPr>
          <p:nvPr>
            <p:ph type="body" idx="14"/>
          </p:nvPr>
        </p:nvSpPr>
        <p:spPr>
          <a:prstGeom prst="rect">
            <a:avLst/>
          </a:prstGeom>
        </p:spPr>
        <p:txBody>
          <a:bodyPr/>
          <a:lstStyle/>
          <a:p>
            <a:pPr marL="0" indent="0" algn="ctr">
              <a:spcBef>
                <a:spcPts val="0"/>
              </a:spcBef>
              <a:buSzTx/>
              <a:buFontTx/>
              <a:buNone/>
              <a:defRPr sz="3500">
                <a:latin typeface="DIN Alternate Bold"/>
                <a:ea typeface="DIN Alternate Bold"/>
                <a:cs typeface="DIN Alternate Bold"/>
                <a:sym typeface="DIN Alternate Bold"/>
              </a:defRPr>
            </a:pPr>
            <a:endParaRPr/>
          </a:p>
        </p:txBody>
      </p:sp>
      <p:sp>
        <p:nvSpPr>
          <p:cNvPr id="130" name="Linea"/>
          <p:cNvSpPr/>
          <p:nvPr/>
        </p:nvSpPr>
        <p:spPr>
          <a:xfrm>
            <a:off x="1016000" y="10718800"/>
            <a:ext cx="22351997"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1" name="LA SCUOLA DEL FUTURO"/>
          <p:cNvSpPr txBox="1">
            <a:spLocks noGrp="1"/>
          </p:cNvSpPr>
          <p:nvPr>
            <p:ph type="title"/>
          </p:nvPr>
        </p:nvSpPr>
        <p:spPr>
          <a:prstGeom prst="rect">
            <a:avLst/>
          </a:prstGeom>
        </p:spPr>
        <p:txBody>
          <a:bodyPr/>
          <a:lstStyle/>
          <a:p>
            <a:r>
              <a:t>LA SCUOLA DEL FUTURO</a:t>
            </a:r>
          </a:p>
        </p:txBody>
      </p:sp>
      <p:sp>
        <p:nvSpPr>
          <p:cNvPr id="132" name="UNA MAPPA PER PREPARARSI…"/>
          <p:cNvSpPr txBox="1">
            <a:spLocks noGrp="1"/>
          </p:cNvSpPr>
          <p:nvPr>
            <p:ph type="body" sz="quarter" idx="1"/>
          </p:nvPr>
        </p:nvSpPr>
        <p:spPr>
          <a:prstGeom prst="rect">
            <a:avLst/>
          </a:prstGeom>
        </p:spPr>
        <p:txBody>
          <a:bodyPr/>
          <a:lstStyle/>
          <a:p>
            <a:pPr defTabSz="421004">
              <a:spcBef>
                <a:spcPts val="400"/>
              </a:spcBef>
              <a:defRPr sz="3570"/>
            </a:pPr>
            <a:r>
              <a:t>UNA MAPPA PER PREPARARSI</a:t>
            </a:r>
          </a:p>
          <a:p>
            <a:pPr defTabSz="421004">
              <a:spcBef>
                <a:spcPts val="400"/>
              </a:spcBef>
              <a:defRPr sz="3570"/>
            </a:pPr>
            <a:r>
              <a:t>Paolo Landri </a:t>
            </a:r>
          </a:p>
          <a:p>
            <a:pPr defTabSz="421004">
              <a:spcBef>
                <a:spcPts val="400"/>
              </a:spcBef>
              <a:defRPr sz="3570"/>
            </a:pPr>
            <a:r>
              <a:t>CNR-IRPPS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7" name="Una prospettiva a lungo termine"/>
          <p:cNvSpPr txBox="1">
            <a:spLocks noGrp="1"/>
          </p:cNvSpPr>
          <p:nvPr>
            <p:ph type="title"/>
          </p:nvPr>
        </p:nvSpPr>
        <p:spPr>
          <a:prstGeom prst="rect">
            <a:avLst/>
          </a:prstGeom>
        </p:spPr>
        <p:txBody>
          <a:bodyPr/>
          <a:lstStyle>
            <a:lvl1pPr defTabSz="792479">
              <a:spcBef>
                <a:spcPts val="3100"/>
              </a:spcBef>
              <a:defRPr sz="7200"/>
            </a:lvl1pPr>
          </a:lstStyle>
          <a:p>
            <a:r>
              <a:t>Una prospettiva a lungo termine</a:t>
            </a:r>
          </a:p>
        </p:txBody>
      </p:sp>
      <p:sp>
        <p:nvSpPr>
          <p:cNvPr id="168" name="Indicazione a medio termine:…"/>
          <p:cNvSpPr txBox="1">
            <a:spLocks noGrp="1"/>
          </p:cNvSpPr>
          <p:nvPr>
            <p:ph type="body" idx="1"/>
          </p:nvPr>
        </p:nvSpPr>
        <p:spPr>
          <a:prstGeom prst="rect">
            <a:avLst/>
          </a:prstGeom>
        </p:spPr>
        <p:txBody>
          <a:bodyPr/>
          <a:lstStyle/>
          <a:p>
            <a:r>
              <a:t>Indicazione a medio termine:</a:t>
            </a:r>
          </a:p>
          <a:p>
            <a:pPr lvl="2"/>
            <a:r>
              <a:t>1) disegnare degli </a:t>
            </a:r>
            <a:r>
              <a:rPr i="1"/>
              <a:t>interventi governativi verso gli studenti vulnerabili</a:t>
            </a:r>
            <a:r>
              <a:t> che, in questo periodo, rischiano di essere ulteriormente esclusi in questa situazione (raggiungerli e offrire loro dispositivi e connessione può essere un’idea), </a:t>
            </a:r>
          </a:p>
          <a:p>
            <a:pPr lvl="2"/>
            <a:r>
              <a:t>2) </a:t>
            </a:r>
            <a:r>
              <a:rPr i="1"/>
              <a:t>rilassare al livello complessivo il curriculum</a:t>
            </a:r>
            <a:r>
              <a:t>, dando la possibilità di allentare le tensioni in famiglia dovute alla porosità e alle crescenti interconnessioni tra istituzioni sociali </a:t>
            </a:r>
          </a:p>
          <a:p>
            <a:pPr lvl="2"/>
            <a:r>
              <a:t>3) </a:t>
            </a:r>
            <a:r>
              <a:rPr i="1"/>
              <a:t>evitare compressioni e carichi di lavoro</a:t>
            </a:r>
            <a:r>
              <a:t> verso gli studenti durante e immediatamente dopo l’emergenza, secondo una strategia di compensazione che rischierebbe di rendere l’esperienza ancora più traumatica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1" name="Una prospettiva a lungo termine"/>
          <p:cNvSpPr txBox="1">
            <a:spLocks noGrp="1"/>
          </p:cNvSpPr>
          <p:nvPr>
            <p:ph type="title"/>
          </p:nvPr>
        </p:nvSpPr>
        <p:spPr>
          <a:prstGeom prst="rect">
            <a:avLst/>
          </a:prstGeom>
        </p:spPr>
        <p:txBody>
          <a:bodyPr/>
          <a:lstStyle>
            <a:lvl1pPr defTabSz="792479">
              <a:spcBef>
                <a:spcPts val="3100"/>
              </a:spcBef>
              <a:defRPr sz="7200"/>
            </a:lvl1pPr>
          </a:lstStyle>
          <a:p>
            <a:r>
              <a:t>Una prospettiva a lungo termine</a:t>
            </a:r>
          </a:p>
        </p:txBody>
      </p:sp>
      <p:sp>
        <p:nvSpPr>
          <p:cNvPr id="172" name="Il capitalismo delle piattaforme è in questo periodo l’infrastruttura del sociale. Il valore delle piattaforme e dei relativi dispositivi digitali sta crescendo enormemente e così anche le ricchezze dei loro proprietari.…"/>
          <p:cNvSpPr txBox="1">
            <a:spLocks noGrp="1"/>
          </p:cNvSpPr>
          <p:nvPr>
            <p:ph type="body" idx="1"/>
          </p:nvPr>
        </p:nvSpPr>
        <p:spPr>
          <a:prstGeom prst="rect">
            <a:avLst/>
          </a:prstGeom>
        </p:spPr>
        <p:txBody>
          <a:bodyPr/>
          <a:lstStyle/>
          <a:p>
            <a:r>
              <a:t>Il capitalismo delle piattaforme è in questo periodo l’infrastruttura del sociale. Il valore delle piattaforme e dei relativi dispositivi digitali sta crescendo enormemente e così anche le ricchezze dei loro proprietari. </a:t>
            </a:r>
          </a:p>
          <a:p>
            <a:r>
              <a:t>Si può immaginare che possano diventare dei beni comuni gestiti secondo forme democratiche oppure che possano aumentare la presenza di piattaforme, dispositivi, software ispirati a forme di cooperativismo digitale. Si tratterebbe di pensare, in effetti, ad un impianto di welfare più comprensivo e che si inquadri ad esempio nelle proposte presentate nel contesto del Forum Disuguaglianza Diversità (https://www.forumdisuguaglianzediversita.org/disuguaglianze-nellepoca-delle-crisi-un-anno-di-vita-e-piu-utili-che-mai-le-nostre-15-proposte/).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5" name="Un inventario per la scuola"/>
          <p:cNvSpPr txBox="1">
            <a:spLocks noGrp="1"/>
          </p:cNvSpPr>
          <p:nvPr>
            <p:ph type="title"/>
          </p:nvPr>
        </p:nvSpPr>
        <p:spPr>
          <a:prstGeom prst="rect">
            <a:avLst/>
          </a:prstGeom>
        </p:spPr>
        <p:txBody>
          <a:bodyPr/>
          <a:lstStyle>
            <a:lvl1pPr defTabSz="792479">
              <a:spcBef>
                <a:spcPts val="3100"/>
              </a:spcBef>
              <a:defRPr sz="7200"/>
            </a:lvl1pPr>
          </a:lstStyle>
          <a:p>
            <a:r>
              <a:t>Un inventario per la scuola</a:t>
            </a:r>
          </a:p>
        </p:txBody>
      </p:sp>
      <p:sp>
        <p:nvSpPr>
          <p:cNvPr id="176" name="Rimaniamo in contatto !…"/>
          <p:cNvSpPr txBox="1">
            <a:spLocks noGrp="1"/>
          </p:cNvSpPr>
          <p:nvPr>
            <p:ph type="body" idx="1"/>
          </p:nvPr>
        </p:nvSpPr>
        <p:spPr>
          <a:prstGeom prst="rect">
            <a:avLst/>
          </a:prstGeom>
        </p:spPr>
        <p:txBody>
          <a:bodyPr/>
          <a:lstStyle/>
          <a:p>
            <a:r>
              <a:t>Rimaniamo in contatto ! </a:t>
            </a:r>
          </a:p>
          <a:p>
            <a:r>
              <a:t>Progetto in progress: Un invito a pensare alla scuola che verrà. Una survey on line.</a:t>
            </a:r>
          </a:p>
          <a:p>
            <a:r>
              <a:t>Mail di contatto: </a:t>
            </a:r>
            <a:r>
              <a:rPr u="sng">
                <a:hlinkClick r:id="rId2"/>
              </a:rPr>
              <a:t>p.landri@irpps.cnr.it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Linea"/>
          <p:cNvSpPr/>
          <p:nvPr/>
        </p:nvSpPr>
        <p:spPr>
          <a:xfrm>
            <a:off x="1016000" y="2222500"/>
            <a:ext cx="22351997" cy="6"/>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5" name="Il punto di partenza"/>
          <p:cNvSpPr txBox="1">
            <a:spLocks noGrp="1"/>
          </p:cNvSpPr>
          <p:nvPr>
            <p:ph type="title"/>
          </p:nvPr>
        </p:nvSpPr>
        <p:spPr>
          <a:prstGeom prst="rect">
            <a:avLst/>
          </a:prstGeom>
        </p:spPr>
        <p:txBody>
          <a:bodyPr/>
          <a:lstStyle>
            <a:lvl1pPr defTabSz="792479">
              <a:spcBef>
                <a:spcPts val="3100"/>
              </a:spcBef>
              <a:defRPr sz="7200"/>
            </a:lvl1pPr>
          </a:lstStyle>
          <a:p>
            <a:r>
              <a:t>Il punto di partenza</a:t>
            </a:r>
          </a:p>
        </p:txBody>
      </p:sp>
      <p:sp>
        <p:nvSpPr>
          <p:cNvPr id="136" name="Lo stato d’eccezione dell’emergenza Covid 19: una singolarità, un evento che sembrerebbe portarci ‘fuori dal mondo’, dalle coordinate del pensiero e dei nostri spazi concreti (quasi un iper-oggetto nel senso di Tim Morton, 2018). Ma è davvero così?…"/>
          <p:cNvSpPr txBox="1">
            <a:spLocks noGrp="1"/>
          </p:cNvSpPr>
          <p:nvPr>
            <p:ph type="body" idx="1"/>
          </p:nvPr>
        </p:nvSpPr>
        <p:spPr>
          <a:prstGeom prst="rect">
            <a:avLst/>
          </a:prstGeom>
        </p:spPr>
        <p:txBody>
          <a:bodyPr/>
          <a:lstStyle/>
          <a:p>
            <a:r>
              <a:t>Lo stato d’eccezione dell’emergenza Covid 19: una singolarità, un evento che sembrerebbe portarci ‘fuori dal mondo’, dalle coordinate del pensiero e dei nostri spazi concreti (quasi un </a:t>
            </a:r>
            <a:r>
              <a:rPr i="1"/>
              <a:t>iper-oggetto</a:t>
            </a:r>
            <a:r>
              <a:t> nel senso di Tim Morton, 2018). Ma è davvero così?</a:t>
            </a:r>
          </a:p>
          <a:p>
            <a:r>
              <a:t>La pandemia si è tradotta in un impulso alla digitalizzazione della scuola e delle università, nell’ambito di una più generale brusca accelerazione della digitalizzazione del ‘sociale’ (come dimostrato dalla generalizzazione dello smart-working).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9" name="Il punto di partenza"/>
          <p:cNvSpPr txBox="1">
            <a:spLocks noGrp="1"/>
          </p:cNvSpPr>
          <p:nvPr>
            <p:ph type="title"/>
          </p:nvPr>
        </p:nvSpPr>
        <p:spPr>
          <a:prstGeom prst="rect">
            <a:avLst/>
          </a:prstGeom>
        </p:spPr>
        <p:txBody>
          <a:bodyPr/>
          <a:lstStyle>
            <a:lvl1pPr defTabSz="792479">
              <a:spcBef>
                <a:spcPts val="3100"/>
              </a:spcBef>
              <a:defRPr sz="7200"/>
            </a:lvl1pPr>
          </a:lstStyle>
          <a:p>
            <a:r>
              <a:t>Il punto di partenza</a:t>
            </a:r>
          </a:p>
        </p:txBody>
      </p:sp>
      <p:sp>
        <p:nvSpPr>
          <p:cNvPr id="140" name="Le tecnologie sembrano offrire una immediata soluzione al problema della chiusura; potendo offrire una forma di scuola, la didattica a distanza.…"/>
          <p:cNvSpPr txBox="1">
            <a:spLocks noGrp="1"/>
          </p:cNvSpPr>
          <p:nvPr>
            <p:ph type="body" idx="1"/>
          </p:nvPr>
        </p:nvSpPr>
        <p:spPr>
          <a:prstGeom prst="rect">
            <a:avLst/>
          </a:prstGeom>
        </p:spPr>
        <p:txBody>
          <a:bodyPr/>
          <a:lstStyle/>
          <a:p>
            <a:r>
              <a:t>Le tecnologie sembrano offrire una immediata soluzione al problema della chiusura; potendo offrire una forma di scuola, la didattica a distanza. </a:t>
            </a:r>
          </a:p>
          <a:p>
            <a:r>
              <a:t>Non tutti sono, però, leggono l’impulso alla digitalizzazione allo stesso modo e quindi, si può provare a costruire una prima </a:t>
            </a:r>
            <a:r>
              <a:rPr b="1"/>
              <a:t>mappa delle posizioni e delle identità</a:t>
            </a:r>
            <a:r>
              <a:t>. </a:t>
            </a:r>
          </a:p>
          <a:p>
            <a:r>
              <a:t>Per definirle, si può provare, in modo provvisorio, ad identificare le diverse letture e le relative teorie dell’azione.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3" name="Una mappa delle identità e delle posizioni"/>
          <p:cNvSpPr txBox="1">
            <a:spLocks noGrp="1"/>
          </p:cNvSpPr>
          <p:nvPr>
            <p:ph type="title"/>
          </p:nvPr>
        </p:nvSpPr>
        <p:spPr>
          <a:prstGeom prst="rect">
            <a:avLst/>
          </a:prstGeom>
        </p:spPr>
        <p:txBody>
          <a:bodyPr/>
          <a:lstStyle>
            <a:lvl1pPr defTabSz="792479">
              <a:spcBef>
                <a:spcPts val="3100"/>
              </a:spcBef>
              <a:defRPr sz="7200"/>
            </a:lvl1pPr>
          </a:lstStyle>
          <a:p>
            <a:r>
              <a:t>Una mappa delle identità e delle posizioni</a:t>
            </a:r>
          </a:p>
        </p:txBody>
      </p:sp>
      <p:sp>
        <p:nvSpPr>
          <p:cNvPr id="144" name="La mappa è costruita con una rapida analisi tematica (testi online di attori-chiave) e sulla conoscenza delle politiche educative e dei processi di digitalizzazione della scuola.…"/>
          <p:cNvSpPr txBox="1">
            <a:spLocks noGrp="1"/>
          </p:cNvSpPr>
          <p:nvPr>
            <p:ph type="body" idx="1"/>
          </p:nvPr>
        </p:nvSpPr>
        <p:spPr>
          <a:prstGeom prst="rect">
            <a:avLst/>
          </a:prstGeom>
        </p:spPr>
        <p:txBody>
          <a:bodyPr/>
          <a:lstStyle/>
          <a:p>
            <a:r>
              <a:t>La mappa è costruita con una rapida analisi tematica (testi online di attori-chiave) e sulla conoscenza delle politiche educative e dei processi di digitalizzazione della scuola. </a:t>
            </a:r>
          </a:p>
          <a:p>
            <a:r>
              <a:t>La mappa è l’esito di un ‘esercizio pericoloso’ perché si basa, inevitabilmente, sul presente e prefigura futuri possibili. Opera, in questo senso, delle scelte per dare delle indicazioni. </a:t>
            </a:r>
          </a:p>
          <a:p>
            <a:r>
              <a:t>La mappa, di cui si parlerà, è stata costruita con tre criteri: 1) l’idea del futuro come avvenire e non come tempo programmato (vedi Derrida) 2) un principio di cautela e 3) un’attenzione alle disuguaglianze sociali.</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7" name="1) Gli stiliti"/>
          <p:cNvSpPr txBox="1">
            <a:spLocks noGrp="1"/>
          </p:cNvSpPr>
          <p:nvPr>
            <p:ph type="title"/>
          </p:nvPr>
        </p:nvSpPr>
        <p:spPr>
          <a:prstGeom prst="rect">
            <a:avLst/>
          </a:prstGeom>
        </p:spPr>
        <p:txBody>
          <a:bodyPr/>
          <a:lstStyle>
            <a:lvl1pPr defTabSz="792479">
              <a:spcBef>
                <a:spcPts val="3100"/>
              </a:spcBef>
              <a:defRPr sz="7200"/>
            </a:lvl1pPr>
          </a:lstStyle>
          <a:p>
            <a:r>
              <a:t>1) Gli stiliti</a:t>
            </a:r>
          </a:p>
        </p:txBody>
      </p:sp>
      <p:sp>
        <p:nvSpPr>
          <p:cNvPr id="148" name="I santi stiliti nel Medioevo vivevano sulle colonne. Era una scelta ascetica per elevarsi verso Dio. Di tanto in tanto predicavano verso le folle, ma il loro sguardo tendeva verso una dimensione trascendente.…"/>
          <p:cNvSpPr txBox="1">
            <a:spLocks noGrp="1"/>
          </p:cNvSpPr>
          <p:nvPr>
            <p:ph type="body" idx="1"/>
          </p:nvPr>
        </p:nvSpPr>
        <p:spPr>
          <a:prstGeom prst="rect">
            <a:avLst/>
          </a:prstGeom>
        </p:spPr>
        <p:txBody>
          <a:bodyPr/>
          <a:lstStyle/>
          <a:p>
            <a:r>
              <a:t>I santi stiliti nel Medioevo vivevano sulle colonne. Era una scelta ascetica per elevarsi verso Dio. Di tanto in tanto predicavano verso le folle, ma il loro sguardo tendeva verso una dimensione trascendente. </a:t>
            </a:r>
          </a:p>
          <a:p>
            <a:r>
              <a:t>In questa categoria ci sono coloro che hanno preferito una posizione destituente: la soluzione digitale è un simulacro della vera scuola. La teoria dell’azione è quindi l’azione inoperosa: si permette solo la critica allo scopo della decostruzione permanente. Lo scopo in fondo è quello di mantenere un’idea di scuola, un ideale, peraltro molto nobile, ma che sembra anche in condizioni di normalità molto lontano dall’essere realizzato. </a:t>
            </a:r>
          </a:p>
          <a:p>
            <a:r>
              <a:t>Per costoro nel corso dell’emergenza insegnanti e studenti dovrebbero rimanere a casa, prendersi una pausa, riflettere, leggere un libro (cartaceo naturalmente).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1" name="2) Gli allineati"/>
          <p:cNvSpPr txBox="1">
            <a:spLocks noGrp="1"/>
          </p:cNvSpPr>
          <p:nvPr>
            <p:ph type="title"/>
          </p:nvPr>
        </p:nvSpPr>
        <p:spPr>
          <a:prstGeom prst="rect">
            <a:avLst/>
          </a:prstGeom>
        </p:spPr>
        <p:txBody>
          <a:bodyPr/>
          <a:lstStyle>
            <a:lvl1pPr defTabSz="792479">
              <a:spcBef>
                <a:spcPts val="3100"/>
              </a:spcBef>
              <a:defRPr sz="7200"/>
            </a:lvl1pPr>
          </a:lstStyle>
          <a:p>
            <a:r>
              <a:t>2) Gli allineati</a:t>
            </a:r>
          </a:p>
        </p:txBody>
      </p:sp>
      <p:sp>
        <p:nvSpPr>
          <p:cNvPr id="152" name="L’emergenza è una finestra di opportunità per estendere su larga scala le tecnologie digitali e per rilanciare il Global Education Reform Movement (GERM)…"/>
          <p:cNvSpPr txBox="1">
            <a:spLocks noGrp="1"/>
          </p:cNvSpPr>
          <p:nvPr>
            <p:ph type="body" idx="1"/>
          </p:nvPr>
        </p:nvSpPr>
        <p:spPr>
          <a:prstGeom prst="rect">
            <a:avLst/>
          </a:prstGeom>
        </p:spPr>
        <p:txBody>
          <a:bodyPr/>
          <a:lstStyle/>
          <a:p>
            <a:pPr marL="590550" indent="-590550" defTabSz="767715">
              <a:spcBef>
                <a:spcPts val="2300"/>
              </a:spcBef>
              <a:defRPr sz="4185"/>
            </a:pPr>
            <a:r>
              <a:t>L’emergenza è una finestra di opportunità per estendere su larga scala le tecnologie digitali e per rilanciare il Global Education Reform Movement (GERM)</a:t>
            </a:r>
          </a:p>
          <a:p>
            <a:pPr marL="590550" indent="-590550" defTabSz="767715">
              <a:spcBef>
                <a:spcPts val="2300"/>
              </a:spcBef>
              <a:defRPr sz="4185"/>
            </a:pPr>
            <a:r>
              <a:t>La risposta del MIUR che offre soluzioni ‘ready-made’ con accordi con le multinazionali del digitale (Microsoft, Google etc) è paradigmatica. </a:t>
            </a:r>
          </a:p>
          <a:p>
            <a:pPr marL="590550" indent="-590550" defTabSz="767715">
              <a:spcBef>
                <a:spcPts val="2300"/>
              </a:spcBef>
              <a:defRPr sz="4185"/>
            </a:pPr>
            <a:r>
              <a:t>Una importante presa di posizione è data dall’UNESCO Global Coalition (https://en.unesco.org/news/half-worlds-student-population-not-attending-school-unesco-launches-global-coalition-accelerate) che propone una alleanza costituita:</a:t>
            </a:r>
          </a:p>
          <a:p>
            <a:pPr marL="1771650" lvl="2" indent="-590550" defTabSz="767715">
              <a:spcBef>
                <a:spcPts val="2300"/>
              </a:spcBef>
              <a:defRPr sz="4185"/>
            </a:pPr>
            <a:r>
              <a:t> </a:t>
            </a:r>
            <a:r>
              <a:rPr sz="2976"/>
              <a:t>‘multilateral partners and the private sector, including Microsoft and the Global System for Mobile Communications (GSMA), to help countries deploy remote learning systems so as to minimize educational disruptions and maintain social contact with learners.’</a:t>
            </a:r>
          </a:p>
          <a:p>
            <a:pPr marL="590550" indent="-590550" defTabSz="767715">
              <a:spcBef>
                <a:spcPts val="2300"/>
              </a:spcBef>
              <a:defRPr sz="4185"/>
            </a:pPr>
            <a:r>
              <a:t>Banca Mondiale (‘Strategic Impact Evaluation Fund’), OCSE, Coalizioni di Imprese Ed-Tech (per un approfondimento si veda Williamson </a:t>
            </a:r>
            <a:r>
              <a:rPr u="sng">
                <a:hlinkClick r:id="rId2"/>
              </a:rPr>
              <a:t>https://codeactsineducation.wordpress.com</a:t>
            </a:r>
            <a: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5" name="3) Gli attivisti dal basso"/>
          <p:cNvSpPr txBox="1">
            <a:spLocks noGrp="1"/>
          </p:cNvSpPr>
          <p:nvPr>
            <p:ph type="title"/>
          </p:nvPr>
        </p:nvSpPr>
        <p:spPr>
          <a:prstGeom prst="rect">
            <a:avLst/>
          </a:prstGeom>
        </p:spPr>
        <p:txBody>
          <a:bodyPr/>
          <a:lstStyle>
            <a:lvl1pPr defTabSz="792479">
              <a:spcBef>
                <a:spcPts val="3100"/>
              </a:spcBef>
              <a:defRPr sz="7200"/>
            </a:lvl1pPr>
          </a:lstStyle>
          <a:p>
            <a:r>
              <a:t>3) Gli attivisti dal basso</a:t>
            </a:r>
          </a:p>
        </p:txBody>
      </p:sp>
      <p:sp>
        <p:nvSpPr>
          <p:cNvPr id="156" name="L’emergenza ha promosso una notevole mobilitazione da parte di insegnanti, dirigenti, scuole, università: un vero e proprio movimento che cerca, da un lato, di implementare soluzioni di ‘riduzione del danno’ e, dall’altro, di trasformare  il modello di s"/>
          <p:cNvSpPr txBox="1">
            <a:spLocks noGrp="1"/>
          </p:cNvSpPr>
          <p:nvPr>
            <p:ph type="body" idx="1"/>
          </p:nvPr>
        </p:nvSpPr>
        <p:spPr>
          <a:prstGeom prst="rect">
            <a:avLst/>
          </a:prstGeom>
        </p:spPr>
        <p:txBody>
          <a:bodyPr/>
          <a:lstStyle/>
          <a:p>
            <a:pPr marL="628650" indent="-628650" defTabSz="817244">
              <a:spcBef>
                <a:spcPts val="2400"/>
              </a:spcBef>
              <a:defRPr sz="4455"/>
            </a:pPr>
            <a:r>
              <a:t>L’emergenza ha promosso una notevole mobilitazione da parte di insegnanti, dirigenti, scuole, università: un vero e proprio movimento che cerca, da un lato, di implementare soluzioni di ‘riduzione del danno’ e, dall’altro, di trasformare  il modello di scuola dominante. </a:t>
            </a:r>
          </a:p>
          <a:p>
            <a:pPr marL="628650" indent="-628650" defTabSz="817244">
              <a:spcBef>
                <a:spcPts val="2400"/>
              </a:spcBef>
              <a:defRPr sz="4455"/>
            </a:pPr>
            <a:r>
              <a:t>La teoria dell’azione è pragmatica: si cercano le soluzioni a portata di mano, si fanno degli errori, si scoprono nuovi dispositivi, si impara facendo, adattandosi alle opportunità tecniche che sono disponibili. </a:t>
            </a:r>
          </a:p>
          <a:p>
            <a:pPr marL="628650" indent="-628650" defTabSz="817244">
              <a:spcBef>
                <a:spcPts val="2400"/>
              </a:spcBef>
              <a:defRPr sz="4455"/>
            </a:pPr>
            <a:r>
              <a:t>Fuga nella tecnologia (Selznick): si opera in un contesto infrastrutturale in cui le piattaforme e i software più affidabili sono quelli delle multinazionali e potrebbe venir meno le probabilità di soluzioni alternative, come quelle del </a:t>
            </a:r>
            <a:r>
              <a:rPr i="1"/>
              <a:t>digital cooperativism</a:t>
            </a:r>
            <a:r>
              <a:t> (Morozov) che garantirebbero un maggiore controllo dei dati e dei dispositivi tecnologici.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9" name="Meta-stabilità dei sistemi educativi"/>
          <p:cNvSpPr txBox="1">
            <a:spLocks noGrp="1"/>
          </p:cNvSpPr>
          <p:nvPr>
            <p:ph type="title"/>
          </p:nvPr>
        </p:nvSpPr>
        <p:spPr>
          <a:prstGeom prst="rect">
            <a:avLst/>
          </a:prstGeom>
        </p:spPr>
        <p:txBody>
          <a:bodyPr/>
          <a:lstStyle>
            <a:lvl1pPr defTabSz="792479">
              <a:spcBef>
                <a:spcPts val="3100"/>
              </a:spcBef>
              <a:defRPr sz="7200"/>
            </a:lvl1pPr>
          </a:lstStyle>
          <a:p>
            <a:r>
              <a:t>Meta-stabilità dei sistemi educativi</a:t>
            </a:r>
          </a:p>
        </p:txBody>
      </p:sp>
      <p:sp>
        <p:nvSpPr>
          <p:cNvPr id="160" name="Tre ‘forze’ si confrontano:…"/>
          <p:cNvSpPr txBox="1">
            <a:spLocks noGrp="1"/>
          </p:cNvSpPr>
          <p:nvPr>
            <p:ph type="body" idx="1"/>
          </p:nvPr>
        </p:nvSpPr>
        <p:spPr>
          <a:prstGeom prst="rect">
            <a:avLst/>
          </a:prstGeom>
        </p:spPr>
        <p:txBody>
          <a:bodyPr/>
          <a:lstStyle/>
          <a:p>
            <a:pPr marL="622300" indent="-622300" defTabSz="808990">
              <a:spcBef>
                <a:spcPts val="2400"/>
              </a:spcBef>
              <a:defRPr sz="4410"/>
            </a:pPr>
            <a:r>
              <a:t>Tre ‘forze’ si confrontano: </a:t>
            </a:r>
          </a:p>
          <a:p>
            <a:pPr marL="1866900" lvl="2" indent="-622300" defTabSz="808990">
              <a:spcBef>
                <a:spcPts val="2400"/>
              </a:spcBef>
              <a:defRPr sz="4410"/>
            </a:pPr>
            <a:r>
              <a:t>le dinamiche globali del GERM </a:t>
            </a:r>
          </a:p>
          <a:p>
            <a:pPr marL="1866900" lvl="2" indent="-622300" defTabSz="808990">
              <a:spcBef>
                <a:spcPts val="2400"/>
              </a:spcBef>
              <a:defRPr sz="4410"/>
            </a:pPr>
            <a:r>
              <a:t>il ‘sovranismo': possibile chiusura all’interno della ‘piega’ degli stati nazionali </a:t>
            </a:r>
          </a:p>
          <a:p>
            <a:pPr marL="1866900" lvl="2" indent="-622300" defTabSz="808990">
              <a:spcBef>
                <a:spcPts val="2400"/>
              </a:spcBef>
              <a:defRPr sz="4410"/>
            </a:pPr>
            <a:r>
              <a:t>lo sviluppo di movimenti di attivazione dal basso e all’interno delle scuole.</a:t>
            </a:r>
          </a:p>
          <a:p>
            <a:pPr marL="622300" indent="-622300" defTabSz="808990">
              <a:spcBef>
                <a:spcPts val="2400"/>
              </a:spcBef>
              <a:defRPr sz="4410"/>
            </a:pPr>
            <a:r>
              <a:t> La sospensione del patto di stabilità europea sembra aver fatto venir meno anche le logiche di coordinamento e di armonizzazione tra i sistemi educativi (la strategia di Lisbona, Horizon 2020 e il processo di Bologna), ma non sappiamo se sia possibile immaginare un diverso fondamento istituzionale dello spazio europeo dell’educazione.  </a:t>
            </a:r>
          </a:p>
          <a:p>
            <a:pPr marL="1866900" lvl="2" indent="-622300" defTabSz="808990">
              <a:spcBef>
                <a:spcPts val="2400"/>
              </a:spcBef>
              <a:defRPr sz="3136"/>
            </a:pPr>
            <a:r>
              <a:t>La risposta europea è importante: indica la priorità di una biopolitica della vita in questa emergenza, ma solo i passi successivi diranno se sarà possibile elaborare una vera e propria comune politica europea dell’educazione indipendente dal dominante approccio economicistico dell’Unione.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Linea"/>
          <p:cNvSpPr/>
          <p:nvPr/>
        </p:nvSpPr>
        <p:spPr>
          <a:xfrm>
            <a:off x="1016000" y="2222500"/>
            <a:ext cx="22352000" cy="5"/>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3" name="Un principio di Cautela"/>
          <p:cNvSpPr txBox="1">
            <a:spLocks noGrp="1"/>
          </p:cNvSpPr>
          <p:nvPr>
            <p:ph type="title"/>
          </p:nvPr>
        </p:nvSpPr>
        <p:spPr>
          <a:prstGeom prst="rect">
            <a:avLst/>
          </a:prstGeom>
        </p:spPr>
        <p:txBody>
          <a:bodyPr/>
          <a:lstStyle>
            <a:lvl1pPr defTabSz="792479">
              <a:spcBef>
                <a:spcPts val="3100"/>
              </a:spcBef>
              <a:defRPr sz="7200"/>
            </a:lvl1pPr>
          </a:lstStyle>
          <a:p>
            <a:r>
              <a:t>Un principio di Cautela</a:t>
            </a:r>
          </a:p>
        </p:txBody>
      </p:sp>
      <p:sp>
        <p:nvSpPr>
          <p:cNvPr id="164" name="a) Chi ha molto investito nell’e-learning e nelle diverse forme di apprendimento remoto esprime preoccupazione sugli effetti negativi che potrebbe avere una rapida diffusione, o addirittura, l’imposizione obbligatoria della didattica a distanza.…"/>
          <p:cNvSpPr txBox="1">
            <a:spLocks noGrp="1"/>
          </p:cNvSpPr>
          <p:nvPr>
            <p:ph type="body" idx="1"/>
          </p:nvPr>
        </p:nvSpPr>
        <p:spPr>
          <a:prstGeom prst="rect">
            <a:avLst/>
          </a:prstGeom>
        </p:spPr>
        <p:txBody>
          <a:bodyPr/>
          <a:lstStyle/>
          <a:p>
            <a:r>
              <a:t>a) Chi ha molto investito nell’e-learning e nelle diverse forme di apprendimento remoto esprime preoccupazione sugli effetti negativi che potrebbe avere una rapida diffusione, o addirittura, l’imposizione obbligatoria della didattica a distanza.</a:t>
            </a:r>
          </a:p>
          <a:p>
            <a:r>
              <a:t>b) Le forme di insegnamento/apprendimento in remoto non sono sempre efficaci ed eque. </a:t>
            </a:r>
          </a:p>
          <a:p>
            <a:pPr lvl="2">
              <a:defRPr sz="3800"/>
            </a:pPr>
            <a:r>
              <a:t>Allievi e famiglie non hanno tutte le stesse opportunità di accesso alla rete e potrebbero soffrire di ulteriori esclusioni. I costi relativi alla porosità di famiglia, scuola e lavoro in questi momenti di isolamento indicano che il digitale può creare nuove tensioni e difficoltà di gestione di tempi e di spazi. </a:t>
            </a:r>
          </a:p>
          <a:p>
            <a:pPr marL="1806222" lvl="2" indent="-536222"/>
            <a:r>
              <a:rPr sz="3800"/>
              <a:t>Insostituibilità degli insegnanti, a fronte del rispolvero del sogno della ‘teaching machine’ di Skinner dei tecno-entusiasti di questo periodo (può essere interessante leggere il recente lavoro di Neil Selwyn, </a:t>
            </a:r>
            <a:r>
              <a:rPr sz="3800" i="1"/>
              <a:t>Should Robots Replace Teachers?</a:t>
            </a:r>
            <a:r>
              <a:rPr sz="3800"/>
              <a:t>).</a:t>
            </a:r>
            <a:r>
              <a:t> </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1256</Words>
  <Application>Microsoft Office PowerPoint</Application>
  <PresentationFormat>Personalizzato</PresentationFormat>
  <Paragraphs>53</Paragraphs>
  <Slides>12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Baskerville</vt:lpstr>
      <vt:lpstr>DIN Alternate Bold</vt:lpstr>
      <vt:lpstr>DIN Condensed Bold</vt:lpstr>
      <vt:lpstr>Helvetica</vt:lpstr>
      <vt:lpstr>Helvetica Neue</vt:lpstr>
      <vt:lpstr>Iowan Old Style Roman</vt:lpstr>
      <vt:lpstr>Zapf Dingbats</vt:lpstr>
      <vt:lpstr>New_Template9</vt:lpstr>
      <vt:lpstr>LA SCUOLA DEL FUTURO</vt:lpstr>
      <vt:lpstr>Il punto di partenza</vt:lpstr>
      <vt:lpstr>Il punto di partenza</vt:lpstr>
      <vt:lpstr>Una mappa delle identità e delle posizioni</vt:lpstr>
      <vt:lpstr>1) Gli stiliti</vt:lpstr>
      <vt:lpstr>2) Gli allineati</vt:lpstr>
      <vt:lpstr>3) Gli attivisti dal basso</vt:lpstr>
      <vt:lpstr>Meta-stabilità dei sistemi educativi</vt:lpstr>
      <vt:lpstr>Un principio di Cautela</vt:lpstr>
      <vt:lpstr>Una prospettiva a lungo termine</vt:lpstr>
      <vt:lpstr>Una prospettiva a lungo termine</vt:lpstr>
      <vt:lpstr>Un inventario per la scuola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SCUOLA DEL FUTURO</dc:title>
  <dc:creator>u.indire</dc:creator>
  <cp:lastModifiedBy>u.indire</cp:lastModifiedBy>
  <cp:revision>1</cp:revision>
  <dcterms:modified xsi:type="dcterms:W3CDTF">2020-04-03T16:42:21Z</dcterms:modified>
</cp:coreProperties>
</file>