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sldIdLst>
    <p:sldId id="256" r:id="rId2"/>
    <p:sldId id="259" r:id="rId3"/>
    <p:sldId id="283" r:id="rId4"/>
    <p:sldId id="304" r:id="rId5"/>
    <p:sldId id="277" r:id="rId6"/>
    <p:sldId id="282" r:id="rId7"/>
    <p:sldId id="278" r:id="rId8"/>
    <p:sldId id="327" r:id="rId9"/>
    <p:sldId id="328" r:id="rId10"/>
    <p:sldId id="329" r:id="rId11"/>
    <p:sldId id="331" r:id="rId12"/>
    <p:sldId id="333" r:id="rId13"/>
    <p:sldId id="330" r:id="rId14"/>
    <p:sldId id="276" r:id="rId15"/>
    <p:sldId id="323" r:id="rId16"/>
    <p:sldId id="334" r:id="rId17"/>
    <p:sldId id="335" r:id="rId18"/>
    <p:sldId id="321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065B1-7219-4844-99A9-04D0356F694D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27C5-FF76-41E2-871F-866510A31EA0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65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D93-FEE0-4FF4-8C63-2E6DD31A3BD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67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D6D93-FEE0-4FF4-8C63-2E6DD31A3BD6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71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58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7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05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636912"/>
            <a:ext cx="10515600" cy="352839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10"/>
          </p:nvPr>
        </p:nvSpPr>
        <p:spPr>
          <a:xfrm>
            <a:off x="8113184" y="6524625"/>
            <a:ext cx="1219200" cy="914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94869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636912"/>
            <a:ext cx="10515600" cy="352839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10"/>
          </p:nvPr>
        </p:nvSpPr>
        <p:spPr>
          <a:xfrm>
            <a:off x="8113184" y="6524625"/>
            <a:ext cx="1219200" cy="914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850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07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4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74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10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59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86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9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69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BEC4C-0476-4660-AC7E-DAFC94895F93}" type="datetimeFigureOut">
              <a:rPr lang="es-ES" smtClean="0"/>
              <a:t>30/03/2020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59A516-0385-4992-AF13-0D8C078453D8}" type="slidenum">
              <a:rPr lang="es-ES" smtClean="0"/>
              <a:t>‹N›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09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44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nnovazione.indire.it/avanguardieeducativ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nnovazione.indire.it/avanguardieeducative/integrazione-mltv" TargetMode="Externa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9601" y="2623128"/>
            <a:ext cx="11185235" cy="741998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0070C0"/>
                </a:solidFill>
              </a:rPr>
              <a:t>Riprogettare e valutare con la didattica a distanza</a:t>
            </a:r>
            <a:endParaRPr lang="es-ES" sz="4400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716744"/>
          </a:xfrm>
        </p:spPr>
        <p:txBody>
          <a:bodyPr/>
          <a:lstStyle/>
          <a:p>
            <a:r>
              <a:rPr lang="it-IT" dirty="0"/>
              <a:t>Dirigente scolastica IC "Leone XIII", Carpineto Romano (RM)</a:t>
            </a:r>
            <a:endParaRPr lang="es-E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2" y="339207"/>
            <a:ext cx="3350696" cy="123759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81" y="209859"/>
            <a:ext cx="2638420" cy="1496291"/>
          </a:xfrm>
          <a:prstGeom prst="rect">
            <a:avLst/>
          </a:prstGeom>
        </p:spPr>
      </p:pic>
      <p:pic>
        <p:nvPicPr>
          <p:cNvPr id="1026" name="Picture 2" descr="F:\I.C. LEONE XIII\Logo scuola Leon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72" y="571346"/>
            <a:ext cx="3286589" cy="77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6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6218" y="792338"/>
            <a:ext cx="4343564" cy="4822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3. INTEGRAZIONE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557817" y="133429"/>
            <a:ext cx="4368801" cy="1800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</a:rPr>
              <a:t>MOBILITARE </a:t>
            </a:r>
            <a:r>
              <a:rPr lang="it-IT" dirty="0">
                <a:solidFill>
                  <a:schemeClr val="tx1"/>
                </a:solidFill>
              </a:rPr>
              <a:t>LE RISORSE PER </a:t>
            </a:r>
            <a:r>
              <a:rPr lang="it-IT" sz="1600" dirty="0" smtClean="0">
                <a:solidFill>
                  <a:schemeClr val="tx1"/>
                </a:solidFill>
              </a:rPr>
              <a:t>AFFRONTARE SITUAZIONI PROBLEMATICHE</a:t>
            </a:r>
            <a:endParaRPr lang="it-IT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53200"/>
              </p:ext>
            </p:extLst>
          </p:nvPr>
        </p:nvGraphicFramePr>
        <p:xfrm>
          <a:off x="628073" y="2095885"/>
          <a:ext cx="10298545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3557">
                  <a:extLst>
                    <a:ext uri="{9D8B030D-6E8A-4147-A177-3AD203B41FA5}">
                      <a16:colId xmlns:a16="http://schemas.microsoft.com/office/drawing/2014/main" val="355192378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424279547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817026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Sincrona online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Asincrona online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77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Elaborazione compito autentico (individuale)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Condivisione e riflessioni (gruppo classe)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Lezione di sistematizzazione da parte del docente</a:t>
                      </a:r>
                      <a:endParaRPr lang="it-IT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Piattaforme di condivisione</a:t>
                      </a:r>
                      <a:r>
                        <a:rPr lang="it-IT" sz="1800" dirty="0" smtClean="0"/>
                        <a:t>, forum, email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Discussione/riflessioni in video conferenza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Lezione docente in video conferenza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Email e/o piattaforme </a:t>
                      </a:r>
                      <a:r>
                        <a:rPr lang="it-IT" sz="1800" dirty="0" smtClean="0"/>
                        <a:t>download materiali, forum, email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Interazione testuale (o clip audio) da parte degli studenti</a:t>
                      </a: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78155"/>
                  </a:ext>
                </a:extLst>
              </a:tr>
            </a:tbl>
          </a:graphicData>
        </a:graphic>
      </p:graphicFrame>
      <p:sp>
        <p:nvSpPr>
          <p:cNvPr id="8" name="Freccia a destra 7"/>
          <p:cNvSpPr/>
          <p:nvPr/>
        </p:nvSpPr>
        <p:spPr>
          <a:xfrm>
            <a:off x="5098472" y="885696"/>
            <a:ext cx="1228437" cy="2955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0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339272" y="836533"/>
            <a:ext cx="9144000" cy="7366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FF000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Compiti </a:t>
            </a:r>
            <a:r>
              <a:rPr lang="it-IT" dirty="0" smtClean="0">
                <a:solidFill>
                  <a:srgbClr val="FF000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autentici</a:t>
            </a:r>
            <a:endParaRPr lang="it-IT" dirty="0">
              <a:solidFill>
                <a:srgbClr val="FF0000"/>
              </a:solidFill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39272" y="2411295"/>
            <a:ext cx="9938328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propongano situazioni problematiche con le quali l’allievo è stimolato a reimpiegare, adattare e trasformare in modo personale e creativo le conoscenze e le abilità precedentemente acquisite/costruite e a ricorrere a capacità progettuali e </a:t>
            </a:r>
            <a:r>
              <a:rPr lang="it-IT" sz="2800" dirty="0" err="1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autoregolative</a:t>
            </a:r>
            <a:r>
              <a:rPr lang="it-IT" sz="2800" dirty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11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988291" y="476315"/>
            <a:ext cx="9790545" cy="7366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 smtClean="0">
                <a:solidFill>
                  <a:srgbClr val="FF000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Esempi di situazioni problema</a:t>
            </a:r>
            <a:endParaRPr lang="it-IT" sz="3200" dirty="0">
              <a:solidFill>
                <a:srgbClr val="FF0000"/>
              </a:solidFill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988291" y="1951750"/>
            <a:ext cx="101322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it-IT" sz="2400" dirty="0"/>
              <a:t>Chiedere agli allievi di: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descrivere una situazione rappresentata figurativamente, 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di terminare una striscia a fumetti, 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di scrivere una scenetta da rappresentare, 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di scrivere un biglietto d’invito a una festa, 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 smtClean="0"/>
              <a:t>di </a:t>
            </a:r>
            <a:r>
              <a:rPr lang="it-IT" sz="2400" dirty="0"/>
              <a:t>commentare o terminare una storia per loro significativa.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di preparare un’inchiesta</a:t>
            </a:r>
          </a:p>
        </p:txBody>
      </p:sp>
    </p:spTree>
    <p:extLst>
      <p:ext uri="{BB962C8B-B14F-4D97-AF65-F5344CB8AC3E}">
        <p14:creationId xmlns:p14="http://schemas.microsoft.com/office/powerpoint/2010/main" val="20485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6218" y="792338"/>
            <a:ext cx="4343564" cy="4822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4</a:t>
            </a:r>
            <a:r>
              <a:rPr lang="it-IT" sz="2800" dirty="0" smtClean="0">
                <a:solidFill>
                  <a:schemeClr val="tx1"/>
                </a:solidFill>
              </a:rPr>
              <a:t>. RIFLESSIONE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557817" y="133429"/>
            <a:ext cx="4368801" cy="1800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</a:rPr>
              <a:t>RIFLETTERE SUL PERCORSO VALUTANDO/AUTOVALUTANDOSI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21480"/>
              </p:ext>
            </p:extLst>
          </p:nvPr>
        </p:nvGraphicFramePr>
        <p:xfrm>
          <a:off x="628073" y="2095885"/>
          <a:ext cx="10298545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3557">
                  <a:extLst>
                    <a:ext uri="{9D8B030D-6E8A-4147-A177-3AD203B41FA5}">
                      <a16:colId xmlns:a16="http://schemas.microsoft.com/office/drawing/2014/main" val="355192378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424279547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817026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Sincrona online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Asincrona online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77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Strategie metacognitive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: questionari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dirty="0" err="1" smtClean="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autovalutativi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,  feedback</a:t>
                      </a:r>
                      <a:endParaRPr lang="it-IT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Email e/o piattaforme </a:t>
                      </a:r>
                      <a:r>
                        <a:rPr lang="it-IT" sz="1800" dirty="0" smtClean="0"/>
                        <a:t>per approccio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Discussione/riflessioni in video conferenza anche a piccoli gruppo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Email e/o piattaforme </a:t>
                      </a:r>
                      <a:r>
                        <a:rPr lang="it-IT" sz="1800" dirty="0" smtClean="0"/>
                        <a:t>per approccio individuale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78155"/>
                  </a:ext>
                </a:extLst>
              </a:tr>
            </a:tbl>
          </a:graphicData>
        </a:graphic>
      </p:graphicFrame>
      <p:sp>
        <p:nvSpPr>
          <p:cNvPr id="8" name="Freccia a destra 7"/>
          <p:cNvSpPr/>
          <p:nvPr/>
        </p:nvSpPr>
        <p:spPr>
          <a:xfrm>
            <a:off x="5098472" y="885696"/>
            <a:ext cx="1228437" cy="2955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5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-92364" y="1356818"/>
            <a:ext cx="12053455" cy="507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ttangolo 3"/>
          <p:cNvSpPr/>
          <p:nvPr/>
        </p:nvSpPr>
        <p:spPr>
          <a:xfrm>
            <a:off x="2171456" y="2262308"/>
            <a:ext cx="4146217" cy="3218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altLang="it-IT" sz="2800" dirty="0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MLTV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altLang="it-IT" sz="2800" dirty="0" err="1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Flipped</a:t>
            </a:r>
            <a:r>
              <a:rPr lang="it-IT" altLang="it-IT" sz="2800" dirty="0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800" dirty="0" err="1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classroom</a:t>
            </a:r>
            <a:endParaRPr lang="it-IT" altLang="it-IT" sz="2800" dirty="0"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altLang="it-IT" sz="2800" dirty="0" err="1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Debate</a:t>
            </a:r>
            <a:endParaRPr lang="it-IT" altLang="it-IT" sz="2800" dirty="0"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altLang="it-IT" sz="2800" dirty="0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Didattica per scenari</a:t>
            </a:r>
            <a:endParaRPr lang="it-IT" altLang="it-IT" sz="2800" dirty="0"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altLang="it-IT" sz="2800" dirty="0" err="1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Searvice</a:t>
            </a:r>
            <a:r>
              <a:rPr lang="it-IT" altLang="it-IT" sz="2800" dirty="0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800" dirty="0" err="1" smtClean="0"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endParaRPr lang="it-IT" altLang="it-IT" sz="2800" dirty="0"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87411" y="2534940"/>
            <a:ext cx="1046440" cy="2718156"/>
          </a:xfrm>
          <a:prstGeom prst="rect">
            <a:avLst/>
          </a:prstGeom>
          <a:solidFill>
            <a:srgbClr val="FF99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it-IT" sz="2800" dirty="0">
                <a:latin typeface="Netto OT" panose="02000500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MODELLI ATTIVI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001410" y="487038"/>
            <a:ext cx="8208144" cy="7366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FF000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Metodologie </a:t>
            </a:r>
            <a:r>
              <a:rPr lang="it-IT" dirty="0" smtClean="0">
                <a:solidFill>
                  <a:srgbClr val="FF000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didattiche</a:t>
            </a:r>
            <a:endParaRPr lang="it-IT" dirty="0">
              <a:solidFill>
                <a:srgbClr val="FF0000"/>
              </a:solidFill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5" y="2768370"/>
            <a:ext cx="4165601" cy="1237596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6988255" y="3954406"/>
            <a:ext cx="4972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3"/>
              </a:rPr>
              <a:t>http://innovazione.indire.it/avanguardieeducative/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08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2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603" y="171736"/>
            <a:ext cx="1237961" cy="1222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2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46517" y="312144"/>
            <a:ext cx="6163585" cy="83686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129328" y="1315039"/>
            <a:ext cx="10732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spc="-50" dirty="0"/>
              <a:t>MLTV - Rendere visibili pensiero e apprendimento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403945" y="2757648"/>
            <a:ext cx="4036292" cy="63321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Making</a:t>
            </a:r>
            <a:r>
              <a:rPr lang="it-IT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Learning </a:t>
            </a:r>
            <a:r>
              <a:rPr lang="it-IT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</a:t>
            </a:r>
            <a:endParaRPr lang="it-IT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7021530" y="2712586"/>
            <a:ext cx="3921990" cy="63321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800" spc="-5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Making</a:t>
            </a:r>
            <a:r>
              <a:rPr lang="it-IT" sz="28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800" spc="-5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</a:t>
            </a:r>
            <a:r>
              <a:rPr lang="it-IT" sz="28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800" spc="-5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</a:t>
            </a:r>
            <a:endParaRPr lang="it-IT" sz="28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496885" y="4361913"/>
            <a:ext cx="4036292" cy="1413162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8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Ragazzi come soggetti di apprendimento </a:t>
            </a:r>
            <a:endParaRPr lang="it-IT" sz="2800" spc="-5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it-IT" sz="28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(individuale/gruppo)</a:t>
            </a:r>
            <a:endParaRPr lang="it-IT" sz="28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7175084" y="4361913"/>
            <a:ext cx="4036292" cy="1413162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8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Documentare l’apprendimento </a:t>
            </a:r>
            <a:r>
              <a:rPr lang="it-IT" sz="28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 </a:t>
            </a:r>
            <a:r>
              <a:rPr lang="it-IT" sz="28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crescita professionale</a:t>
            </a:r>
          </a:p>
        </p:txBody>
      </p:sp>
      <p:sp>
        <p:nvSpPr>
          <p:cNvPr id="10" name="Freccia in giù 9"/>
          <p:cNvSpPr/>
          <p:nvPr/>
        </p:nvSpPr>
        <p:spPr>
          <a:xfrm>
            <a:off x="3151928" y="3390865"/>
            <a:ext cx="540326" cy="7309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8442199" y="3390865"/>
            <a:ext cx="540326" cy="7309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8" name="Picture 4" descr="Indire (@IndireSocial) | Twit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265" y="265834"/>
            <a:ext cx="1348510" cy="134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2327563" y="1841115"/>
            <a:ext cx="725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5"/>
              </a:rPr>
              <a:t>http://innovazione.indire.it/avanguardieeducative/integrazione-mltv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89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678596" y="993359"/>
            <a:ext cx="9144000" cy="7366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dirty="0" smtClean="0">
                <a:solidFill>
                  <a:srgbClr val="FF000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Come valutare: questione di voto?</a:t>
            </a:r>
            <a:endParaRPr lang="it-IT" sz="4000" dirty="0">
              <a:solidFill>
                <a:srgbClr val="FF0000"/>
              </a:solidFill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94327" y="2252459"/>
            <a:ext cx="106495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i="1" spc="-50" dirty="0" smtClean="0"/>
              <a:t>«La </a:t>
            </a:r>
            <a:r>
              <a:rPr lang="it-IT" sz="2800" i="1" spc="-50" dirty="0"/>
              <a:t>valutazione periodica e finale degli apprendimenti delle alunne e degli alunni del primo ciclo, ivi compresa la valutazione dell’Esame di Stato, per ciascuna delle discipline di studio previste dalle Indicazioni Nazionali per il curriculo, è espressa con votazioni in decimi che indicano differenti livelli di </a:t>
            </a:r>
            <a:r>
              <a:rPr lang="it-IT" sz="2800" i="1" spc="-50" dirty="0" smtClean="0"/>
              <a:t>apprendimento»</a:t>
            </a:r>
          </a:p>
          <a:p>
            <a:pPr algn="just"/>
            <a:endParaRPr lang="it-IT" sz="2800" i="1" spc="-50" dirty="0"/>
          </a:p>
          <a:p>
            <a:pPr algn="r"/>
            <a:r>
              <a:rPr lang="it-IT" sz="2800" spc="-50" dirty="0" smtClean="0"/>
              <a:t>DL 62/2017, art. 2, comma 1</a:t>
            </a:r>
            <a:endParaRPr lang="it-IT" sz="2800" spc="-50" dirty="0"/>
          </a:p>
          <a:p>
            <a:pPr algn="just"/>
            <a:endParaRPr lang="it-IT" sz="2800" dirty="0">
              <a:latin typeface="Netto OT" panose="02000500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678596" y="993359"/>
            <a:ext cx="9144000" cy="7366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dirty="0" smtClean="0">
                <a:solidFill>
                  <a:srgbClr val="FF000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Voto decimale</a:t>
            </a:r>
            <a:endParaRPr lang="it-IT" sz="4000" dirty="0">
              <a:solidFill>
                <a:srgbClr val="FF0000"/>
              </a:solidFill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74618" y="2284857"/>
            <a:ext cx="9402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spc="-50" dirty="0" smtClean="0"/>
              <a:t>Simbolo numerico  con il quale si attribuisce un giudizio sulla competenza maturata dagli allievi nella disciplina d’insegnamento</a:t>
            </a:r>
            <a:endParaRPr lang="it-IT" sz="2800" spc="-50" dirty="0"/>
          </a:p>
        </p:txBody>
      </p:sp>
      <p:sp>
        <p:nvSpPr>
          <p:cNvPr id="4" name="Rettangolo 3"/>
          <p:cNvSpPr/>
          <p:nvPr/>
        </p:nvSpPr>
        <p:spPr>
          <a:xfrm>
            <a:off x="1062182" y="4099803"/>
            <a:ext cx="100282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i="1" spc="-50" dirty="0" smtClean="0"/>
              <a:t>Accertare non ciò che lo studente sa, ma ciò che sa fare su ciò che sa</a:t>
            </a:r>
          </a:p>
          <a:p>
            <a:pPr algn="r"/>
            <a:r>
              <a:rPr lang="it-IT" sz="2800" i="1" spc="-50" dirty="0" err="1" smtClean="0"/>
              <a:t>Wiggins</a:t>
            </a:r>
            <a:r>
              <a:rPr lang="it-IT" sz="2800" i="1" spc="-50" dirty="0" smtClean="0"/>
              <a:t>, 1993</a:t>
            </a:r>
            <a:endParaRPr lang="it-IT" sz="2800" i="1" spc="-50" dirty="0"/>
          </a:p>
        </p:txBody>
      </p:sp>
    </p:spTree>
    <p:extLst>
      <p:ext uri="{BB962C8B-B14F-4D97-AF65-F5344CB8AC3E}">
        <p14:creationId xmlns:p14="http://schemas.microsoft.com/office/powerpoint/2010/main" val="2525664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91219"/>
              </p:ext>
            </p:extLst>
          </p:nvPr>
        </p:nvGraphicFramePr>
        <p:xfrm>
          <a:off x="311285" y="247240"/>
          <a:ext cx="11537003" cy="576678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30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5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Avanzato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Intermedio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Iniziale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Padronanza conoscenze e abilità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solo alcune conoscenze ed </a:t>
                      </a:r>
                      <a:r>
                        <a:rPr lang="it-IT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abilita’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conoscenze ed abilita’ di base proposte</a:t>
                      </a:r>
                      <a:endParaRPr lang="es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la maggior parte delle conoscenze ed abilita’ proposte</a:t>
                      </a:r>
                      <a:endParaRPr lang="es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Padroneggia conoscenze ed abilita’ previste per il livello di eta’</a:t>
                      </a:r>
                      <a:endParaRPr lang="es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50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delle risorse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il supporto dei genitori, utilizza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motori di ricerca e strumenti digitali.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in modo semplice motori di ricerca e strumenti digitali.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in modo adeguato motori di ricerca e strumenti digitali. 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in modo preciso motori di ricerca e strumenti digitali.</a:t>
                      </a:r>
                      <a:endParaRPr lang="es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7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Selezione dati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il supporto dei genitori, ricerca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dati per ricavare informazioni.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dati per ricavare informazioni in modo essenziale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dati per ricavare informazioni in modo adeguato. 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dati per ricavare informazioni in modo preciso. 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0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Produzione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il supporto dei genitori utilizza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dispositivo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scrivere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tesi e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compilare tabelle.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il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dispositivo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scrivere e compilare tabelle in modo semplice.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il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dispositivo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scrivere e compilare tabelle in modo adeguato. 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il 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dispositivo </a:t>
                      </a:r>
                      <a:r>
                        <a:rPr lang="it-IT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scrivere e compilare tabelle in modo preciso. 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1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Collaborazione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 relazione nell’ambiente di apprendimento digitale con docente a compagni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il supporto del docente e dei compagni, utilizza il dispositivo e alcuni software per realizzare il lavoro e comunicare gli esiti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 il dispositivo e alcuni software per realizzare il lavoro e comunicare gli esiti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Controlla e verifica gli esiti del lavoro prodotto ed interagisce con gli altri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7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Motivazione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Esprime curiosità ed interesse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Mostra interesse e curiosità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Mostra interesse, curiosità e senso critico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Mostra interesse, curiosità e spirito di iniziativa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4" name="Connettore 1 3"/>
          <p:cNvCxnSpPr>
            <a:endCxn id="16" idx="1"/>
          </p:cNvCxnSpPr>
          <p:nvPr/>
        </p:nvCxnSpPr>
        <p:spPr>
          <a:xfrm>
            <a:off x="5874819" y="3384297"/>
            <a:ext cx="708553" cy="6534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4"/>
          <p:cNvCxnSpPr/>
          <p:nvPr/>
        </p:nvCxnSpPr>
        <p:spPr>
          <a:xfrm flipH="1">
            <a:off x="6554473" y="4951255"/>
            <a:ext cx="197343" cy="621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6554472" y="4005336"/>
            <a:ext cx="197344" cy="2215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7" name="Ovale 16"/>
          <p:cNvSpPr/>
          <p:nvPr/>
        </p:nvSpPr>
        <p:spPr>
          <a:xfrm>
            <a:off x="5593688" y="985895"/>
            <a:ext cx="197344" cy="2215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8" name="Ovale 17"/>
          <p:cNvSpPr/>
          <p:nvPr/>
        </p:nvSpPr>
        <p:spPr>
          <a:xfrm>
            <a:off x="5695465" y="2032782"/>
            <a:ext cx="197344" cy="2215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9" name="Ovale 18"/>
          <p:cNvSpPr/>
          <p:nvPr/>
        </p:nvSpPr>
        <p:spPr>
          <a:xfrm>
            <a:off x="6653144" y="4718488"/>
            <a:ext cx="197344" cy="2215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20" name="Connettore 1 10"/>
          <p:cNvCxnSpPr>
            <a:stCxn id="17" idx="4"/>
          </p:cNvCxnSpPr>
          <p:nvPr/>
        </p:nvCxnSpPr>
        <p:spPr>
          <a:xfrm>
            <a:off x="5692360" y="1207461"/>
            <a:ext cx="98672" cy="7802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5670291" y="3230862"/>
            <a:ext cx="197344" cy="2215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22" name="Connettore 1 15"/>
          <p:cNvCxnSpPr/>
          <p:nvPr/>
        </p:nvCxnSpPr>
        <p:spPr>
          <a:xfrm flipH="1">
            <a:off x="5770729" y="2352472"/>
            <a:ext cx="20303" cy="8569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6455800" y="5613697"/>
            <a:ext cx="197344" cy="2215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3312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53465" y="2320012"/>
            <a:ext cx="80494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“Ciò evidentemente non può essere inscritto in un programma, ciò può essere animato solo da un entusiasmo educativo”</a:t>
            </a:r>
          </a:p>
        </p:txBody>
      </p:sp>
      <p:sp>
        <p:nvSpPr>
          <p:cNvPr id="7" name="Rettangolo 6"/>
          <p:cNvSpPr/>
          <p:nvPr/>
        </p:nvSpPr>
        <p:spPr>
          <a:xfrm>
            <a:off x="4955142" y="4802207"/>
            <a:ext cx="41232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(E. MORIN, La testa ben fatta)</a:t>
            </a:r>
          </a:p>
        </p:txBody>
      </p:sp>
    </p:spTree>
    <p:extLst>
      <p:ext uri="{BB962C8B-B14F-4D97-AF65-F5344CB8AC3E}">
        <p14:creationId xmlns:p14="http://schemas.microsoft.com/office/powerpoint/2010/main" val="13710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5091" y="1347601"/>
            <a:ext cx="70658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>
                <a:solidFill>
                  <a:srgbClr val="0070C0"/>
                </a:solidFill>
              </a:rPr>
              <a:t>COME RIPROGETTARE</a:t>
            </a:r>
            <a:r>
              <a:rPr lang="it-IT" sz="3200" dirty="0">
                <a:solidFill>
                  <a:srgbClr val="0070C0"/>
                </a:solidFill>
              </a:rPr>
              <a:t>: DALLA DIDATTICA IN AULA ALLA DIDATTICA A DISTANZA</a:t>
            </a:r>
            <a:endParaRPr lang="es-ES" sz="3200" dirty="0">
              <a:solidFill>
                <a:srgbClr val="0070C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73210" y="3886308"/>
            <a:ext cx="7015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0070C0"/>
                </a:solidFill>
              </a:rPr>
              <a:t>COME VALUTARE: </a:t>
            </a:r>
            <a:r>
              <a:rPr lang="it-IT" sz="3200" dirty="0" smtClean="0">
                <a:solidFill>
                  <a:srgbClr val="0070C0"/>
                </a:solidFill>
              </a:rPr>
              <a:t>QUESTIONE DI VOTO…..</a:t>
            </a:r>
            <a:endParaRPr lang="es-ES" sz="32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302" y="934235"/>
            <a:ext cx="2320388" cy="173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29" y="3415346"/>
            <a:ext cx="3960440" cy="215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74253" y="1247438"/>
            <a:ext cx="8323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Riprogettare: </a:t>
            </a:r>
            <a:r>
              <a:rPr lang="it-IT" sz="3600" dirty="0">
                <a:solidFill>
                  <a:srgbClr val="FF0000"/>
                </a:solidFill>
              </a:rPr>
              <a:t>dall’aula all’ambiente </a:t>
            </a:r>
            <a:r>
              <a:rPr lang="it-IT" sz="3600" dirty="0" smtClean="0">
                <a:solidFill>
                  <a:srgbClr val="FF0000"/>
                </a:solidFill>
              </a:rPr>
              <a:t>online 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74253" y="2758140"/>
            <a:ext cx="5014025" cy="95410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it-IT" sz="2800" dirty="0" smtClean="0">
                <a:latin typeface="Netto OT"/>
              </a:rPr>
              <a:t>Si parte dalle Unità di apprendimento progettate</a:t>
            </a:r>
            <a:endParaRPr lang="it-IT" sz="2800" dirty="0">
              <a:latin typeface="Netto OT"/>
            </a:endParaRPr>
          </a:p>
        </p:txBody>
      </p:sp>
      <p:pic>
        <p:nvPicPr>
          <p:cNvPr id="2050" name="Picture 2" descr="Come fare per — Polisportiva M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515">
            <a:off x="9169804" y="525825"/>
            <a:ext cx="1939636" cy="258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Connettore diritto 14"/>
          <p:cNvCxnSpPr/>
          <p:nvPr/>
        </p:nvCxnSpPr>
        <p:spPr>
          <a:xfrm>
            <a:off x="3181265" y="3796146"/>
            <a:ext cx="0" cy="13577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3181265" y="5126182"/>
            <a:ext cx="2342080" cy="184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5688278" y="4576618"/>
            <a:ext cx="5014025" cy="95410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it-IT" sz="2800" dirty="0" smtClean="0">
                <a:latin typeface="Netto OT"/>
              </a:rPr>
              <a:t>Si rivedono tempi/metodologie/strumenti</a:t>
            </a:r>
            <a:endParaRPr lang="it-IT" sz="2800" dirty="0">
              <a:latin typeface="Netto OT"/>
            </a:endParaRPr>
          </a:p>
        </p:txBody>
      </p:sp>
    </p:spTree>
    <p:extLst>
      <p:ext uri="{BB962C8B-B14F-4D97-AF65-F5344CB8AC3E}">
        <p14:creationId xmlns:p14="http://schemas.microsoft.com/office/powerpoint/2010/main" val="21937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65826" y="522021"/>
            <a:ext cx="7101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Unità di apprendimento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717493" y="1559800"/>
            <a:ext cx="7259781" cy="95410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it-IT" sz="2800" dirty="0" smtClean="0"/>
              <a:t>Traguardo </a:t>
            </a:r>
            <a:r>
              <a:rPr lang="it-IT" sz="2800" dirty="0"/>
              <a:t>di competenza sia ben definito e delimitato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093842" y="2990310"/>
            <a:ext cx="3053285" cy="1109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6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Rubrica Valutativa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205810" y="2986630"/>
            <a:ext cx="4933246" cy="95410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it-IT" sz="2800" dirty="0"/>
              <a:t>Esplicita le dimensioni della competenza da promuovere</a:t>
            </a: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2992583" y="4459548"/>
            <a:ext cx="9060872" cy="1596471"/>
          </a:xfrm>
          <a:prstGeom prst="rect">
            <a:avLst/>
          </a:prstGeom>
          <a:ln>
            <a:solidFill>
              <a:srgbClr val="FF764B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774B"/>
              </a:buCl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chemeClr val="tx1"/>
                </a:solidFill>
              </a:rPr>
              <a:t>Contenuti di sapere</a:t>
            </a:r>
          </a:p>
          <a:p>
            <a:pPr>
              <a:buClr>
                <a:srgbClr val="FF774B"/>
              </a:buCl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chemeClr val="tx1"/>
                </a:solidFill>
              </a:rPr>
              <a:t>Processi (cognitivi, metacognitivi, affettivi relazionali)</a:t>
            </a:r>
          </a:p>
          <a:p>
            <a:pPr>
              <a:buClr>
                <a:srgbClr val="FF774B"/>
              </a:buCl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chemeClr val="tx1"/>
                </a:solidFill>
              </a:rPr>
              <a:t>Disposizioni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3990109" y="3315855"/>
            <a:ext cx="1588655" cy="341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4" descr="http://gregorybknapp.com/wp-content/uploads/2015/06/foc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14" y="378278"/>
            <a:ext cx="3393547" cy="20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477818" y="676670"/>
            <a:ext cx="8996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Ripensare l’ambiente di </a:t>
            </a:r>
            <a:r>
              <a:rPr lang="it-IT" sz="3600" dirty="0" smtClean="0">
                <a:solidFill>
                  <a:srgbClr val="FF0000"/>
                </a:solidFill>
              </a:rPr>
              <a:t>apprendimento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578882" y="5383277"/>
            <a:ext cx="1779759" cy="463341"/>
          </a:xfrm>
          <a:prstGeom prst="rect">
            <a:avLst/>
          </a:prstGeom>
          <a:solidFill>
            <a:srgbClr val="FFC000"/>
          </a:solidFill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dirty="0" smtClean="0">
                <a:latin typeface="Netto OT"/>
              </a:rPr>
              <a:t>Sussidi didattici</a:t>
            </a:r>
            <a:endParaRPr lang="it-IT" dirty="0">
              <a:latin typeface="Netto OT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5365731" y="5539404"/>
            <a:ext cx="1779759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smtClean="0">
                <a:latin typeface="Netto OT"/>
              </a:rPr>
              <a:t>Regole</a:t>
            </a:r>
            <a:endParaRPr lang="it-IT" dirty="0">
              <a:latin typeface="Netto OT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001100" y="4580271"/>
            <a:ext cx="1779759" cy="576064"/>
          </a:xfrm>
          <a:prstGeom prst="rect">
            <a:avLst/>
          </a:prstGeom>
          <a:solidFill>
            <a:srgbClr val="FF0000"/>
          </a:solidFill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smtClean="0">
                <a:latin typeface="Netto OT"/>
              </a:rPr>
              <a:t>Tempo</a:t>
            </a:r>
            <a:endParaRPr lang="it-IT" dirty="0">
              <a:latin typeface="Netto O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35955" y="164054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it-IT" sz="2800" dirty="0" err="1">
                <a:latin typeface="Netto OT"/>
              </a:rPr>
              <a:t>Setting</a:t>
            </a:r>
            <a:r>
              <a:rPr lang="it-IT" sz="2800" dirty="0">
                <a:latin typeface="Netto OT"/>
              </a:rPr>
              <a:t> formativo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658152" y="3284810"/>
            <a:ext cx="8815884" cy="8079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sz="2800" dirty="0">
                <a:solidFill>
                  <a:schemeClr val="tx1"/>
                </a:solidFill>
              </a:rPr>
              <a:t>Insieme di variabili che definiscono il contesto entro cui si svolge l’azione formativa</a:t>
            </a: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746075" y="4580271"/>
            <a:ext cx="1779759" cy="576064"/>
          </a:xfrm>
          <a:prstGeom prst="rect">
            <a:avLst/>
          </a:prstGeom>
          <a:solidFill>
            <a:srgbClr val="00B0F0"/>
          </a:solidFill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dirty="0" smtClean="0">
                <a:latin typeface="Netto OT"/>
              </a:rPr>
              <a:t>Spazio</a:t>
            </a:r>
            <a:endParaRPr lang="it-IT" dirty="0">
              <a:latin typeface="Netto OT"/>
            </a:endParaRPr>
          </a:p>
        </p:txBody>
      </p:sp>
      <p:sp>
        <p:nvSpPr>
          <p:cNvPr id="12" name="Freccia in giù 11"/>
          <p:cNvSpPr/>
          <p:nvPr/>
        </p:nvSpPr>
        <p:spPr>
          <a:xfrm>
            <a:off x="5640682" y="2283722"/>
            <a:ext cx="386208" cy="88112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4757327" y="4546543"/>
            <a:ext cx="1779759" cy="576064"/>
          </a:xfrm>
          <a:prstGeom prst="rect">
            <a:avLst/>
          </a:prstGeom>
          <a:solidFill>
            <a:srgbClr val="FF9933"/>
          </a:solidFill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smtClean="0">
                <a:latin typeface="Netto OT"/>
              </a:rPr>
              <a:t>Attori</a:t>
            </a:r>
            <a:endParaRPr lang="it-IT" dirty="0">
              <a:latin typeface="Netto OT"/>
            </a:endParaRP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1477818" y="5539404"/>
            <a:ext cx="2688608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smtClean="0">
                <a:latin typeface="Netto OT"/>
              </a:rPr>
              <a:t>Canali comunicativi</a:t>
            </a:r>
            <a:endParaRPr lang="it-IT" dirty="0">
              <a:latin typeface="Netto OT"/>
            </a:endParaRPr>
          </a:p>
        </p:txBody>
      </p:sp>
    </p:spTree>
    <p:extLst>
      <p:ext uri="{BB962C8B-B14F-4D97-AF65-F5344CB8AC3E}">
        <p14:creationId xmlns:p14="http://schemas.microsoft.com/office/powerpoint/2010/main" val="32019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6" grpId="1" build="p" animBg="1"/>
      <p:bldP spid="7" grpId="0" build="p" animBg="1"/>
      <p:bldP spid="7" grpId="1" build="p" animBg="1"/>
      <p:bldP spid="8" grpId="0" build="p" animBg="1"/>
      <p:bldP spid="8" grpId="1" build="p" animBg="1"/>
      <p:bldP spid="11" grpId="0" build="p" animBg="1"/>
      <p:bldP spid="11" grpId="1" build="p" animBg="1"/>
      <p:bldP spid="13" grpId="0" build="p" animBg="1"/>
      <p:bldP spid="13" grpId="1" build="p" animBg="1"/>
      <p:bldP spid="14" grpId="0" build="p" animBg="1"/>
      <p:bldP spid="14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133599" y="649856"/>
            <a:ext cx="8996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Canali comunicativi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466834" y="1589292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it-IT" sz="2800" dirty="0"/>
              <a:t>Medium attraverso il quale avviene la relazione didattica</a:t>
            </a: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978257" y="3658269"/>
            <a:ext cx="3944725" cy="1338604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it-IT" sz="2800" dirty="0">
                <a:solidFill>
                  <a:schemeClr val="tx1"/>
                </a:solidFill>
              </a:rPr>
              <a:t>Nella didattica a distanza l’interazione è mediata dall’uso delle tecnologie</a:t>
            </a:r>
          </a:p>
        </p:txBody>
      </p:sp>
      <p:cxnSp>
        <p:nvCxnSpPr>
          <p:cNvPr id="18" name="Connettore diritto 17"/>
          <p:cNvCxnSpPr/>
          <p:nvPr/>
        </p:nvCxnSpPr>
        <p:spPr>
          <a:xfrm>
            <a:off x="5477164" y="4091709"/>
            <a:ext cx="15424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 flipV="1">
            <a:off x="7019636" y="3073940"/>
            <a:ext cx="0" cy="10177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/>
          <p:cNvCxnSpPr/>
          <p:nvPr/>
        </p:nvCxnSpPr>
        <p:spPr>
          <a:xfrm flipV="1">
            <a:off x="7019636" y="4091709"/>
            <a:ext cx="0" cy="10177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/>
          <p:cNvCxnSpPr/>
          <p:nvPr/>
        </p:nvCxnSpPr>
        <p:spPr>
          <a:xfrm>
            <a:off x="7019636" y="3093215"/>
            <a:ext cx="872738" cy="68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7019636" y="5099163"/>
            <a:ext cx="872738" cy="68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8151779" y="2733472"/>
            <a:ext cx="2850204" cy="7571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sz="2400" dirty="0"/>
              <a:t>Sincrona: chat/video conferenza</a:t>
            </a:r>
            <a:endParaRPr lang="es-ES" sz="24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8151779" y="4800001"/>
            <a:ext cx="3239311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A</a:t>
            </a:r>
            <a:r>
              <a:rPr lang="it-IT" sz="2400" dirty="0" smtClean="0"/>
              <a:t>sincrona</a:t>
            </a:r>
            <a:r>
              <a:rPr lang="it-IT" sz="2400" dirty="0"/>
              <a:t>: download materiali, forum, email</a:t>
            </a:r>
            <a:endParaRPr lang="es-ES" sz="24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71" y="462642"/>
            <a:ext cx="2505166" cy="227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41332" y="544574"/>
            <a:ext cx="8207375" cy="70223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336947">
              <a:buClr>
                <a:srgbClr val="000000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it-IT" sz="2800" b="1" dirty="0" smtClean="0">
                <a:solidFill>
                  <a:srgbClr val="0070C0"/>
                </a:solidFill>
                <a:latin typeface="Netto OT"/>
                <a:ea typeface="Verdana" panose="020B0604030504040204" pitchFamily="34" charset="0"/>
                <a:cs typeface="Verdana" panose="020B0604030504040204" pitchFamily="34" charset="0"/>
              </a:rPr>
              <a:t>Riprogettare il canovaccio didattico</a:t>
            </a:r>
            <a:endParaRPr lang="it-IT" altLang="it-IT" sz="2800" b="1" dirty="0">
              <a:solidFill>
                <a:srgbClr val="0070C0"/>
              </a:solidFill>
              <a:latin typeface="Netto O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05598" y="5529674"/>
            <a:ext cx="3239311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M.Castoldi</a:t>
            </a:r>
            <a:endParaRPr lang="es-ES" dirty="0"/>
          </a:p>
        </p:txBody>
      </p:sp>
      <p:grpSp>
        <p:nvGrpSpPr>
          <p:cNvPr id="18" name="Gruppo 17"/>
          <p:cNvGrpSpPr/>
          <p:nvPr/>
        </p:nvGrpSpPr>
        <p:grpSpPr>
          <a:xfrm>
            <a:off x="3522186" y="1497347"/>
            <a:ext cx="5147628" cy="766880"/>
            <a:chOff x="825870" y="0"/>
            <a:chExt cx="5147628" cy="766880"/>
          </a:xfrm>
        </p:grpSpPr>
        <p:sp>
          <p:nvSpPr>
            <p:cNvPr id="28" name="Rettangolo con angoli arrotondati sullo stesso lato 27"/>
            <p:cNvSpPr/>
            <p:nvPr/>
          </p:nvSpPr>
          <p:spPr>
            <a:xfrm rot="5400000">
              <a:off x="3016244" y="-2190374"/>
              <a:ext cx="766880" cy="514762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CasellaDiTesto 28"/>
            <p:cNvSpPr txBox="1"/>
            <p:nvPr/>
          </p:nvSpPr>
          <p:spPr>
            <a:xfrm>
              <a:off x="825870" y="37436"/>
              <a:ext cx="5110192" cy="692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800" kern="1200" dirty="0" smtClean="0"/>
                <a:t>Condivisione di senso</a:t>
              </a:r>
              <a:endParaRPr lang="it-IT" sz="2800" kern="1200" dirty="0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3522186" y="2529708"/>
            <a:ext cx="5147628" cy="766880"/>
            <a:chOff x="825870" y="1032361"/>
            <a:chExt cx="5147628" cy="766880"/>
          </a:xfrm>
        </p:grpSpPr>
        <p:sp>
          <p:nvSpPr>
            <p:cNvPr id="26" name="Rettangolo con angoli arrotondati sullo stesso lato 25"/>
            <p:cNvSpPr/>
            <p:nvPr/>
          </p:nvSpPr>
          <p:spPr>
            <a:xfrm rot="5400000">
              <a:off x="3016244" y="-1158013"/>
              <a:ext cx="766880" cy="514762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CasellaDiTesto 26"/>
            <p:cNvSpPr txBox="1"/>
            <p:nvPr/>
          </p:nvSpPr>
          <p:spPr>
            <a:xfrm>
              <a:off x="825870" y="1069797"/>
              <a:ext cx="5110192" cy="692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800" kern="1200" dirty="0" smtClean="0"/>
                <a:t>Allenamento</a:t>
              </a:r>
              <a:endParaRPr lang="it-IT" sz="2800" kern="1200" dirty="0"/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3522186" y="3561741"/>
            <a:ext cx="5147628" cy="766880"/>
            <a:chOff x="825870" y="2064394"/>
            <a:chExt cx="5147628" cy="766880"/>
          </a:xfrm>
        </p:grpSpPr>
        <p:sp>
          <p:nvSpPr>
            <p:cNvPr id="24" name="Rettangolo con angoli arrotondati sullo stesso lato 23"/>
            <p:cNvSpPr/>
            <p:nvPr/>
          </p:nvSpPr>
          <p:spPr>
            <a:xfrm rot="5400000">
              <a:off x="3016244" y="-125980"/>
              <a:ext cx="766880" cy="514762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CasellaDiTesto 24"/>
            <p:cNvSpPr txBox="1"/>
            <p:nvPr/>
          </p:nvSpPr>
          <p:spPr>
            <a:xfrm>
              <a:off x="825870" y="2101830"/>
              <a:ext cx="5110192" cy="692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800" kern="1200" dirty="0" smtClean="0"/>
                <a:t>Integrazione</a:t>
              </a:r>
              <a:endParaRPr lang="it-IT" sz="2800" kern="1200" dirty="0"/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3522186" y="4593773"/>
            <a:ext cx="5147628" cy="766880"/>
            <a:chOff x="825870" y="3096426"/>
            <a:chExt cx="5147628" cy="766880"/>
          </a:xfrm>
        </p:grpSpPr>
        <p:sp>
          <p:nvSpPr>
            <p:cNvPr id="22" name="Rettangolo con angoli arrotondati sullo stesso lato 21"/>
            <p:cNvSpPr/>
            <p:nvPr/>
          </p:nvSpPr>
          <p:spPr>
            <a:xfrm rot="5400000">
              <a:off x="3016244" y="906052"/>
              <a:ext cx="766880" cy="514762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CasellaDiTesto 22"/>
            <p:cNvSpPr txBox="1"/>
            <p:nvPr/>
          </p:nvSpPr>
          <p:spPr>
            <a:xfrm>
              <a:off x="825870" y="3133862"/>
              <a:ext cx="5110192" cy="692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800" kern="1200" dirty="0" smtClean="0"/>
                <a:t>Riflessione</a:t>
              </a:r>
              <a:endParaRPr lang="it-IT" sz="2800" kern="1200" dirty="0"/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2588883" y="1349893"/>
            <a:ext cx="825870" cy="1179815"/>
            <a:chOff x="1" y="327"/>
            <a:chExt cx="825870" cy="1179815"/>
          </a:xfrm>
        </p:grpSpPr>
        <p:sp>
          <p:nvSpPr>
            <p:cNvPr id="40" name="Gallone 39"/>
            <p:cNvSpPr/>
            <p:nvPr/>
          </p:nvSpPr>
          <p:spPr>
            <a:xfrm rot="5400000">
              <a:off x="-176972" y="177300"/>
              <a:ext cx="1179815" cy="82587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Gallone 4"/>
            <p:cNvSpPr txBox="1"/>
            <p:nvPr/>
          </p:nvSpPr>
          <p:spPr>
            <a:xfrm>
              <a:off x="1" y="413262"/>
              <a:ext cx="825870" cy="353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300" kern="1200" dirty="0" smtClean="0"/>
                <a:t>Fase 1</a:t>
              </a:r>
              <a:endParaRPr lang="it-IT" sz="2300" kern="1200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2588883" y="2381926"/>
            <a:ext cx="825870" cy="1179815"/>
            <a:chOff x="1" y="1032360"/>
            <a:chExt cx="825870" cy="1179815"/>
          </a:xfrm>
        </p:grpSpPr>
        <p:sp>
          <p:nvSpPr>
            <p:cNvPr id="38" name="Gallone 37"/>
            <p:cNvSpPr/>
            <p:nvPr/>
          </p:nvSpPr>
          <p:spPr>
            <a:xfrm rot="5400000">
              <a:off x="-176972" y="1209333"/>
              <a:ext cx="1179815" cy="82587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Gallone 6"/>
            <p:cNvSpPr txBox="1"/>
            <p:nvPr/>
          </p:nvSpPr>
          <p:spPr>
            <a:xfrm>
              <a:off x="1" y="1445295"/>
              <a:ext cx="825870" cy="353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300" kern="1200" dirty="0" smtClean="0"/>
                <a:t>Fase 2</a:t>
              </a:r>
              <a:endParaRPr lang="it-IT" sz="2300" kern="1200" dirty="0"/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2588883" y="3413958"/>
            <a:ext cx="825870" cy="1179815"/>
            <a:chOff x="1" y="2064392"/>
            <a:chExt cx="825870" cy="1179815"/>
          </a:xfrm>
        </p:grpSpPr>
        <p:sp>
          <p:nvSpPr>
            <p:cNvPr id="36" name="Gallone 35"/>
            <p:cNvSpPr/>
            <p:nvPr/>
          </p:nvSpPr>
          <p:spPr>
            <a:xfrm rot="5400000">
              <a:off x="-176972" y="2241365"/>
              <a:ext cx="1179815" cy="82587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Gallone 8"/>
            <p:cNvSpPr txBox="1"/>
            <p:nvPr/>
          </p:nvSpPr>
          <p:spPr>
            <a:xfrm>
              <a:off x="1" y="2477327"/>
              <a:ext cx="825870" cy="353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300" kern="1200" dirty="0" smtClean="0"/>
                <a:t>Fase 3</a:t>
              </a:r>
              <a:endParaRPr lang="it-IT" sz="2300" kern="1200" dirty="0"/>
            </a:p>
          </p:txBody>
        </p:sp>
      </p:grpSp>
      <p:grpSp>
        <p:nvGrpSpPr>
          <p:cNvPr id="33" name="Gruppo 32"/>
          <p:cNvGrpSpPr/>
          <p:nvPr/>
        </p:nvGrpSpPr>
        <p:grpSpPr>
          <a:xfrm>
            <a:off x="2588883" y="4445991"/>
            <a:ext cx="825870" cy="1179815"/>
            <a:chOff x="1" y="3096425"/>
            <a:chExt cx="825870" cy="1179815"/>
          </a:xfrm>
        </p:grpSpPr>
        <p:sp>
          <p:nvSpPr>
            <p:cNvPr id="34" name="Gallone 33"/>
            <p:cNvSpPr/>
            <p:nvPr/>
          </p:nvSpPr>
          <p:spPr>
            <a:xfrm rot="5400000">
              <a:off x="-176972" y="3273398"/>
              <a:ext cx="1179815" cy="82587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Gallone 10"/>
            <p:cNvSpPr txBox="1"/>
            <p:nvPr/>
          </p:nvSpPr>
          <p:spPr>
            <a:xfrm>
              <a:off x="1" y="3509360"/>
              <a:ext cx="825870" cy="353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300" kern="1200" dirty="0" smtClean="0"/>
                <a:t>Fase 4</a:t>
              </a:r>
              <a:endParaRPr lang="it-IT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73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6218" y="792338"/>
            <a:ext cx="4343564" cy="4822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1. CONDIVISIONE DI SENSO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576290" y="697215"/>
            <a:ext cx="4368801" cy="6143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MOTIVARE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05135"/>
              </p:ext>
            </p:extLst>
          </p:nvPr>
        </p:nvGraphicFramePr>
        <p:xfrm>
          <a:off x="729673" y="2502285"/>
          <a:ext cx="10298545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3557">
                  <a:extLst>
                    <a:ext uri="{9D8B030D-6E8A-4147-A177-3AD203B41FA5}">
                      <a16:colId xmlns:a16="http://schemas.microsoft.com/office/drawing/2014/main" val="355192378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424279547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817026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Sincrona online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Asincrona online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77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00000"/>
                          </a:solidFill>
                        </a:rPr>
                        <a:t>Partire da quesiti, concetti generali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solidFill>
                            <a:srgbClr val="000000"/>
                          </a:solidFill>
                        </a:rPr>
                        <a:t>Storia o racconto conversazione su vissuti personali</a:t>
                      </a:r>
                    </a:p>
                    <a:p>
                      <a:r>
                        <a:rPr lang="it-IT" sz="1800" dirty="0" smtClean="0">
                          <a:solidFill>
                            <a:srgbClr val="000000"/>
                          </a:solidFill>
                        </a:rPr>
                        <a:t>Ascolto di una poesia, di una canzone</a:t>
                      </a:r>
                    </a:p>
                    <a:p>
                      <a:r>
                        <a:rPr lang="it-IT" sz="1800" dirty="0" smtClean="0">
                          <a:solidFill>
                            <a:srgbClr val="000000"/>
                          </a:solidFill>
                        </a:rPr>
                        <a:t>Dipinto, Immagine, fotografia</a:t>
                      </a:r>
                    </a:p>
                    <a:p>
                      <a:endParaRPr lang="it-IT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Esposizione in video conferenza</a:t>
                      </a:r>
                    </a:p>
                    <a:p>
                      <a:r>
                        <a:rPr lang="it-IT" dirty="0" smtClean="0"/>
                        <a:t>Piattaforme di condivisione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Email e/o piattaforme (</a:t>
                      </a:r>
                      <a:r>
                        <a:rPr lang="it-IT" dirty="0" err="1" smtClean="0"/>
                        <a:t>Edmodo</a:t>
                      </a:r>
                      <a:r>
                        <a:rPr lang="it-IT" dirty="0" smtClean="0"/>
                        <a:t>) per inviare clip audio (</a:t>
                      </a:r>
                      <a:r>
                        <a:rPr lang="it-IT" dirty="0" err="1" smtClean="0"/>
                        <a:t>max</a:t>
                      </a:r>
                      <a:r>
                        <a:rPr lang="it-IT" dirty="0" smtClean="0"/>
                        <a:t> 10 min.)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78155"/>
                  </a:ext>
                </a:extLst>
              </a:tr>
            </a:tbl>
          </a:graphicData>
        </a:graphic>
      </p:graphicFrame>
      <p:sp>
        <p:nvSpPr>
          <p:cNvPr id="8" name="Freccia a destra 7"/>
          <p:cNvSpPr/>
          <p:nvPr/>
        </p:nvSpPr>
        <p:spPr>
          <a:xfrm>
            <a:off x="5098472" y="885696"/>
            <a:ext cx="1228437" cy="2955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6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6218" y="792338"/>
            <a:ext cx="4343564" cy="4822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2. ALLENAMENTO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557817" y="267856"/>
            <a:ext cx="4368801" cy="15322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1"/>
                </a:solidFill>
              </a:rPr>
              <a:t>ACQUISIRE/ </a:t>
            </a:r>
            <a:r>
              <a:rPr lang="it-IT" dirty="0" smtClean="0">
                <a:solidFill>
                  <a:schemeClr val="tx1"/>
                </a:solidFill>
              </a:rPr>
              <a:t>POTENZIARE</a:t>
            </a:r>
            <a:r>
              <a:rPr lang="it-IT" dirty="0">
                <a:solidFill>
                  <a:schemeClr val="tx1"/>
                </a:solidFill>
              </a:rPr>
              <a:t>/ </a:t>
            </a:r>
            <a:r>
              <a:rPr lang="it-IT" dirty="0" smtClean="0">
                <a:solidFill>
                  <a:schemeClr val="tx1"/>
                </a:solidFill>
              </a:rPr>
              <a:t>CONOSCENZE </a:t>
            </a:r>
            <a:r>
              <a:rPr lang="it-IT" dirty="0">
                <a:solidFill>
                  <a:schemeClr val="tx1"/>
                </a:solidFill>
              </a:rPr>
              <a:t>E ABILITÀ</a:t>
            </a:r>
          </a:p>
          <a:p>
            <a:r>
              <a:rPr lang="it-IT" dirty="0">
                <a:solidFill>
                  <a:schemeClr val="tx1"/>
                </a:solidFill>
              </a:rPr>
              <a:t>PROMUOVERE PROCESSI COGNITIVI </a:t>
            </a:r>
          </a:p>
          <a:p>
            <a:pPr algn="ctr"/>
            <a:endParaRPr lang="it-IT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67856"/>
              </p:ext>
            </p:extLst>
          </p:nvPr>
        </p:nvGraphicFramePr>
        <p:xfrm>
          <a:off x="628073" y="2317557"/>
          <a:ext cx="10298545" cy="2852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3557">
                  <a:extLst>
                    <a:ext uri="{9D8B030D-6E8A-4147-A177-3AD203B41FA5}">
                      <a16:colId xmlns:a16="http://schemas.microsoft.com/office/drawing/2014/main" val="355192378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424279547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817026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Sincrona online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Asincrona online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77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Lezione dialogata/DEBATE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Strategie di lettura, di comprensione, di memorizzazione, di esposizione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Lavoro (a coppie/a piccoli gruppi/individuale)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buFont typeface="Arial" charset="0"/>
                        <a:buNone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Questionari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autovalutativi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Calibri" charset="0"/>
                          <a:ea typeface="Times New Roman" charset="0"/>
                          <a:cs typeface="Times New Roman" charset="0"/>
                        </a:rPr>
                        <a:t>,  feedback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Discussione/confronto in video conferenza</a:t>
                      </a:r>
                      <a:endParaRPr lang="es-ES" dirty="0" smtClean="0"/>
                    </a:p>
                    <a:p>
                      <a:r>
                        <a:rPr lang="it-IT" dirty="0" smtClean="0"/>
                        <a:t>Piattaforme di condivisione</a:t>
                      </a:r>
                      <a:r>
                        <a:rPr lang="it-IT" sz="1800" dirty="0" smtClean="0"/>
                        <a:t>, forum, email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Email e/o piattaforme </a:t>
                      </a:r>
                      <a:r>
                        <a:rPr lang="it-IT" sz="1800" dirty="0" smtClean="0"/>
                        <a:t>download materiali, forum, email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Interazione testuale (o clip audio) da parte degli studenti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78155"/>
                  </a:ext>
                </a:extLst>
              </a:tr>
            </a:tbl>
          </a:graphicData>
        </a:graphic>
      </p:graphicFrame>
      <p:sp>
        <p:nvSpPr>
          <p:cNvPr id="8" name="Freccia a destra 7"/>
          <p:cNvSpPr/>
          <p:nvPr/>
        </p:nvSpPr>
        <p:spPr>
          <a:xfrm>
            <a:off x="5098472" y="885696"/>
            <a:ext cx="1228437" cy="2955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377</TotalTime>
  <Words>956</Words>
  <Application>Microsoft Office PowerPoint</Application>
  <PresentationFormat>Widescreen</PresentationFormat>
  <Paragraphs>160</Paragraphs>
  <Slides>19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Netto OT</vt:lpstr>
      <vt:lpstr>Times New Roman</vt:lpstr>
      <vt:lpstr>Verdana</vt:lpstr>
      <vt:lpstr>Wingdings</vt:lpstr>
      <vt:lpstr>Retrospettivo</vt:lpstr>
      <vt:lpstr>Riprogettare e valutare con la didattica a distanza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Riprogettare e valutare con la didattica a distanza</dc:title>
  <dc:creator>HP</dc:creator>
  <cp:lastModifiedBy>HP</cp:lastModifiedBy>
  <cp:revision>46</cp:revision>
  <dcterms:created xsi:type="dcterms:W3CDTF">2020-03-30T08:44:46Z</dcterms:created>
  <dcterms:modified xsi:type="dcterms:W3CDTF">2020-03-30T17:54:25Z</dcterms:modified>
</cp:coreProperties>
</file>