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17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it-IT" b="1" dirty="0" smtClean="0"/>
              <a:t>Rendere visibile il </a:t>
            </a:r>
            <a:r>
              <a:rPr lang="it-IT" b="1" dirty="0" err="1" smtClean="0"/>
              <a:t>pensiero…</a:t>
            </a:r>
            <a:endParaRPr lang="it-IT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83568" y="472514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…anche</a:t>
            </a: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distanza con un </a:t>
            </a:r>
            <a:r>
              <a:rPr kumimoji="0" lang="it-IT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learning</a:t>
            </a: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cycle</a:t>
            </a: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 MLTV frame!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What to Consider If You Want to Work Remotely From Another Countr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72816"/>
            <a:ext cx="5099720" cy="2549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136904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MLTV </a:t>
            </a:r>
            <a:r>
              <a:rPr lang="it-IT" sz="2000" smtClean="0"/>
              <a:t>frame nei learning</a:t>
            </a:r>
            <a:r>
              <a:rPr lang="it-IT" sz="2000" dirty="0" smtClean="0"/>
              <a:t> </a:t>
            </a:r>
            <a:r>
              <a:rPr lang="it-IT" sz="2000" dirty="0" err="1" smtClean="0"/>
              <a:t>cycles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en-US" sz="2000" dirty="0" smtClean="0"/>
              <a:t> → </a:t>
            </a:r>
            <a:r>
              <a:rPr lang="en-US" sz="2000" dirty="0" err="1" smtClean="0"/>
              <a:t>attività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stimolano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pensiero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diversi</a:t>
            </a:r>
            <a:r>
              <a:rPr lang="en-US" sz="2000" dirty="0" smtClean="0"/>
              <a:t> </a:t>
            </a:r>
            <a:r>
              <a:rPr lang="en-US" sz="2000" dirty="0" err="1" smtClean="0"/>
              <a:t>livelli</a:t>
            </a:r>
            <a:r>
              <a:rPr lang="en-US" sz="2000" dirty="0" smtClean="0"/>
              <a:t> per un </a:t>
            </a:r>
            <a:r>
              <a:rPr lang="en-US" sz="2000" dirty="0" err="1" smtClean="0"/>
              <a:t>unico</a:t>
            </a:r>
            <a:r>
              <a:rPr lang="en-US" sz="2000" dirty="0" smtClean="0"/>
              <a:t> fine: </a:t>
            </a:r>
            <a:endParaRPr lang="it-IT" sz="2000" dirty="0"/>
          </a:p>
        </p:txBody>
      </p:sp>
      <p:sp>
        <p:nvSpPr>
          <p:cNvPr id="5" name="Ovale 4"/>
          <p:cNvSpPr/>
          <p:nvPr/>
        </p:nvSpPr>
        <p:spPr>
          <a:xfrm>
            <a:off x="3491880" y="1556792"/>
            <a:ext cx="1656184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Richiamo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6588224" y="3645024"/>
            <a:ext cx="2304256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Abilità</a:t>
            </a:r>
            <a:r>
              <a:rPr lang="en-US" sz="1600" b="1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Concettualizzazione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3563888" y="5373216"/>
            <a:ext cx="1656184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Pensiero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strategico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467544" y="3645024"/>
            <a:ext cx="1800200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Pensiero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esteso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2339752" y="2924944"/>
            <a:ext cx="4104456" cy="23762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Conoscenza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più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profonda</a:t>
            </a:r>
            <a:r>
              <a:rPr lang="en-US" sz="2800" b="1" dirty="0" smtClean="0">
                <a:solidFill>
                  <a:srgbClr val="FF0000"/>
                </a:solidFill>
              </a:rPr>
              <a:t>  e </a:t>
            </a:r>
            <a:r>
              <a:rPr lang="en-US" sz="2800" b="1" dirty="0" err="1" smtClean="0">
                <a:solidFill>
                  <a:srgbClr val="FF0000"/>
                </a:solidFill>
              </a:rPr>
              <a:t>sviluppo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delle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competenze</a:t>
            </a:r>
            <a:endParaRPr lang="it-IT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proprio</a:t>
            </a:r>
            <a:r>
              <a:rPr lang="en-US" dirty="0" smtClean="0"/>
              <a:t> learning cycle in 5 step</a:t>
            </a:r>
            <a:endParaRPr lang="it-IT" dirty="0" smtClean="0"/>
          </a:p>
          <a:p>
            <a:pPr>
              <a:lnSpc>
                <a:spcPct val="200000"/>
              </a:lnSpc>
              <a:buNone/>
            </a:pPr>
            <a:r>
              <a:rPr lang="en-US" sz="1600" dirty="0" smtClean="0"/>
              <a:t>1. </a:t>
            </a:r>
            <a:r>
              <a:rPr lang="en-US" sz="1600" dirty="0" err="1" smtClean="0"/>
              <a:t>Determinare</a:t>
            </a:r>
            <a:r>
              <a:rPr lang="en-US" sz="1600" dirty="0" smtClean="0"/>
              <a:t> </a:t>
            </a:r>
            <a:r>
              <a:rPr lang="en-US" sz="1600" dirty="0" err="1" smtClean="0"/>
              <a:t>gli</a:t>
            </a:r>
            <a:r>
              <a:rPr lang="en-US" sz="1600" dirty="0" smtClean="0"/>
              <a:t> </a:t>
            </a:r>
            <a:r>
              <a:rPr lang="en-US" sz="1600" dirty="0" err="1" smtClean="0"/>
              <a:t>obiettivi</a:t>
            </a:r>
            <a:r>
              <a:rPr lang="en-US" sz="1600" dirty="0" smtClean="0"/>
              <a:t> → </a:t>
            </a:r>
            <a:r>
              <a:rPr lang="en-US" sz="1600" dirty="0" err="1" smtClean="0"/>
              <a:t>sviluppo</a:t>
            </a:r>
            <a:r>
              <a:rPr lang="en-US" sz="1600" dirty="0" smtClean="0"/>
              <a:t> </a:t>
            </a:r>
            <a:r>
              <a:rPr lang="en-US" sz="1600" dirty="0" err="1" smtClean="0"/>
              <a:t>competenze</a:t>
            </a:r>
            <a:r>
              <a:rPr lang="en-US" sz="1600" dirty="0" smtClean="0"/>
              <a:t> </a:t>
            </a:r>
            <a:r>
              <a:rPr lang="en-US" sz="1600" dirty="0" err="1" smtClean="0"/>
              <a:t>disciplinari</a:t>
            </a:r>
            <a:r>
              <a:rPr lang="en-US" sz="1600" dirty="0" smtClean="0"/>
              <a:t> </a:t>
            </a:r>
            <a:r>
              <a:rPr lang="en-US" sz="1600" dirty="0" err="1" smtClean="0"/>
              <a:t>ed</a:t>
            </a:r>
            <a:r>
              <a:rPr lang="en-US" sz="1600" dirty="0" smtClean="0"/>
              <a:t> </a:t>
            </a:r>
            <a:r>
              <a:rPr lang="en-US" sz="1600" dirty="0" err="1" smtClean="0"/>
              <a:t>extradisciplinari</a:t>
            </a:r>
            <a:r>
              <a:rPr lang="en-US" sz="1600" dirty="0" smtClean="0"/>
              <a:t>.</a:t>
            </a:r>
            <a:endParaRPr lang="it-IT" sz="1600" dirty="0" smtClean="0"/>
          </a:p>
          <a:p>
            <a:pPr marL="2868613" indent="-2868613">
              <a:lnSpc>
                <a:spcPct val="200000"/>
              </a:lnSpc>
              <a:buNone/>
            </a:pPr>
            <a:r>
              <a:rPr lang="en-US" sz="1600" dirty="0" smtClean="0"/>
              <a:t>2. </a:t>
            </a:r>
            <a:r>
              <a:rPr lang="en-US" sz="1600" dirty="0" err="1" smtClean="0"/>
              <a:t>Selezionare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webtools</a:t>
            </a:r>
            <a:r>
              <a:rPr lang="en-US" sz="1600" dirty="0" smtClean="0"/>
              <a:t> </a:t>
            </a:r>
            <a:r>
              <a:rPr lang="en-US" sz="1600" dirty="0" err="1" smtClean="0"/>
              <a:t>adatti</a:t>
            </a:r>
            <a:r>
              <a:rPr lang="en-US" sz="1600" dirty="0" smtClean="0"/>
              <a:t> → </a:t>
            </a:r>
            <a:r>
              <a:rPr lang="en-US" sz="1600" dirty="0" err="1" smtClean="0"/>
              <a:t>gratuiti</a:t>
            </a:r>
            <a:r>
              <a:rPr lang="en-US" sz="1600" dirty="0" smtClean="0"/>
              <a:t>, </a:t>
            </a:r>
            <a:r>
              <a:rPr lang="en-US" sz="1600" dirty="0" smtClean="0"/>
              <a:t>user-friendly</a:t>
            </a:r>
            <a:r>
              <a:rPr lang="en-US" sz="1600" dirty="0" smtClean="0"/>
              <a:t>, </a:t>
            </a:r>
            <a:r>
              <a:rPr lang="en-US" sz="1600" dirty="0" err="1" smtClean="0"/>
              <a:t>consentono</a:t>
            </a:r>
            <a:r>
              <a:rPr lang="en-US" sz="1600" dirty="0" smtClean="0"/>
              <a:t> la </a:t>
            </a:r>
            <a:r>
              <a:rPr lang="en-US" sz="1600" dirty="0" err="1" smtClean="0"/>
              <a:t>collaborazione</a:t>
            </a:r>
            <a:r>
              <a:rPr lang="en-US" sz="1600" dirty="0" smtClean="0"/>
              <a:t> in </a:t>
            </a:r>
            <a:r>
              <a:rPr lang="en-US" sz="1600" dirty="0" err="1" smtClean="0"/>
              <a:t>remoto</a:t>
            </a:r>
            <a:r>
              <a:rPr lang="en-US" sz="1600" dirty="0" smtClean="0"/>
              <a:t>    e </a:t>
            </a:r>
            <a:r>
              <a:rPr lang="en-US" sz="1600" dirty="0" err="1" smtClean="0"/>
              <a:t>proteggono</a:t>
            </a:r>
            <a:r>
              <a:rPr lang="en-US" sz="1600" dirty="0" smtClean="0"/>
              <a:t> la privacy. </a:t>
            </a:r>
            <a:endParaRPr lang="it-IT" sz="1600" dirty="0" smtClean="0"/>
          </a:p>
          <a:p>
            <a:pPr>
              <a:lnSpc>
                <a:spcPct val="200000"/>
              </a:lnSpc>
              <a:buNone/>
            </a:pPr>
            <a:r>
              <a:rPr lang="en-US" sz="1600" dirty="0" smtClean="0"/>
              <a:t>3. </a:t>
            </a:r>
            <a:r>
              <a:rPr lang="en-US" sz="1600" dirty="0" err="1" smtClean="0"/>
              <a:t>Scegliere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supporto</a:t>
            </a:r>
            <a:r>
              <a:rPr lang="en-US" sz="1600" dirty="0" smtClean="0"/>
              <a:t> </a:t>
            </a:r>
            <a:r>
              <a:rPr lang="en-US" sz="1600" dirty="0" smtClean="0"/>
              <a:t>→ Google docs, Google maps, Google slides, Google forms o </a:t>
            </a:r>
            <a:r>
              <a:rPr lang="en-US" sz="1600" dirty="0" err="1" smtClean="0"/>
              <a:t>altro</a:t>
            </a:r>
            <a:r>
              <a:rPr lang="en-US" sz="1600" dirty="0" smtClean="0"/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 smtClean="0"/>
              <a:t>4. </a:t>
            </a:r>
            <a:r>
              <a:rPr lang="en-US" sz="1600" dirty="0" err="1" smtClean="0"/>
              <a:t>Scegliere</a:t>
            </a:r>
            <a:r>
              <a:rPr lang="en-US" sz="1600" dirty="0" smtClean="0"/>
              <a:t> la Thinking routine o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Protocollo</a:t>
            </a:r>
            <a:r>
              <a:rPr lang="en-US" sz="1600" dirty="0" smtClean="0"/>
              <a:t> </a:t>
            </a:r>
            <a:r>
              <a:rPr lang="en-US" sz="1600" dirty="0" err="1" smtClean="0"/>
              <a:t>adatti</a:t>
            </a:r>
            <a:r>
              <a:rPr lang="en-US" sz="1600" dirty="0" smtClean="0"/>
              <a:t> → MLTV frame</a:t>
            </a:r>
            <a:endParaRPr lang="it-IT" sz="1600" dirty="0" smtClean="0"/>
          </a:p>
          <a:p>
            <a:pPr>
              <a:lnSpc>
                <a:spcPct val="200000"/>
              </a:lnSpc>
              <a:buNone/>
            </a:pPr>
            <a:r>
              <a:rPr lang="en-US" sz="1600" dirty="0" smtClean="0"/>
              <a:t>5. </a:t>
            </a:r>
            <a:r>
              <a:rPr lang="en-US" sz="1600" dirty="0" err="1" smtClean="0"/>
              <a:t>Progettare</a:t>
            </a:r>
            <a:r>
              <a:rPr lang="en-US" sz="1600" dirty="0" smtClean="0"/>
              <a:t> e </a:t>
            </a:r>
            <a:r>
              <a:rPr lang="en-US" sz="1600" dirty="0" err="1" smtClean="0"/>
              <a:t>realizzare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workflow → format </a:t>
            </a:r>
            <a:r>
              <a:rPr lang="en-US" sz="1600" dirty="0" err="1" smtClean="0"/>
              <a:t>semplice</a:t>
            </a:r>
            <a:r>
              <a:rPr lang="en-US" sz="1600" dirty="0" smtClean="0"/>
              <a:t> e </a:t>
            </a:r>
            <a:r>
              <a:rPr lang="en-US" sz="1600" dirty="0" err="1" smtClean="0"/>
              <a:t>di</a:t>
            </a:r>
            <a:r>
              <a:rPr lang="en-US" sz="1600" dirty="0" smtClean="0"/>
              <a:t> facile </a:t>
            </a:r>
            <a:r>
              <a:rPr lang="en-US" sz="1600" dirty="0" err="1" smtClean="0"/>
              <a:t>leggibilità</a:t>
            </a:r>
            <a:r>
              <a:rPr lang="en-US" sz="1600" dirty="0" smtClean="0"/>
              <a:t>.</a:t>
            </a:r>
            <a:endParaRPr lang="it-IT" sz="1600" dirty="0" smtClean="0"/>
          </a:p>
          <a:p>
            <a:pPr>
              <a:lnSpc>
                <a:spcPct val="200000"/>
              </a:lnSpc>
              <a:buNone/>
            </a:pPr>
            <a:r>
              <a:rPr lang="en-US" sz="1600" dirty="0" smtClean="0"/>
              <a:t>.</a:t>
            </a:r>
            <a:endParaRPr lang="it-IT" sz="1600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r>
              <a:rPr lang="it-IT" sz="1400" dirty="0" smtClean="0"/>
              <a:t>Obiettivo: sviluppo della Global </a:t>
            </a:r>
            <a:r>
              <a:rPr lang="it-IT" sz="1400" dirty="0" err="1" smtClean="0"/>
              <a:t>Competence</a:t>
            </a:r>
            <a:r>
              <a:rPr lang="it-IT" sz="1400" dirty="0" smtClean="0"/>
              <a:t> “</a:t>
            </a:r>
            <a:r>
              <a:rPr lang="it-IT" sz="1400" b="1" dirty="0" smtClean="0"/>
              <a:t>Comprendere e apprezzare le prospettive e le visioni del mondo di altri</a:t>
            </a:r>
            <a:r>
              <a:rPr lang="it-IT" sz="1400" dirty="0" smtClean="0"/>
              <a:t>”del </a:t>
            </a:r>
            <a:r>
              <a:rPr lang="it-IT" sz="1400" dirty="0" err="1" smtClean="0"/>
              <a:t>Framework</a:t>
            </a:r>
            <a:r>
              <a:rPr lang="it-IT" sz="1400" dirty="0" smtClean="0"/>
              <a:t> OCSE PISA </a:t>
            </a:r>
            <a:r>
              <a:rPr lang="it-IT" sz="1400" smtClean="0"/>
              <a:t>attraverso </a:t>
            </a:r>
            <a:r>
              <a:rPr lang="it-IT" sz="1400" smtClean="0"/>
              <a:t>lo studio </a:t>
            </a:r>
            <a:r>
              <a:rPr lang="it-IT" sz="1400" dirty="0" smtClean="0"/>
              <a:t>del poema anglosassone </a:t>
            </a:r>
            <a:r>
              <a:rPr lang="it-IT" sz="1400" i="1" dirty="0" err="1" smtClean="0"/>
              <a:t>Beowulf</a:t>
            </a:r>
            <a:r>
              <a:rPr lang="it-IT" sz="1400" dirty="0" smtClean="0"/>
              <a:t>.</a:t>
            </a:r>
          </a:p>
          <a:p>
            <a:r>
              <a:rPr lang="it-IT" sz="1400" dirty="0" smtClean="0"/>
              <a:t>Lettura del poema (versione in prosa e in inglese moderno) tramite </a:t>
            </a:r>
            <a:r>
              <a:rPr lang="it-IT" sz="1400" b="1" dirty="0" err="1" smtClean="0"/>
              <a:t>Actively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Learn</a:t>
            </a:r>
            <a:r>
              <a:rPr lang="it-IT" sz="1400" b="1" dirty="0" smtClean="0"/>
              <a:t> </a:t>
            </a:r>
            <a:r>
              <a:rPr lang="it-IT" sz="1400" dirty="0" smtClean="0"/>
              <a:t>o altra piattaforma di Social </a:t>
            </a:r>
            <a:r>
              <a:rPr lang="it-IT" sz="1400" dirty="0" err="1" smtClean="0"/>
              <a:t>reading</a:t>
            </a:r>
            <a:r>
              <a:rPr lang="it-IT" sz="1400" dirty="0" smtClean="0"/>
              <a:t>.</a:t>
            </a:r>
          </a:p>
          <a:p>
            <a:r>
              <a:rPr lang="it-IT" sz="1400" dirty="0" smtClean="0"/>
              <a:t>Brainstorming con </a:t>
            </a:r>
            <a:r>
              <a:rPr lang="it-IT" sz="1400" b="1" dirty="0" err="1" smtClean="0"/>
              <a:t>Padlet</a:t>
            </a:r>
            <a:r>
              <a:rPr lang="it-IT" sz="1400" dirty="0" smtClean="0"/>
              <a:t>: ogni studente posta le proprie impressioni sull’eroismo del protagonista confrontandolo con quello di personaggi dell’attualità. A ogni affermazione degli studenti rispondere con la domanda “Che cosa te lo fa dire?”</a:t>
            </a:r>
          </a:p>
          <a:p>
            <a:r>
              <a:rPr lang="it-IT" sz="1400" dirty="0" smtClean="0"/>
              <a:t>Applicazione della </a:t>
            </a:r>
            <a:r>
              <a:rPr lang="it-IT" sz="1400" dirty="0" err="1" smtClean="0"/>
              <a:t>thinking</a:t>
            </a:r>
            <a:r>
              <a:rPr lang="it-IT" sz="1400" dirty="0" smtClean="0"/>
              <a:t> routine </a:t>
            </a:r>
            <a:r>
              <a:rPr lang="it-IT" sz="1400" b="1" dirty="0" err="1" smtClean="0"/>
              <a:t>Circle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of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View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Points</a:t>
            </a:r>
            <a:r>
              <a:rPr lang="it-IT" sz="1400" b="1" dirty="0" smtClean="0"/>
              <a:t> </a:t>
            </a:r>
            <a:r>
              <a:rPr lang="it-IT" sz="1400" dirty="0" smtClean="0"/>
              <a:t>del frame didattico MLTV (</a:t>
            </a:r>
            <a:r>
              <a:rPr lang="it-IT" sz="1400" dirty="0" err="1" smtClean="0"/>
              <a:t>Making</a:t>
            </a:r>
            <a:r>
              <a:rPr lang="it-IT" sz="1400" dirty="0" smtClean="0"/>
              <a:t> </a:t>
            </a:r>
            <a:r>
              <a:rPr lang="it-IT" sz="1400" dirty="0" err="1" smtClean="0"/>
              <a:t>Learning</a:t>
            </a:r>
            <a:r>
              <a:rPr lang="it-IT" sz="1400" dirty="0" smtClean="0"/>
              <a:t> and </a:t>
            </a:r>
            <a:r>
              <a:rPr lang="it-IT" sz="1400" dirty="0" err="1" smtClean="0"/>
              <a:t>Thinking</a:t>
            </a:r>
            <a:r>
              <a:rPr lang="it-IT" sz="1400" dirty="0" smtClean="0"/>
              <a:t> </a:t>
            </a:r>
            <a:r>
              <a:rPr lang="it-IT" sz="1400" dirty="0" err="1" smtClean="0"/>
              <a:t>Visible</a:t>
            </a:r>
            <a:r>
              <a:rPr lang="it-IT" sz="1400" dirty="0" smtClean="0"/>
              <a:t> - Project Zero, Harvard </a:t>
            </a:r>
            <a:r>
              <a:rPr lang="it-IT" sz="1400" dirty="0" err="1" smtClean="0"/>
              <a:t>University</a:t>
            </a:r>
            <a:r>
              <a:rPr lang="it-IT" sz="1400" dirty="0" smtClean="0"/>
              <a:t>) tramite un foglio di scrittura con tabella a 3 colonne condiviso in </a:t>
            </a:r>
            <a:r>
              <a:rPr lang="it-IT" sz="1400" b="1" dirty="0" smtClean="0"/>
              <a:t>Google Drive</a:t>
            </a:r>
            <a:r>
              <a:rPr lang="it-IT" sz="1400" dirty="0" smtClean="0"/>
              <a:t>:</a:t>
            </a:r>
          </a:p>
          <a:p>
            <a:pPr marL="622300">
              <a:buAutoNum type="arabicParenR"/>
            </a:pPr>
            <a:r>
              <a:rPr lang="it-IT" sz="1400" dirty="0" smtClean="0"/>
              <a:t>Identificare i diversi punti di vista rinvenibili dell’opera, siano essi esseri animati o inanimati, sceglierne uno e assumerne mentalmente il ruolo; </a:t>
            </a:r>
          </a:p>
          <a:p>
            <a:pPr marL="622300">
              <a:buAutoNum type="arabicParenR"/>
            </a:pPr>
            <a:r>
              <a:rPr lang="it-IT" sz="1400" dirty="0" smtClean="0"/>
              <a:t>Narrare gli eventi dal punto di vista scelto, avendo cura di concentrarsi su ciò che tale punto di vista consente di sapere;</a:t>
            </a:r>
          </a:p>
          <a:p>
            <a:pPr marL="622300">
              <a:buAutoNum type="arabicParenR"/>
            </a:pPr>
            <a:r>
              <a:rPr lang="it-IT" sz="1400" dirty="0" smtClean="0"/>
              <a:t>Chiedere a se stessi e agli altri che cosa rimane irrisolto, che cosa si vorrebbe sapere su come gli eventi si sono svolti o si sarebbero potuti svolgere.</a:t>
            </a:r>
          </a:p>
          <a:p>
            <a:r>
              <a:rPr lang="it-IT" sz="1400" dirty="0" smtClean="0"/>
              <a:t>Restituzione orale in </a:t>
            </a:r>
            <a:r>
              <a:rPr lang="it-IT" sz="1400" b="1" dirty="0" err="1" smtClean="0"/>
              <a:t>Hangouts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Meet</a:t>
            </a:r>
            <a:r>
              <a:rPr lang="it-IT" sz="1400" b="1" dirty="0" smtClean="0"/>
              <a:t> </a:t>
            </a:r>
            <a:r>
              <a:rPr lang="it-IT" sz="1400" dirty="0" smtClean="0"/>
              <a:t>da parte di ogni studente con eventuali feedback dei compagni.</a:t>
            </a:r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Né mostri né eroi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it-IT" altLang="it-IT" sz="1600" dirty="0" smtClean="0">
              <a:latin typeface="Calibri" pitchFamily="34" charset="0"/>
            </a:endParaRPr>
          </a:p>
          <a:p>
            <a:pPr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it-IT" altLang="it-IT" sz="1600" dirty="0" smtClean="0">
              <a:latin typeface="Calibri" pitchFamily="34" charset="0"/>
            </a:endParaRPr>
          </a:p>
          <a:p>
            <a:pPr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it-IT" altLang="it-IT" sz="1600" dirty="0" smtClean="0">
              <a:latin typeface="Calibri" pitchFamily="34" charset="0"/>
            </a:endParaRPr>
          </a:p>
          <a:p>
            <a:pPr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it-IT" altLang="it-IT" sz="1600" dirty="0" smtClean="0">
              <a:latin typeface="Calibri" pitchFamily="34" charset="0"/>
            </a:endParaRPr>
          </a:p>
          <a:p>
            <a:pPr algn="ctr"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it-IT" altLang="it-IT" sz="3600" b="1" dirty="0" smtClean="0">
                <a:latin typeface="Calibri" pitchFamily="34" charset="0"/>
              </a:rPr>
              <a:t>Grazie per l’attenzione</a:t>
            </a:r>
          </a:p>
          <a:p>
            <a:pPr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it-IT" altLang="it-IT" sz="1600" dirty="0" smtClean="0">
              <a:latin typeface="Calibri" pitchFamily="34" charset="0"/>
            </a:endParaRPr>
          </a:p>
          <a:p>
            <a:pPr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it-IT" altLang="it-IT" sz="1600" dirty="0" smtClean="0">
              <a:latin typeface="Open Sans Condensed Light" pitchFamily="32" charset="0"/>
            </a:endParaRPr>
          </a:p>
          <a:p>
            <a:pPr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it-IT" altLang="it-IT" sz="1600" dirty="0" smtClean="0">
              <a:latin typeface="Open Sans Condensed Light" pitchFamily="32" charset="0"/>
            </a:endParaRPr>
          </a:p>
          <a:p>
            <a:pPr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it-IT" altLang="it-IT" sz="1600" dirty="0" smtClean="0">
              <a:latin typeface="Open Sans Condensed Light" pitchFamily="32" charset="0"/>
            </a:endParaRPr>
          </a:p>
          <a:p>
            <a:pPr algn="ctr"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it-IT" altLang="it-IT" sz="1600" dirty="0" smtClean="0">
                <a:latin typeface="Open Sans Condensed Light" pitchFamily="32" charset="0"/>
              </a:rPr>
              <a:t>Prof. Michele </a:t>
            </a:r>
            <a:r>
              <a:rPr lang="it-IT" altLang="it-IT" sz="1600" dirty="0" err="1" smtClean="0">
                <a:latin typeface="Open Sans Condensed Light" pitchFamily="32" charset="0"/>
              </a:rPr>
              <a:t>Gabbanelli</a:t>
            </a:r>
            <a:endParaRPr lang="it-IT" altLang="it-IT" sz="1600" dirty="0" smtClean="0">
              <a:latin typeface="Open Sans Condensed Light" pitchFamily="32" charset="0"/>
            </a:endParaRPr>
          </a:p>
          <a:p>
            <a:pPr algn="ctr"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it-IT" altLang="it-IT" sz="1600" dirty="0" smtClean="0">
              <a:latin typeface="Calibri" pitchFamily="34" charset="0"/>
            </a:endParaRPr>
          </a:p>
          <a:p>
            <a:pPr algn="ctr">
              <a:spcBef>
                <a:spcPts val="350"/>
              </a:spcBef>
              <a:buSzPct val="100000"/>
              <a:buNone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it-IT" altLang="it-IT" sz="1600" dirty="0" smtClean="0">
                <a:latin typeface="Calibri" pitchFamily="34" charset="0"/>
              </a:rPr>
              <a:t>michele.gabbanelli@savoiabenincasa.it</a:t>
            </a:r>
          </a:p>
          <a:p>
            <a:pPr>
              <a:spcBef>
                <a:spcPts val="350"/>
              </a:spcBef>
              <a:buSzPct val="10000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it-IT" altLang="it-IT" dirty="0" smtClean="0">
              <a:latin typeface="Open Sans Condensed Light" pitchFamily="32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354</Words>
  <Application>Microsoft Office PowerPoint</Application>
  <PresentationFormat>Presentazione su schermo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Rendere visibile il pensiero…</vt:lpstr>
      <vt:lpstr>MLTV frame nei learning cycles  → attività che stimolano il pensiero su diversi livelli per un unico fine: </vt:lpstr>
      <vt:lpstr>Diapositiva 3</vt:lpstr>
      <vt:lpstr> Né mostri né eroi 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MLTV frame for Hyperdocs learning cycles</dc:title>
  <dc:creator>Michele</dc:creator>
  <cp:lastModifiedBy>Michele</cp:lastModifiedBy>
  <cp:revision>48</cp:revision>
  <dcterms:created xsi:type="dcterms:W3CDTF">2020-04-02T16:01:01Z</dcterms:created>
  <dcterms:modified xsi:type="dcterms:W3CDTF">2020-04-03T05:37:51Z</dcterms:modified>
</cp:coreProperties>
</file>