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86575" cy="100187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4" roundtripDataSignature="AMtx7mgftYghlMRUrwoE0JhMQgKoqpP2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86575" cy="10018713"/>
          </a:xfrm>
          <a:prstGeom prst="roundRect">
            <a:avLst>
              <a:gd fmla="val 1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86575" cy="10018713"/>
          </a:xfrm>
          <a:prstGeom prst="roundRect">
            <a:avLst>
              <a:gd fmla="val 1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5;n"/>
          <p:cNvSpPr txBox="1"/>
          <p:nvPr/>
        </p:nvSpPr>
        <p:spPr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Google Shape;6;n"/>
          <p:cNvSpPr txBox="1"/>
          <p:nvPr/>
        </p:nvSpPr>
        <p:spPr>
          <a:xfrm>
            <a:off x="3903663" y="0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7;n"/>
          <p:cNvSpPr/>
          <p:nvPr>
            <p:ph idx="2" type="sldImg"/>
          </p:nvPr>
        </p:nvSpPr>
        <p:spPr>
          <a:xfrm>
            <a:off x="939800" y="750888"/>
            <a:ext cx="5006975" cy="3754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" name="Google Shape;8;n"/>
          <p:cNvSpPr txBox="1"/>
          <p:nvPr>
            <p:ph idx="1" type="body"/>
          </p:nvPr>
        </p:nvSpPr>
        <p:spPr>
          <a:xfrm>
            <a:off x="919163" y="4757738"/>
            <a:ext cx="5046662" cy="450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475" spcFirstLastPara="1" rIns="96475" wrap="square" tIns="482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n"/>
          <p:cNvSpPr txBox="1"/>
          <p:nvPr/>
        </p:nvSpPr>
        <p:spPr>
          <a:xfrm>
            <a:off x="0" y="9515475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10;n"/>
          <p:cNvSpPr txBox="1"/>
          <p:nvPr>
            <p:ph idx="12" type="sldNum"/>
          </p:nvPr>
        </p:nvSpPr>
        <p:spPr>
          <a:xfrm>
            <a:off x="3903663" y="9515475"/>
            <a:ext cx="298132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lang="it-IT" sz="13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b="0" sz="13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/>
          <p:nvPr>
            <p:ph idx="2" type="sldImg"/>
          </p:nvPr>
        </p:nvSpPr>
        <p:spPr>
          <a:xfrm>
            <a:off x="939800" y="750888"/>
            <a:ext cx="5006975" cy="3754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919163" y="4757738"/>
            <a:ext cx="5046662" cy="450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475" spcFirstLastPara="1" rIns="96475" wrap="square" tIns="48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 txBox="1"/>
          <p:nvPr>
            <p:ph idx="12" type="sldNum"/>
          </p:nvPr>
        </p:nvSpPr>
        <p:spPr>
          <a:xfrm>
            <a:off x="3903663" y="9515475"/>
            <a:ext cx="298132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919163" y="4757738"/>
            <a:ext cx="5046662" cy="4505325"/>
          </a:xfrm>
          <a:prstGeom prst="rect">
            <a:avLst/>
          </a:prstGeom>
        </p:spPr>
        <p:txBody>
          <a:bodyPr anchorCtr="0" anchor="t" bIns="48225" lIns="96475" spcFirstLastPara="1" rIns="96475" wrap="square" tIns="48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939800" y="750888"/>
            <a:ext cx="5006975" cy="3754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/>
          <p:nvPr>
            <p:ph idx="1" type="body"/>
          </p:nvPr>
        </p:nvSpPr>
        <p:spPr>
          <a:xfrm>
            <a:off x="919163" y="4757738"/>
            <a:ext cx="5046662" cy="4505325"/>
          </a:xfrm>
          <a:prstGeom prst="rect">
            <a:avLst/>
          </a:prstGeom>
        </p:spPr>
        <p:txBody>
          <a:bodyPr anchorCtr="0" anchor="t" bIns="48225" lIns="96475" spcFirstLastPara="1" rIns="96475" wrap="square" tIns="48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4:notes"/>
          <p:cNvSpPr/>
          <p:nvPr>
            <p:ph idx="2" type="sldImg"/>
          </p:nvPr>
        </p:nvSpPr>
        <p:spPr>
          <a:xfrm>
            <a:off x="939800" y="750888"/>
            <a:ext cx="5006975" cy="3754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19ff700aa_0_0:notes"/>
          <p:cNvSpPr/>
          <p:nvPr>
            <p:ph idx="2" type="sldImg"/>
          </p:nvPr>
        </p:nvSpPr>
        <p:spPr>
          <a:xfrm>
            <a:off x="939800" y="750888"/>
            <a:ext cx="5007000" cy="37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19ff700aa_0_0:notes"/>
          <p:cNvSpPr txBox="1"/>
          <p:nvPr>
            <p:ph idx="1" type="body"/>
          </p:nvPr>
        </p:nvSpPr>
        <p:spPr>
          <a:xfrm>
            <a:off x="919163" y="4757738"/>
            <a:ext cx="5046600" cy="4505400"/>
          </a:xfrm>
          <a:prstGeom prst="rect">
            <a:avLst/>
          </a:prstGeom>
        </p:spPr>
        <p:txBody>
          <a:bodyPr anchorCtr="0" anchor="t" bIns="48225" lIns="96475" spcFirstLastPara="1" rIns="96475" wrap="square" tIns="48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719ff700aa_0_0:notes"/>
          <p:cNvSpPr txBox="1"/>
          <p:nvPr>
            <p:ph idx="12" type="sldNum"/>
          </p:nvPr>
        </p:nvSpPr>
        <p:spPr>
          <a:xfrm>
            <a:off x="3903663" y="9515475"/>
            <a:ext cx="2981400" cy="496800"/>
          </a:xfrm>
          <a:prstGeom prst="rect">
            <a:avLst/>
          </a:prstGeom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19ff700aa_0_6:notes"/>
          <p:cNvSpPr/>
          <p:nvPr>
            <p:ph idx="2" type="sldImg"/>
          </p:nvPr>
        </p:nvSpPr>
        <p:spPr>
          <a:xfrm>
            <a:off x="939800" y="750888"/>
            <a:ext cx="5007000" cy="37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19ff700aa_0_6:notes"/>
          <p:cNvSpPr txBox="1"/>
          <p:nvPr>
            <p:ph idx="1" type="body"/>
          </p:nvPr>
        </p:nvSpPr>
        <p:spPr>
          <a:xfrm>
            <a:off x="919163" y="4757738"/>
            <a:ext cx="5046600" cy="4505400"/>
          </a:xfrm>
          <a:prstGeom prst="rect">
            <a:avLst/>
          </a:prstGeom>
        </p:spPr>
        <p:txBody>
          <a:bodyPr anchorCtr="0" anchor="t" bIns="48225" lIns="96475" spcFirstLastPara="1" rIns="96475" wrap="square" tIns="48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719ff700aa_0_6:notes"/>
          <p:cNvSpPr txBox="1"/>
          <p:nvPr>
            <p:ph idx="12" type="sldNum"/>
          </p:nvPr>
        </p:nvSpPr>
        <p:spPr>
          <a:xfrm>
            <a:off x="3903663" y="9515475"/>
            <a:ext cx="2981400" cy="496800"/>
          </a:xfrm>
          <a:prstGeom prst="rect">
            <a:avLst/>
          </a:prstGeom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1a4596f76_8_10:notes"/>
          <p:cNvSpPr/>
          <p:nvPr>
            <p:ph idx="2" type="sldImg"/>
          </p:nvPr>
        </p:nvSpPr>
        <p:spPr>
          <a:xfrm>
            <a:off x="939800" y="750888"/>
            <a:ext cx="5007000" cy="37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1a4596f76_8_10:notes"/>
          <p:cNvSpPr txBox="1"/>
          <p:nvPr>
            <p:ph idx="1" type="body"/>
          </p:nvPr>
        </p:nvSpPr>
        <p:spPr>
          <a:xfrm>
            <a:off x="919163" y="4757738"/>
            <a:ext cx="5046600" cy="4505400"/>
          </a:xfrm>
          <a:prstGeom prst="rect">
            <a:avLst/>
          </a:prstGeom>
        </p:spPr>
        <p:txBody>
          <a:bodyPr anchorCtr="0" anchor="t" bIns="48225" lIns="96475" spcFirstLastPara="1" rIns="96475" wrap="square" tIns="48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71a4596f76_8_10:notes"/>
          <p:cNvSpPr txBox="1"/>
          <p:nvPr>
            <p:ph idx="12" type="sldNum"/>
          </p:nvPr>
        </p:nvSpPr>
        <p:spPr>
          <a:xfrm>
            <a:off x="3903663" y="9515475"/>
            <a:ext cx="2981400" cy="496800"/>
          </a:xfrm>
          <a:prstGeom prst="rect">
            <a:avLst/>
          </a:prstGeom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1a4596f76_2_4:notes"/>
          <p:cNvSpPr/>
          <p:nvPr>
            <p:ph idx="2" type="sldImg"/>
          </p:nvPr>
        </p:nvSpPr>
        <p:spPr>
          <a:xfrm>
            <a:off x="939800" y="750888"/>
            <a:ext cx="5007000" cy="37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1a4596f76_2_4:notes"/>
          <p:cNvSpPr txBox="1"/>
          <p:nvPr>
            <p:ph idx="1" type="body"/>
          </p:nvPr>
        </p:nvSpPr>
        <p:spPr>
          <a:xfrm>
            <a:off x="919163" y="4757738"/>
            <a:ext cx="5046600" cy="4505400"/>
          </a:xfrm>
          <a:prstGeom prst="rect">
            <a:avLst/>
          </a:prstGeom>
        </p:spPr>
        <p:txBody>
          <a:bodyPr anchorCtr="0" anchor="t" bIns="48225" lIns="96475" spcFirstLastPara="1" rIns="96475" wrap="square" tIns="48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71a4596f76_2_4:notes"/>
          <p:cNvSpPr txBox="1"/>
          <p:nvPr>
            <p:ph idx="12" type="sldNum"/>
          </p:nvPr>
        </p:nvSpPr>
        <p:spPr>
          <a:xfrm>
            <a:off x="3903663" y="9515475"/>
            <a:ext cx="2981400" cy="496800"/>
          </a:xfrm>
          <a:prstGeom prst="rect">
            <a:avLst/>
          </a:prstGeom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1a4596f76_8_3:notes"/>
          <p:cNvSpPr/>
          <p:nvPr>
            <p:ph idx="2" type="sldImg"/>
          </p:nvPr>
        </p:nvSpPr>
        <p:spPr>
          <a:xfrm>
            <a:off x="939800" y="750888"/>
            <a:ext cx="5007000" cy="37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1a4596f76_8_3:notes"/>
          <p:cNvSpPr txBox="1"/>
          <p:nvPr>
            <p:ph idx="1" type="body"/>
          </p:nvPr>
        </p:nvSpPr>
        <p:spPr>
          <a:xfrm>
            <a:off x="919163" y="4757738"/>
            <a:ext cx="5046600" cy="4505400"/>
          </a:xfrm>
          <a:prstGeom prst="rect">
            <a:avLst/>
          </a:prstGeom>
        </p:spPr>
        <p:txBody>
          <a:bodyPr anchorCtr="0" anchor="t" bIns="48225" lIns="96475" spcFirstLastPara="1" rIns="96475" wrap="square" tIns="48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71a4596f76_8_3:notes"/>
          <p:cNvSpPr txBox="1"/>
          <p:nvPr>
            <p:ph idx="12" type="sldNum"/>
          </p:nvPr>
        </p:nvSpPr>
        <p:spPr>
          <a:xfrm>
            <a:off x="3903663" y="9515475"/>
            <a:ext cx="2981400" cy="496800"/>
          </a:xfrm>
          <a:prstGeom prst="rect">
            <a:avLst/>
          </a:prstGeom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1a4596f76_2_0:notes"/>
          <p:cNvSpPr/>
          <p:nvPr>
            <p:ph idx="2" type="sldImg"/>
          </p:nvPr>
        </p:nvSpPr>
        <p:spPr>
          <a:xfrm>
            <a:off x="939800" y="750888"/>
            <a:ext cx="5007000" cy="37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1a4596f76_2_0:notes"/>
          <p:cNvSpPr txBox="1"/>
          <p:nvPr>
            <p:ph idx="1" type="body"/>
          </p:nvPr>
        </p:nvSpPr>
        <p:spPr>
          <a:xfrm>
            <a:off x="919163" y="4757738"/>
            <a:ext cx="5046600" cy="4505400"/>
          </a:xfrm>
          <a:prstGeom prst="rect">
            <a:avLst/>
          </a:prstGeom>
        </p:spPr>
        <p:txBody>
          <a:bodyPr anchorCtr="0" anchor="t" bIns="48225" lIns="96475" spcFirstLastPara="1" rIns="96475" wrap="square" tIns="48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71a4596f76_2_0:notes"/>
          <p:cNvSpPr txBox="1"/>
          <p:nvPr>
            <p:ph idx="12" type="sldNum"/>
          </p:nvPr>
        </p:nvSpPr>
        <p:spPr>
          <a:xfrm>
            <a:off x="3903663" y="9515475"/>
            <a:ext cx="2981400" cy="496800"/>
          </a:xfrm>
          <a:prstGeom prst="rect">
            <a:avLst/>
          </a:prstGeom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1a4596f76_8_16:notes"/>
          <p:cNvSpPr/>
          <p:nvPr>
            <p:ph idx="2" type="sldImg"/>
          </p:nvPr>
        </p:nvSpPr>
        <p:spPr>
          <a:xfrm>
            <a:off x="939800" y="750888"/>
            <a:ext cx="5007000" cy="37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71a4596f76_8_16:notes"/>
          <p:cNvSpPr txBox="1"/>
          <p:nvPr>
            <p:ph idx="1" type="body"/>
          </p:nvPr>
        </p:nvSpPr>
        <p:spPr>
          <a:xfrm>
            <a:off x="919163" y="4757738"/>
            <a:ext cx="5046600" cy="4505400"/>
          </a:xfrm>
          <a:prstGeom prst="rect">
            <a:avLst/>
          </a:prstGeom>
        </p:spPr>
        <p:txBody>
          <a:bodyPr anchorCtr="0" anchor="t" bIns="48225" lIns="96475" spcFirstLastPara="1" rIns="96475" wrap="square" tIns="48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71a4596f76_8_16:notes"/>
          <p:cNvSpPr txBox="1"/>
          <p:nvPr>
            <p:ph idx="12" type="sldNum"/>
          </p:nvPr>
        </p:nvSpPr>
        <p:spPr>
          <a:xfrm>
            <a:off x="3903663" y="9515475"/>
            <a:ext cx="2981400" cy="496800"/>
          </a:xfrm>
          <a:prstGeom prst="rect">
            <a:avLst/>
          </a:prstGeom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/>
          <p:nvPr>
            <p:ph idx="2" type="sldImg"/>
          </p:nvPr>
        </p:nvSpPr>
        <p:spPr>
          <a:xfrm>
            <a:off x="939800" y="750888"/>
            <a:ext cx="5006975" cy="3754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919163" y="4757738"/>
            <a:ext cx="5046662" cy="450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475" spcFirstLastPara="1" rIns="96475" wrap="square" tIns="48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 txBox="1"/>
          <p:nvPr>
            <p:ph idx="12" type="sldNum"/>
          </p:nvPr>
        </p:nvSpPr>
        <p:spPr>
          <a:xfrm>
            <a:off x="3903663" y="9515475"/>
            <a:ext cx="298132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mic Sans MS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919163" y="4757738"/>
            <a:ext cx="5046662" cy="4505325"/>
          </a:xfrm>
          <a:prstGeom prst="rect">
            <a:avLst/>
          </a:prstGeom>
        </p:spPr>
        <p:txBody>
          <a:bodyPr anchorCtr="0" anchor="t" bIns="48225" lIns="96475" spcFirstLastPara="1" rIns="96475" wrap="square" tIns="48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939800" y="750888"/>
            <a:ext cx="5006975" cy="3754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919163" y="4757738"/>
            <a:ext cx="5046662" cy="4505325"/>
          </a:xfrm>
          <a:prstGeom prst="rect">
            <a:avLst/>
          </a:prstGeom>
        </p:spPr>
        <p:txBody>
          <a:bodyPr anchorCtr="0" anchor="t" bIns="48225" lIns="96475" spcFirstLastPara="1" rIns="96475" wrap="square" tIns="48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939800" y="750888"/>
            <a:ext cx="5006975" cy="3754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919163" y="4757738"/>
            <a:ext cx="5046662" cy="4505325"/>
          </a:xfrm>
          <a:prstGeom prst="rect">
            <a:avLst/>
          </a:prstGeom>
        </p:spPr>
        <p:txBody>
          <a:bodyPr anchorCtr="0" anchor="t" bIns="48225" lIns="96475" spcFirstLastPara="1" rIns="96475" wrap="square" tIns="48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939800" y="750888"/>
            <a:ext cx="5006975" cy="3754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/>
          <p:nvPr>
            <p:ph idx="2" type="sldImg"/>
          </p:nvPr>
        </p:nvSpPr>
        <p:spPr>
          <a:xfrm>
            <a:off x="939800" y="750888"/>
            <a:ext cx="5006975" cy="3754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919163" y="4757738"/>
            <a:ext cx="5046662" cy="450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475" spcFirstLastPara="1" rIns="96475" wrap="square" tIns="48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9:notes"/>
          <p:cNvSpPr txBox="1"/>
          <p:nvPr>
            <p:ph idx="12" type="sldNum"/>
          </p:nvPr>
        </p:nvSpPr>
        <p:spPr>
          <a:xfrm>
            <a:off x="3903663" y="9515475"/>
            <a:ext cx="298132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mic Sans MS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939800" y="750888"/>
            <a:ext cx="5006975" cy="3754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919163" y="4757738"/>
            <a:ext cx="5046662" cy="450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475" spcFirstLastPara="1" rIns="96475" wrap="square" tIns="48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 txBox="1"/>
          <p:nvPr>
            <p:ph idx="12" type="sldNum"/>
          </p:nvPr>
        </p:nvSpPr>
        <p:spPr>
          <a:xfrm>
            <a:off x="3903663" y="9515475"/>
            <a:ext cx="298132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mic Sans MS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919163" y="4757738"/>
            <a:ext cx="5046662" cy="4505325"/>
          </a:xfrm>
          <a:prstGeom prst="rect">
            <a:avLst/>
          </a:prstGeom>
        </p:spPr>
        <p:txBody>
          <a:bodyPr anchorCtr="0" anchor="t" bIns="48225" lIns="96475" spcFirstLastPara="1" rIns="96475" wrap="square" tIns="48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939800" y="750888"/>
            <a:ext cx="5006975" cy="3754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919163" y="4757738"/>
            <a:ext cx="5046662" cy="4505325"/>
          </a:xfrm>
          <a:prstGeom prst="rect">
            <a:avLst/>
          </a:prstGeom>
        </p:spPr>
        <p:txBody>
          <a:bodyPr anchorCtr="0" anchor="t" bIns="48225" lIns="96475" spcFirstLastPara="1" rIns="96475" wrap="square" tIns="48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939800" y="750888"/>
            <a:ext cx="5006975" cy="3754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/>
          <p:nvPr>
            <p:ph type="ctrTitle"/>
          </p:nvPr>
        </p:nvSpPr>
        <p:spPr>
          <a:xfrm>
            <a:off x="448965" y="3836214"/>
            <a:ext cx="8246070" cy="101803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" type="subTitle"/>
          </p:nvPr>
        </p:nvSpPr>
        <p:spPr>
          <a:xfrm>
            <a:off x="448965" y="4854247"/>
            <a:ext cx="8246070" cy="814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  <a:defRPr b="0" i="0" sz="2800">
                <a:solidFill>
                  <a:srgbClr val="FFFF00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magine con didascalia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6"/>
          <p:cNvSpPr txBox="1"/>
          <p:nvPr>
            <p:ph idx="1" type="body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8" name="Google Shape;7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testo verticale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olo e testo verticale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websites\free-power-point-templates\2012\logos.png" id="88" name="Google Shape;8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17950" y="3101975"/>
            <a:ext cx="1463675" cy="7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8"/>
          <p:cNvSpPr txBox="1"/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1" type="body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titolo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contenuto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448965" y="985720"/>
            <a:ext cx="8246070" cy="814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448966" y="2003753"/>
            <a:ext cx="8246070" cy="4479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a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 txBox="1"/>
          <p:nvPr>
            <p:ph type="title"/>
          </p:nvPr>
        </p:nvSpPr>
        <p:spPr>
          <a:xfrm>
            <a:off x="2281425" y="374900"/>
            <a:ext cx="6108200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" type="body"/>
          </p:nvPr>
        </p:nvSpPr>
        <p:spPr>
          <a:xfrm>
            <a:off x="2281425" y="1392935"/>
            <a:ext cx="6108200" cy="4885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stazione sezione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/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fronto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525318" y="1392933"/>
            <a:ext cx="8093365" cy="814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536880" y="2595531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536880" y="3225393"/>
            <a:ext cx="4040188" cy="3035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indent="-355600" lvl="1" marL="9144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2pPr>
            <a:lvl3pPr indent="-342900" lvl="2" marL="137160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indent="-330200" lvl="3" marL="18288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solidFill>
                  <a:schemeClr val="lt1"/>
                </a:solidFill>
              </a:defRPr>
            </a:lvl4pPr>
            <a:lvl5pPr indent="-330200" lvl="4" marL="22860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>
                <a:solidFill>
                  <a:schemeClr val="lt1"/>
                </a:solidFill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24"/>
          <p:cNvSpPr txBox="1"/>
          <p:nvPr>
            <p:ph idx="3" type="body"/>
          </p:nvPr>
        </p:nvSpPr>
        <p:spPr>
          <a:xfrm>
            <a:off x="4572002" y="2595531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24"/>
          <p:cNvSpPr txBox="1"/>
          <p:nvPr>
            <p:ph idx="4" type="body"/>
          </p:nvPr>
        </p:nvSpPr>
        <p:spPr>
          <a:xfrm>
            <a:off x="4572002" y="3225393"/>
            <a:ext cx="4041775" cy="3035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indent="-355600" lvl="1" marL="9144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2pPr>
            <a:lvl3pPr indent="-342900" lvl="2" marL="137160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indent="-330200" lvl="3" marL="18288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solidFill>
                  <a:schemeClr val="lt1"/>
                </a:solidFill>
              </a:defRPr>
            </a:lvl4pPr>
            <a:lvl5pPr indent="-330200" lvl="4" marL="22860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>
                <a:solidFill>
                  <a:schemeClr val="lt1"/>
                </a:solidFill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to con didascalia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0" name="Google Shape;70;p25"/>
          <p:cNvSpPr txBox="1"/>
          <p:nvPr>
            <p:ph idx="2" type="body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7" name="Google Shape;17;p16"/>
          <p:cNvSpPr txBox="1"/>
          <p:nvPr/>
        </p:nvSpPr>
        <p:spPr>
          <a:xfrm>
            <a:off x="-9525" y="6951663"/>
            <a:ext cx="838993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A6A6A6"/>
                </a:solidFill>
                <a:latin typeface="Verdana"/>
                <a:ea typeface="Verdana"/>
                <a:cs typeface="Verdana"/>
                <a:sym typeface="Verdana"/>
              </a:rPr>
              <a:t>This presentation uses a free template provided by FPPT.com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A6A6A6"/>
                </a:solidFill>
                <a:latin typeface="Verdana"/>
                <a:ea typeface="Verdana"/>
                <a:cs typeface="Verdana"/>
                <a:sym typeface="Verdana"/>
              </a:rPr>
              <a:t>www.free-power-point-templates.com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leparolesonounponte.edublogs.org/noi-e-lambiente/" TargetMode="External"/><Relationship Id="rId4" Type="http://schemas.openxmlformats.org/officeDocument/2006/relationships/hyperlink" Target="http://leparolesonounponte.blogspot.com/" TargetMode="External"/><Relationship Id="rId5" Type="http://schemas.openxmlformats.org/officeDocument/2006/relationships/hyperlink" Target="https://noisportivamente.blogspot.com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type="ctrTitle"/>
          </p:nvPr>
        </p:nvSpPr>
        <p:spPr>
          <a:xfrm>
            <a:off x="1403650" y="4702600"/>
            <a:ext cx="8245500" cy="15441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F2F2F2"/>
                </a:solidFill>
              </a:rPr>
              <a:t>Istituto Comprensivo Salvo D’Acquisto</a:t>
            </a:r>
            <a:br>
              <a:rPr lang="it-IT" sz="2800">
                <a:solidFill>
                  <a:srgbClr val="F2F2F2"/>
                </a:solidFill>
              </a:rPr>
            </a:br>
            <a:r>
              <a:rPr lang="it-IT" sz="2800">
                <a:solidFill>
                  <a:srgbClr val="F2F2F2"/>
                </a:solidFill>
              </a:rPr>
              <a:t>Istituto di Istruzione Superiore Mosè Bianchi </a:t>
            </a:r>
            <a:br>
              <a:rPr lang="it-IT" sz="2800">
                <a:solidFill>
                  <a:srgbClr val="F2F2F2"/>
                </a:solidFill>
              </a:rPr>
            </a:br>
            <a:r>
              <a:rPr lang="it-IT" sz="2800">
                <a:solidFill>
                  <a:srgbClr val="F2F2F2"/>
                </a:solidFill>
              </a:rPr>
              <a:t>Fondazione MBBM</a:t>
            </a:r>
            <a:br>
              <a:rPr lang="it-IT" sz="2800">
                <a:solidFill>
                  <a:srgbClr val="F2F2F2"/>
                </a:solidFill>
              </a:rPr>
            </a:br>
            <a:r>
              <a:rPr lang="it-IT" sz="2800">
                <a:solidFill>
                  <a:srgbClr val="F2F2F2"/>
                </a:solidFill>
              </a:rPr>
              <a:t>Ospedale San Gerardo</a:t>
            </a:r>
            <a:br>
              <a:rPr lang="it-IT" sz="2800">
                <a:solidFill>
                  <a:srgbClr val="F2F2F2"/>
                </a:solidFill>
              </a:rPr>
            </a:br>
            <a:r>
              <a:rPr lang="it-IT" sz="2800">
                <a:solidFill>
                  <a:srgbClr val="F2F2F2"/>
                </a:solidFill>
              </a:rPr>
              <a:t>Centro Maria Letizia Verga</a:t>
            </a:r>
            <a:br>
              <a:rPr lang="it-IT" sz="2800">
                <a:solidFill>
                  <a:srgbClr val="F2F2F2"/>
                </a:solidFill>
              </a:rPr>
            </a:br>
            <a:endParaRPr sz="2800">
              <a:solidFill>
                <a:srgbClr val="F2F2F2"/>
              </a:solidFill>
            </a:endParaRPr>
          </a:p>
        </p:txBody>
      </p:sp>
      <p:sp>
        <p:nvSpPr>
          <p:cNvPr id="100" name="Google Shape;100;p1"/>
          <p:cNvSpPr txBox="1"/>
          <p:nvPr>
            <p:ph idx="1" type="subTitle"/>
          </p:nvPr>
        </p:nvSpPr>
        <p:spPr>
          <a:xfrm>
            <a:off x="531988" y="3021758"/>
            <a:ext cx="82455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None/>
            </a:pPr>
            <a:r>
              <a:rPr lang="it-IT" sz="4000"/>
              <a:t>Scuola in Ospedale di Monza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None/>
            </a:pPr>
            <a:r>
              <a:rPr i="1" lang="it-IT" sz="4000"/>
              <a:t>#LASCUOLANONSIFERMA</a:t>
            </a:r>
            <a:endParaRPr i="1" sz="4000"/>
          </a:p>
        </p:txBody>
      </p:sp>
      <p:sp>
        <p:nvSpPr>
          <p:cNvPr id="101" name="Google Shape;101;p1"/>
          <p:cNvSpPr txBox="1"/>
          <p:nvPr>
            <p:ph idx="11" type="ftr"/>
          </p:nvPr>
        </p:nvSpPr>
        <p:spPr>
          <a:xfrm>
            <a:off x="2782300" y="6356350"/>
            <a:ext cx="37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SIO -MONZA #LASCUOLANONSIFERMA</a:t>
            </a:r>
            <a:endParaRPr/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975" y="4317950"/>
            <a:ext cx="1885950" cy="1928813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type="title"/>
          </p:nvPr>
        </p:nvSpPr>
        <p:spPr>
          <a:xfrm>
            <a:off x="457200" y="1037726"/>
            <a:ext cx="8229600" cy="1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COMUNICAZIONE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A GENITORI E ALUNNI</a:t>
            </a:r>
            <a:endParaRPr/>
          </a:p>
        </p:txBody>
      </p:sp>
      <p:sp>
        <p:nvSpPr>
          <p:cNvPr id="193" name="Google Shape;193;p13"/>
          <p:cNvSpPr txBox="1"/>
          <p:nvPr/>
        </p:nvSpPr>
        <p:spPr>
          <a:xfrm>
            <a:off x="336300" y="2463550"/>
            <a:ext cx="8471400" cy="4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Per spiegare le nuove modalità di prosecuzione dell’attività didattica a distanza abbiamo utilizzato: </a:t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circolare del DS ai genitori in data 27/2</a:t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cartelli esposti sulle porte della scuola in ospedale, in accettazione del DH, nei reparti</a:t>
            </a:r>
            <a:endParaRPr sz="2000"/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informazioni pubblicate</a:t>
            </a: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sul sito della scuola e sul sito del Comitato Maria Letizia Verga</a:t>
            </a:r>
            <a:endParaRPr sz="2000"/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email,  sms, telefonate ai genitori degli alunni in carico alla SIO</a:t>
            </a:r>
            <a:endParaRPr sz="2000"/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contatti tramite il </a:t>
            </a: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personale del servizio psicosociale (psicologhe, assistente sociale) ancora autorizzato ad accedere all’ospedale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13"/>
          <p:cNvSpPr txBox="1"/>
          <p:nvPr>
            <p:ph idx="11" type="ftr"/>
          </p:nvPr>
        </p:nvSpPr>
        <p:spPr>
          <a:xfrm>
            <a:off x="2782300" y="6356350"/>
            <a:ext cx="37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SIO -MONZA #LASCUOLANONSIFERMA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 txBox="1"/>
          <p:nvPr>
            <p:ph type="title"/>
          </p:nvPr>
        </p:nvSpPr>
        <p:spPr>
          <a:xfrm>
            <a:off x="-633150" y="864925"/>
            <a:ext cx="10410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STRUMENTI </a:t>
            </a:r>
            <a:endParaRPr/>
          </a:p>
        </p:txBody>
      </p:sp>
      <p:sp>
        <p:nvSpPr>
          <p:cNvPr id="200" name="Google Shape;200;p14"/>
          <p:cNvSpPr txBox="1"/>
          <p:nvPr/>
        </p:nvSpPr>
        <p:spPr>
          <a:xfrm>
            <a:off x="286500" y="1700275"/>
            <a:ext cx="83409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Strumenti per l’organizzazione e la documentazione dell’attività didattica:</a:t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Google </a:t>
            </a:r>
            <a:r>
              <a:rPr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Drive per la condivisione del diario degli impegni collegiali e dei verbali delle riunioni (riunioni di plesso, di ordine, di équipe)</a:t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Google Calendar condiviso per la programmazione delle lezioni</a:t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Registro digitale delle lezioni: un registro per ogni docente per la documentazione dell’attività didattica a distanza e le valutazioni.</a:t>
            </a:r>
            <a:endParaRPr/>
          </a:p>
        </p:txBody>
      </p:sp>
      <p:sp>
        <p:nvSpPr>
          <p:cNvPr id="201" name="Google Shape;201;p14"/>
          <p:cNvSpPr txBox="1"/>
          <p:nvPr>
            <p:ph idx="11" type="ftr"/>
          </p:nvPr>
        </p:nvSpPr>
        <p:spPr>
          <a:xfrm>
            <a:off x="2782300" y="6356350"/>
            <a:ext cx="37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SIO -MONZA #LASCUOLANONSIFERMA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19ff700aa_0_0"/>
          <p:cNvSpPr txBox="1"/>
          <p:nvPr/>
        </p:nvSpPr>
        <p:spPr>
          <a:xfrm>
            <a:off x="483450" y="966100"/>
            <a:ext cx="7829100" cy="8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SCUOLA PRIMARIA</a:t>
            </a:r>
            <a:endParaRPr b="1" sz="24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 SI E’ ORGANIZZATA NELL’ EMERGENZA COVID-19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719ff700aa_0_0"/>
          <p:cNvSpPr txBox="1"/>
          <p:nvPr/>
        </p:nvSpPr>
        <p:spPr>
          <a:xfrm>
            <a:off x="555075" y="1720900"/>
            <a:ext cx="7596300" cy="43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Nella specificità della scuola primaria, che ha a che fare con bimbi molto piccoli, i contatti sono necessariamente mediati dai genitori.</a:t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it-IT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it-IT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ontatti telefonici e via e-mail con genitori e insegnanti delle scuole di appartenenza  e di Istruzione Domiciliare</a:t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Char char="●"/>
            </a:pPr>
            <a:r>
              <a:rPr lang="it-IT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Riunioni quotidiane in VDC tra le docenti SIO</a:t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Char char="●"/>
            </a:pPr>
            <a:r>
              <a:rPr lang="it-IT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Collaborazione stretta dei genitori per la condivisione di libri, foto di pagine/schede o codici per scaricare i libri dei bambini</a:t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Char char="●"/>
            </a:pPr>
            <a:r>
              <a:rPr lang="it-IT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Elasticità negli orari dei contatti sincroni, in considerazione delle particolari necessità: condizioni cliniche, terapie in ricovero o day Hospital ecc.</a:t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719ff700aa_0_0"/>
          <p:cNvSpPr txBox="1"/>
          <p:nvPr>
            <p:ph idx="11" type="ftr"/>
          </p:nvPr>
        </p:nvSpPr>
        <p:spPr>
          <a:xfrm>
            <a:off x="2782300" y="6356350"/>
            <a:ext cx="37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SIO -MONZA #LASCUOLANONSIFERMA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19ff700aa_0_6"/>
          <p:cNvSpPr txBox="1"/>
          <p:nvPr/>
        </p:nvSpPr>
        <p:spPr>
          <a:xfrm>
            <a:off x="573000" y="1037725"/>
            <a:ext cx="7578300" cy="8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1" lang="it-IT" sz="24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SCUOLA PRIMARIA</a:t>
            </a:r>
            <a:endParaRPr b="1" sz="2400"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TIPOLOGIE DI INTERVENTO </a:t>
            </a:r>
            <a:r>
              <a:rPr b="1" lang="it-IT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NELL’ EMERGENZA COVID-19</a:t>
            </a:r>
            <a:endParaRPr b="1" sz="2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" name="Google Shape;216;g719ff700aa_0_6"/>
          <p:cNvSpPr txBox="1"/>
          <p:nvPr/>
        </p:nvSpPr>
        <p:spPr>
          <a:xfrm>
            <a:off x="319350" y="2385125"/>
            <a:ext cx="8505300" cy="42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CONTINUA L’ESTREMA INDIVIDUALIZZAZIONE E PERSONALIZZAZIONE  DI QUALSIASI TIPOLOGIA DI INTERVENTO DIDATTICO (rapporto uno a uno)</a:t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Char char="●"/>
            </a:pPr>
            <a:r>
              <a:rPr lang="it-IT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videochiamate whatsapp su appuntamento (in pochi casi via skype o meet)</a:t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Char char="●"/>
            </a:pPr>
            <a:r>
              <a:rPr lang="it-IT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invio materiali per mail (laddove ci siano genitori che mediano): schede, letture, link a siti di gioco didattico, link a video o presentazioni su vari argomenti, assegnazione di esercizi di rinforzo</a:t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Char char="●"/>
            </a:pPr>
            <a:r>
              <a:rPr lang="it-IT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distribuzione, ai bambini privi di mezzi diversi dal cellulare, di schede/esercizi stampati da parte del personale psicosociale del reparto. </a:t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1a4596f76_8_10"/>
          <p:cNvSpPr txBox="1"/>
          <p:nvPr/>
        </p:nvSpPr>
        <p:spPr>
          <a:xfrm>
            <a:off x="573000" y="1037725"/>
            <a:ext cx="7578300" cy="8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1" lang="it-IT" sz="24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SCUOLA PRIMARIA</a:t>
            </a:r>
            <a:endParaRPr b="1" sz="2400"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TIPOLOGIE DI INTERVENTO NELL’ EMERGENZA COVID-19</a:t>
            </a:r>
            <a:endParaRPr b="1" sz="2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3" name="Google Shape;223;g71a4596f76_8_10"/>
          <p:cNvSpPr txBox="1"/>
          <p:nvPr/>
        </p:nvSpPr>
        <p:spPr>
          <a:xfrm>
            <a:off x="255300" y="2283600"/>
            <a:ext cx="82137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Char char="●"/>
            </a:pPr>
            <a:r>
              <a:rPr lang="it-IT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it-IT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ollaborazione massima dei genitori per predisporre il materiale reperibile solo via “foto” (ricopiatura, predisposizione di cloze)</a:t>
            </a:r>
            <a:endParaRPr sz="2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Char char="●"/>
            </a:pPr>
            <a:r>
              <a:rPr lang="it-IT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Ricezione e correzione di lavori svolti dai bambini, prevalentemente  attraverso  foto via wapp</a:t>
            </a:r>
            <a:endParaRPr sz="2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4" name="Google Shape;224;g71a4596f76_8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9288" y="4737413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71a4596f76_8_10"/>
          <p:cNvSpPr txBox="1"/>
          <p:nvPr/>
        </p:nvSpPr>
        <p:spPr>
          <a:xfrm>
            <a:off x="315800" y="5078550"/>
            <a:ext cx="5173500" cy="16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●"/>
            </a:pPr>
            <a:r>
              <a:rPr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invio di “</a:t>
            </a:r>
            <a:r>
              <a:rPr b="1"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favole al telefono</a:t>
            </a:r>
            <a:r>
              <a:rPr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” con audio quotidiano …UN SEGNO per dire </a:t>
            </a:r>
            <a:r>
              <a:rPr i="1"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”ci siamo, ti pensiamo...”</a:t>
            </a:r>
            <a:endParaRPr i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71a4596f76_8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10119">
            <a:off x="7498795" y="5568470"/>
            <a:ext cx="1527900" cy="95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1a4596f76_2_4"/>
          <p:cNvSpPr txBox="1"/>
          <p:nvPr/>
        </p:nvSpPr>
        <p:spPr>
          <a:xfrm>
            <a:off x="1883400" y="948950"/>
            <a:ext cx="51846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SCU</a:t>
            </a:r>
            <a:r>
              <a:rPr b="1"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OLA SECONDARIA </a:t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 I e II grado</a:t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IL NUOVO SCENARIO</a:t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g71a4596f76_2_4"/>
          <p:cNvSpPr txBox="1"/>
          <p:nvPr/>
        </p:nvSpPr>
        <p:spPr>
          <a:xfrm>
            <a:off x="647350" y="1997050"/>
            <a:ext cx="8014800" cy="43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 particolari condizioni di fragilità in cui si trovano gli studenti ospedalizzati o con terapie ricorrenti in DH richiedono anche </a:t>
            </a:r>
            <a:r>
              <a:rPr lang="it-IT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la didattica a distanza:</a:t>
            </a:r>
            <a:endParaRPr sz="2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●"/>
            </a:pPr>
            <a:r>
              <a:rPr lang="it-IT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la riconsiderazione di strumenti, modalità e tempi </a:t>
            </a:r>
            <a:endParaRPr sz="2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●"/>
            </a:pPr>
            <a:r>
              <a:rPr lang="it-IT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la riprogrammazione dei percorsi didattici</a:t>
            </a:r>
            <a:endParaRPr sz="2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Char char="●"/>
            </a:pPr>
            <a:r>
              <a:rPr lang="it-IT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il coordinamento fra gli interventi dei docenti delle diverse discipline della SIO e della scuola di appartenenza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71a4596f76_2_4"/>
          <p:cNvSpPr txBox="1"/>
          <p:nvPr>
            <p:ph idx="11" type="ftr"/>
          </p:nvPr>
        </p:nvSpPr>
        <p:spPr>
          <a:xfrm>
            <a:off x="2782300" y="6356350"/>
            <a:ext cx="37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SIO -MONZA #LASCUOLANONSIFERMA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1a4596f76_8_3"/>
          <p:cNvSpPr txBox="1"/>
          <p:nvPr/>
        </p:nvSpPr>
        <p:spPr>
          <a:xfrm>
            <a:off x="322300" y="1929000"/>
            <a:ext cx="8305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b="1"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SINCRONE</a:t>
            </a:r>
            <a:endParaRPr b="1"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Videoconferenze su appuntamento (skype o meet) che possono seguire modalità diverse secondo la disciplina, l’argomento  e lo stile di apprendimento dell’alunno.</a:t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La sessione di lavoro </a:t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●"/>
            </a:pP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può essere preceduta, supportata, seguita dall’invio di materiali didattici digitali o digitalizzati</a:t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●"/>
            </a:pP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può essere seguita dall’assegnazione di lavori ai ragazzi </a:t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●"/>
            </a:pP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deve prevedere fasi di rielaborazione da parte degli alunni e  restituzione da parte dei docenti </a:t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●"/>
            </a:pP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include la valutazione  che può avvenire con modalità e strumenti diversi, valorizzando e documentando tutte le produzioni degli alunni  </a:t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1" name="Google Shape;241;g71a4596f76_8_3"/>
          <p:cNvSpPr txBox="1"/>
          <p:nvPr/>
        </p:nvSpPr>
        <p:spPr>
          <a:xfrm>
            <a:off x="2499000" y="966925"/>
            <a:ext cx="4146000" cy="10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400" u="sng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SCUOLA SECONDARIA</a:t>
            </a:r>
            <a:endParaRPr b="1" sz="2400" u="sng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400" u="sng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MODALITA’</a:t>
            </a:r>
            <a:endParaRPr b="1" sz="2400" u="sng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1a4596f76_2_0"/>
          <p:cNvSpPr txBox="1"/>
          <p:nvPr/>
        </p:nvSpPr>
        <p:spPr>
          <a:xfrm>
            <a:off x="2364675" y="1056450"/>
            <a:ext cx="4092300" cy="10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400" u="sng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SCUOLA SECONDARIA</a:t>
            </a:r>
            <a:endParaRPr b="1" sz="2400" u="sng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400" u="sng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MODALITA’</a:t>
            </a:r>
            <a:endParaRPr b="1" sz="2400" u="sng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8" name="Google Shape;248;g71a4596f76_2_0"/>
          <p:cNvSpPr txBox="1"/>
          <p:nvPr/>
        </p:nvSpPr>
        <p:spPr>
          <a:xfrm>
            <a:off x="564600" y="1961700"/>
            <a:ext cx="8495700" cy="43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AS</a:t>
            </a:r>
            <a:r>
              <a:rPr b="1" lang="it-IT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INCRONE</a:t>
            </a:r>
            <a:endParaRPr b="1"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●"/>
            </a:pP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Invio di materiali per mail  (indicazioni di letture, link a siti, link a video o presentazioni su vari argomenti, assegnazione di esercizi interattivi)</a:t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●"/>
            </a:pP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Invito a collaborare con contributi per i blog della SIO</a:t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●"/>
            </a:pPr>
            <a:r>
              <a:rPr lang="it-IT" sz="2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https://leparolesonounponte.edublogs.org/noi-e-lambiente/</a:t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●"/>
            </a:pPr>
            <a:r>
              <a:rPr lang="it-IT" sz="2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http://leparolesonounponte.blogspot.com/</a:t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●"/>
            </a:pPr>
            <a:r>
              <a:rPr lang="it-IT" sz="2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https://noisportivamente.blogspot.com/</a:t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9" name="Google Shape;249;g71a4596f76_2_0"/>
          <p:cNvSpPr txBox="1"/>
          <p:nvPr>
            <p:ph idx="11" type="ftr"/>
          </p:nvPr>
        </p:nvSpPr>
        <p:spPr>
          <a:xfrm>
            <a:off x="2782300" y="6356350"/>
            <a:ext cx="37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SIO -MONZA #LASCUOLANONSIFERMA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1a4596f76_8_16"/>
          <p:cNvSpPr txBox="1"/>
          <p:nvPr/>
        </p:nvSpPr>
        <p:spPr>
          <a:xfrm>
            <a:off x="2739600" y="734050"/>
            <a:ext cx="30000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 NUOVO SCENARIO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71a4596f76_8_16"/>
          <p:cNvSpPr txBox="1"/>
          <p:nvPr/>
        </p:nvSpPr>
        <p:spPr>
          <a:xfrm>
            <a:off x="812875" y="1876075"/>
            <a:ext cx="8014800" cy="43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17</a:t>
            </a:r>
            <a:r>
              <a:rPr lang="it-IT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/03/</a:t>
            </a:r>
            <a:r>
              <a:rPr lang="it-IT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2020 Dal Ministero dell’Istruzione: Emergenza sanitaria da nuovo Coronavirus. Prime indicazioni operative per le attività didattiche a distanza</a:t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Resta necessario garantire il diritto all’istruzione anche agli alunni ricoverati presso le strutture ospedaliere o in cura presso la propria abitazione. In considerazione della sospensione dell’attività didattica in presenza su tutto il territorio nazionale, nonché dei progetti di istruzione domiciliare e del servizio di scuola in ospedale, si segnala che, per tali alunni, l’attivazione delle procedure per effettuare didattica a</a:t>
            </a:r>
            <a:endParaRPr i="1"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distanza risulta necessaria soprattutto al fine di mitigare lo stato di isolamento sociale connesso alla specifica situazione. </a:t>
            </a:r>
            <a:endParaRPr i="1"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71a4596f76_8_16"/>
          <p:cNvSpPr txBox="1"/>
          <p:nvPr>
            <p:ph idx="11" type="ftr"/>
          </p:nvPr>
        </p:nvSpPr>
        <p:spPr>
          <a:xfrm>
            <a:off x="2782300" y="6356350"/>
            <a:ext cx="37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SIO -MONZA #LASCUOLANONSIFERMA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57121">
            <a:off x="4005011" y="3119216"/>
            <a:ext cx="4770120" cy="317754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109" name="Google Shape;109;p2"/>
          <p:cNvSpPr txBox="1"/>
          <p:nvPr>
            <p:ph type="title"/>
          </p:nvPr>
        </p:nvSpPr>
        <p:spPr>
          <a:xfrm>
            <a:off x="471424" y="94987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Ospedale San</a:t>
            </a:r>
            <a:r>
              <a:rPr lang="it-IT" sz="3200">
                <a:solidFill>
                  <a:srgbClr val="FFFF00"/>
                </a:solidFill>
              </a:rPr>
              <a:t> </a:t>
            </a:r>
            <a:r>
              <a:rPr lang="it-IT" sz="32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Gerardo</a:t>
            </a:r>
            <a:br>
              <a:rPr lang="it-IT" sz="32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32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Centro Maria Letizia Verga - Monza</a:t>
            </a:r>
            <a:endParaRPr/>
          </a:p>
        </p:txBody>
      </p:sp>
      <p:sp>
        <p:nvSpPr>
          <p:cNvPr descr="Risultati immagini per ospedale san gerardo" id="110" name="Google Shape;110;p2"/>
          <p:cNvSpPr/>
          <p:nvPr/>
        </p:nvSpPr>
        <p:spPr>
          <a:xfrm>
            <a:off x="200025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descr="Risultati immagini per ospedale san gerardo" id="111" name="Google Shape;111;p2"/>
          <p:cNvSpPr/>
          <p:nvPr/>
        </p:nvSpPr>
        <p:spPr>
          <a:xfrm>
            <a:off x="200025" y="-2270125"/>
            <a:ext cx="5962650" cy="397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79287">
            <a:off x="398698" y="2488727"/>
            <a:ext cx="4956043" cy="2787774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113" name="Google Shape;113;p2"/>
          <p:cNvSpPr txBox="1"/>
          <p:nvPr>
            <p:ph idx="11" type="ftr"/>
          </p:nvPr>
        </p:nvSpPr>
        <p:spPr>
          <a:xfrm>
            <a:off x="2782300" y="6356350"/>
            <a:ext cx="37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SIO -MONZA #LASCUOLANONSIFERMA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title"/>
          </p:nvPr>
        </p:nvSpPr>
        <p:spPr>
          <a:xfrm>
            <a:off x="617200" y="1020688"/>
            <a:ext cx="7620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latin typeface="Verdana"/>
                <a:ea typeface="Verdana"/>
                <a:cs typeface="Verdana"/>
                <a:sym typeface="Verdana"/>
              </a:rPr>
              <a:t>ORGANIZZAZIONE</a:t>
            </a:r>
            <a:endParaRPr/>
          </a:p>
        </p:txBody>
      </p:sp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431719" y="1888400"/>
            <a:ext cx="75438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b="1" lang="it-IT" sz="1600" u="sng">
                <a:latin typeface="Verdana"/>
                <a:ea typeface="Verdana"/>
                <a:cs typeface="Verdana"/>
                <a:sym typeface="Verdana"/>
              </a:rPr>
              <a:t>Scuola primaria</a:t>
            </a:r>
            <a:r>
              <a:rPr lang="it-IT" sz="1600">
                <a:latin typeface="Verdana"/>
                <a:ea typeface="Verdana"/>
                <a:cs typeface="Verdana"/>
                <a:sym typeface="Verdana"/>
              </a:rPr>
              <a:t> : tre insegnanti su posto comune                                                                                  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b="1" lang="it-IT" sz="1600" u="sng">
                <a:latin typeface="Verdana"/>
                <a:ea typeface="Verdana"/>
                <a:cs typeface="Verdana"/>
                <a:sym typeface="Verdana"/>
              </a:rPr>
              <a:t>Scuola secondaria I grado</a:t>
            </a:r>
            <a:r>
              <a:rPr lang="it-IT" sz="1600">
                <a:latin typeface="Verdana"/>
                <a:ea typeface="Verdana"/>
                <a:cs typeface="Verdana"/>
                <a:sym typeface="Verdana"/>
              </a:rPr>
              <a:t> : sette insegnanti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it-IT" sz="1600">
                <a:latin typeface="Verdana"/>
                <a:ea typeface="Verdana"/>
                <a:cs typeface="Verdana"/>
                <a:sym typeface="Verdana"/>
              </a:rPr>
              <a:t>Materie letterarie                                                    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it-IT" sz="1600">
                <a:latin typeface="Verdana"/>
                <a:ea typeface="Verdana"/>
                <a:cs typeface="Verdana"/>
                <a:sym typeface="Verdana"/>
              </a:rPr>
              <a:t>Scienze matematiche, chimiche, fisiche e naturali       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it-IT" sz="1600">
                <a:latin typeface="Verdana"/>
                <a:ea typeface="Verdana"/>
                <a:cs typeface="Verdana"/>
                <a:sym typeface="Verdana"/>
              </a:rPr>
              <a:t>Inglese                                                                  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it-IT" sz="1600">
                <a:latin typeface="Verdana"/>
                <a:ea typeface="Verdana"/>
                <a:cs typeface="Verdana"/>
                <a:sym typeface="Verdana"/>
              </a:rPr>
              <a:t>Tecnologia                                                               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it-IT" sz="1600">
                <a:latin typeface="Verdana"/>
                <a:ea typeface="Verdana"/>
                <a:cs typeface="Verdana"/>
                <a:sym typeface="Verdana"/>
              </a:rPr>
              <a:t>Arte                                                                       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it-IT" sz="1600">
                <a:latin typeface="Verdana"/>
                <a:ea typeface="Verdana"/>
                <a:cs typeface="Verdana"/>
                <a:sym typeface="Verdana"/>
              </a:rPr>
              <a:t>Musica                                                                     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it-IT" sz="1600">
                <a:latin typeface="Verdana"/>
                <a:ea typeface="Verdana"/>
                <a:cs typeface="Verdana"/>
                <a:sym typeface="Verdana"/>
              </a:rPr>
              <a:t>Sostegno                                                                 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b="1" lang="it-IT" sz="1600" u="sng">
                <a:latin typeface="Verdana"/>
                <a:ea typeface="Verdana"/>
                <a:cs typeface="Verdana"/>
                <a:sym typeface="Verdana"/>
              </a:rPr>
              <a:t>Scuola secondaria II grado</a:t>
            </a:r>
            <a:r>
              <a:rPr lang="it-IT" sz="1600">
                <a:latin typeface="Verdana"/>
                <a:ea typeface="Verdana"/>
                <a:cs typeface="Verdana"/>
                <a:sym typeface="Verdana"/>
              </a:rPr>
              <a:t> : tre insegnanti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it-IT" sz="1600">
                <a:latin typeface="Verdana"/>
                <a:ea typeface="Verdana"/>
                <a:cs typeface="Verdana"/>
                <a:sym typeface="Verdana"/>
              </a:rPr>
              <a:t>Italiano e Latino                                                     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it-IT" sz="1600">
                <a:latin typeface="Verdana"/>
                <a:ea typeface="Verdana"/>
                <a:cs typeface="Verdana"/>
                <a:sym typeface="Verdana"/>
              </a:rPr>
              <a:t>Italiano e Storia                                                     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it-IT" sz="1600">
                <a:latin typeface="Verdana"/>
                <a:ea typeface="Verdana"/>
                <a:cs typeface="Verdana"/>
                <a:sym typeface="Verdana"/>
              </a:rPr>
              <a:t>Matematica e Fisica                                                 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it-IT" sz="1600">
                <a:latin typeface="Verdana"/>
                <a:ea typeface="Verdana"/>
                <a:cs typeface="Verdana"/>
                <a:sym typeface="Verdana"/>
              </a:rPr>
              <a:t>I docenti di Italiano coordinano gli interventi didattici delle varie materie della Scuola Superiore, circa 40 docenti appartenenti alle scuole superiori della provincia di Monza-Brianza aderenti al progetto sostenuto con fondi stanziati dal Ministero dell’Istruzione.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it-IT" sz="1600">
                <a:latin typeface="Verdana"/>
                <a:ea typeface="Verdana"/>
                <a:cs typeface="Verdana"/>
                <a:sym typeface="Verdana"/>
              </a:rPr>
              <a:t>      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29910">
            <a:off x="5484804" y="2156364"/>
            <a:ext cx="3706689" cy="279695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>
            <p:ph idx="11" type="ftr"/>
          </p:nvPr>
        </p:nvSpPr>
        <p:spPr>
          <a:xfrm>
            <a:off x="2782300" y="6356350"/>
            <a:ext cx="37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SIO -MONZA #LASCUOLANONSIFERMA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>
            <a:off x="553243" y="420686"/>
            <a:ext cx="8207375" cy="1268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it-IT" sz="32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32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MODELLO INTEGRATO</a:t>
            </a:r>
            <a:br>
              <a:rPr b="1" lang="it-IT" sz="3200">
                <a:solidFill>
                  <a:srgbClr val="996633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1" sz="2000">
              <a:solidFill>
                <a:srgbClr val="9966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200025" y="1436688"/>
            <a:ext cx="2073275" cy="228123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6633"/>
              </a:buClr>
              <a:buSzPts val="1200"/>
              <a:buFont typeface="Times New Roman"/>
              <a:buChar char="•"/>
            </a:pPr>
            <a:r>
              <a:rPr b="1" lang="it-IT" sz="20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OSPEDALE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None/>
            </a:pPr>
            <a:r>
              <a:rPr lang="it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Medici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None/>
            </a:pPr>
            <a:r>
              <a:rPr lang="it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Insegnanti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None/>
            </a:pPr>
            <a:r>
              <a:rPr lang="it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Assistente Sociale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None/>
            </a:pPr>
            <a:r>
              <a:rPr lang="it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Psicologa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None/>
            </a:pPr>
            <a:r>
              <a:rPr lang="it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Pedagogista</a:t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6848475" y="1436688"/>
            <a:ext cx="2244725" cy="228123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6633"/>
              </a:buClr>
              <a:buSzPts val="1440"/>
              <a:buFont typeface="Times New Roman"/>
              <a:buChar char="•"/>
            </a:pPr>
            <a:r>
              <a:rPr b="1" lang="it-IT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it-IT" sz="20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SCUOLA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None/>
            </a:pPr>
            <a:r>
              <a:rPr lang="it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Dirigente scolastico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None/>
            </a:pPr>
            <a:r>
              <a:rPr lang="it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Insegnanti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None/>
            </a:pPr>
            <a:r>
              <a:rPr lang="it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Compagni di classe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3348038" y="1397000"/>
            <a:ext cx="2016125" cy="1090613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BAMBINO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 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FAMIGLIA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3490913" y="4149725"/>
            <a:ext cx="3240087" cy="101917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PROGRAMMA EDUCATIVO PERSONALIZZATO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136525" y="4149725"/>
            <a:ext cx="2984500" cy="1902059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 u="sng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Riunioni: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Settimanale équipe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Settimanale pedagogista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Annuale di programmazione e verifica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Periodica di aggiornamento medico</a:t>
            </a:r>
            <a:endParaRPr/>
          </a:p>
        </p:txBody>
      </p:sp>
      <p:cxnSp>
        <p:nvCxnSpPr>
          <p:cNvPr id="132" name="Google Shape;132;p5"/>
          <p:cNvCxnSpPr/>
          <p:nvPr/>
        </p:nvCxnSpPr>
        <p:spPr>
          <a:xfrm>
            <a:off x="2268538" y="1960563"/>
            <a:ext cx="100806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Google Shape;133;p5"/>
          <p:cNvCxnSpPr/>
          <p:nvPr/>
        </p:nvCxnSpPr>
        <p:spPr>
          <a:xfrm>
            <a:off x="2268538" y="2247900"/>
            <a:ext cx="1366837" cy="57626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p5"/>
          <p:cNvCxnSpPr/>
          <p:nvPr/>
        </p:nvCxnSpPr>
        <p:spPr>
          <a:xfrm rot="10800000">
            <a:off x="5435600" y="1958975"/>
            <a:ext cx="136683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35" name="Google Shape;135;p5"/>
          <p:cNvCxnSpPr/>
          <p:nvPr/>
        </p:nvCxnSpPr>
        <p:spPr>
          <a:xfrm>
            <a:off x="2403475" y="3357563"/>
            <a:ext cx="4329113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36" name="Google Shape;136;p5"/>
          <p:cNvCxnSpPr/>
          <p:nvPr/>
        </p:nvCxnSpPr>
        <p:spPr>
          <a:xfrm>
            <a:off x="2087563" y="3733800"/>
            <a:ext cx="1401762" cy="44291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" name="Google Shape;137;p5"/>
          <p:cNvCxnSpPr/>
          <p:nvPr/>
        </p:nvCxnSpPr>
        <p:spPr>
          <a:xfrm flipH="1">
            <a:off x="6742113" y="3717925"/>
            <a:ext cx="276225" cy="44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8" name="Google Shape;138;p5"/>
          <p:cNvSpPr txBox="1"/>
          <p:nvPr/>
        </p:nvSpPr>
        <p:spPr>
          <a:xfrm>
            <a:off x="2339975" y="1652588"/>
            <a:ext cx="990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DIAGNOSI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5364163" y="1652588"/>
            <a:ext cx="15398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COMUNICAZIONE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2662238" y="2824163"/>
            <a:ext cx="39893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LETTERA-OPUSCOLO-CONTATTI TELEFONICI - MEDICO A SCUOLA</a:t>
            </a:r>
            <a:endParaRPr/>
          </a:p>
        </p:txBody>
      </p:sp>
      <p:sp>
        <p:nvSpPr>
          <p:cNvPr id="141" name="Google Shape;141;p5"/>
          <p:cNvSpPr txBox="1"/>
          <p:nvPr/>
        </p:nvSpPr>
        <p:spPr>
          <a:xfrm>
            <a:off x="3851275" y="5878513"/>
            <a:ext cx="2520950" cy="40957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VALUTAZIONE</a:t>
            </a:r>
            <a:endParaRPr/>
          </a:p>
        </p:txBody>
      </p:sp>
      <p:cxnSp>
        <p:nvCxnSpPr>
          <p:cNvPr id="142" name="Google Shape;142;p5"/>
          <p:cNvCxnSpPr/>
          <p:nvPr/>
        </p:nvCxnSpPr>
        <p:spPr>
          <a:xfrm>
            <a:off x="1116013" y="3717925"/>
            <a:ext cx="0" cy="43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5"/>
          <p:cNvCxnSpPr/>
          <p:nvPr/>
        </p:nvCxnSpPr>
        <p:spPr>
          <a:xfrm>
            <a:off x="3132138" y="6094413"/>
            <a:ext cx="719137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" name="Google Shape;144;p5"/>
          <p:cNvCxnSpPr>
            <a:stCxn id="128" idx="2"/>
            <a:endCxn id="141" idx="3"/>
          </p:cNvCxnSpPr>
          <p:nvPr/>
        </p:nvCxnSpPr>
        <p:spPr>
          <a:xfrm rot="5400000">
            <a:off x="5988737" y="4101325"/>
            <a:ext cx="2365500" cy="1598700"/>
          </a:xfrm>
          <a:prstGeom prst="bentConnector2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45" name="Google Shape;145;p5"/>
          <p:cNvCxnSpPr>
            <a:stCxn id="130" idx="2"/>
            <a:endCxn id="141" idx="0"/>
          </p:cNvCxnSpPr>
          <p:nvPr/>
        </p:nvCxnSpPr>
        <p:spPr>
          <a:xfrm>
            <a:off x="5110956" y="5168900"/>
            <a:ext cx="900" cy="709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146" name="Google Shape;146;p5"/>
          <p:cNvSpPr txBox="1"/>
          <p:nvPr>
            <p:ph idx="11" type="ftr"/>
          </p:nvPr>
        </p:nvSpPr>
        <p:spPr>
          <a:xfrm>
            <a:off x="2782300" y="6356350"/>
            <a:ext cx="37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SIO -MONZA #LASCUOLANONSIFERMA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>
            <p:ph type="title"/>
          </p:nvPr>
        </p:nvSpPr>
        <p:spPr>
          <a:xfrm>
            <a:off x="762000" y="1124744"/>
            <a:ext cx="7620000" cy="608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latin typeface="Verdana"/>
                <a:ea typeface="Verdana"/>
                <a:cs typeface="Verdana"/>
                <a:sym typeface="Verdana"/>
              </a:rPr>
              <a:t>ATTIVITA’ DIDATTICA</a:t>
            </a:r>
            <a:endParaRPr/>
          </a:p>
        </p:txBody>
      </p:sp>
      <p:sp>
        <p:nvSpPr>
          <p:cNvPr id="152" name="Google Shape;152;p8"/>
          <p:cNvSpPr txBox="1"/>
          <p:nvPr>
            <p:ph idx="1" type="body"/>
          </p:nvPr>
        </p:nvSpPr>
        <p:spPr>
          <a:xfrm>
            <a:off x="-102675" y="1732750"/>
            <a:ext cx="5277000" cy="44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it-IT" sz="2400">
                <a:latin typeface="Arial"/>
                <a:ea typeface="Arial"/>
                <a:cs typeface="Arial"/>
                <a:sym typeface="Arial"/>
              </a:rPr>
              <a:t>    P</a:t>
            </a:r>
            <a:r>
              <a:rPr lang="it-IT" sz="2400">
                <a:latin typeface="Verdana"/>
                <a:ea typeface="Verdana"/>
                <a:cs typeface="Verdana"/>
                <a:sym typeface="Verdana"/>
              </a:rPr>
              <a:t>rogrammazioni individualizzate, concordate con la scuola di appartenenza, flessibili e pronte a seguire la rapida dinamica delle situazioni prevedendo: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996633"/>
              </a:buClr>
              <a:buSzPts val="2400"/>
              <a:buChar char="•"/>
            </a:pPr>
            <a:r>
              <a:rPr lang="it-IT" sz="2400">
                <a:latin typeface="Verdana"/>
                <a:ea typeface="Verdana"/>
                <a:cs typeface="Verdana"/>
                <a:sym typeface="Verdana"/>
              </a:rPr>
              <a:t>attività  didattiche curricolari in rapporto uno a uno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996633"/>
              </a:buClr>
              <a:buSzPts val="2400"/>
              <a:buChar char="•"/>
            </a:pPr>
            <a:r>
              <a:rPr lang="it-IT" sz="2400">
                <a:latin typeface="Verdana"/>
                <a:ea typeface="Verdana"/>
                <a:cs typeface="Verdana"/>
                <a:sym typeface="Verdana"/>
              </a:rPr>
              <a:t>realizzazione di progetti interdisciplinari pensati come contenitori che stimolano l’interesse e l’espressività del bambino e del ragazzo.</a:t>
            </a:r>
            <a:endParaRPr/>
          </a:p>
        </p:txBody>
      </p:sp>
      <p:pic>
        <p:nvPicPr>
          <p:cNvPr id="153" name="Google Shape;1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4325" y="2876710"/>
            <a:ext cx="3969675" cy="264051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 txBox="1"/>
          <p:nvPr>
            <p:ph idx="11" type="ftr"/>
          </p:nvPr>
        </p:nvSpPr>
        <p:spPr>
          <a:xfrm>
            <a:off x="3910250" y="6326275"/>
            <a:ext cx="37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SIO -MONZA #LASCUOLANONSIFERMA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/>
          <p:nvPr>
            <p:ph type="title"/>
          </p:nvPr>
        </p:nvSpPr>
        <p:spPr>
          <a:xfrm>
            <a:off x="449262" y="810460"/>
            <a:ext cx="8245475" cy="81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Tecnologie didattiche</a:t>
            </a:r>
            <a:endParaRPr/>
          </a:p>
        </p:txBody>
      </p:sp>
      <p:pic>
        <p:nvPicPr>
          <p:cNvPr descr="\\srvpem01\SCUOLA_PEDIATRIA_COMUNE\DOCENTI\D-CARTELLE PERSONALI INSEGNANTI\D-Federica\IMG-5398.PNG" id="161" name="Google Shape;1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1684504"/>
            <a:ext cx="2895600" cy="38608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descr="\\srvpem01\SCUOLA_PEDIATRIA_COMUNE\DOCENTI\D-CARTELLE PERSONALI INSEGNANTI\D-Federica\IMG-5399.PNG" id="162" name="Google Shape;16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238" y="2153087"/>
            <a:ext cx="2674937" cy="3566583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descr="\\srvpem01\SCUOLA_PEDIATRIA_COMUNE\DOCENTI\D-CARTELLE PERSONALI INSEGNANTI\D-Federica\IMG-5400.PNG" id="163" name="Google Shape;16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55347">
            <a:off x="5792130" y="1812920"/>
            <a:ext cx="2920629" cy="3894173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164" name="Google Shape;164;p9"/>
          <p:cNvSpPr txBox="1"/>
          <p:nvPr>
            <p:ph idx="11" type="ftr"/>
          </p:nvPr>
        </p:nvSpPr>
        <p:spPr>
          <a:xfrm>
            <a:off x="2782300" y="6356350"/>
            <a:ext cx="37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SIO -MONZA #LASCUOLANONSIFERMA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>
            <p:ph type="title"/>
          </p:nvPr>
        </p:nvSpPr>
        <p:spPr>
          <a:xfrm>
            <a:off x="467544" y="1628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FFF00"/>
                </a:solidFill>
              </a:rPr>
              <a:t>Tecnologia al servizio del team multidisciplinare </a:t>
            </a:r>
            <a:endParaRPr/>
          </a:p>
        </p:txBody>
      </p:sp>
      <p:pic>
        <p:nvPicPr>
          <p:cNvPr descr="\\srvpem01\SCUOLA_PEDIATRIA_COMUNE\DOCENTI\D-CARTELLE PERSONALI INSEGNANTI\D-Federica\IMG-5391.JPG" id="171" name="Google Shape;1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09202" y="3614673"/>
            <a:ext cx="3085037" cy="2304256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172" name="Google Shape;172;p10"/>
          <p:cNvSpPr/>
          <p:nvPr/>
        </p:nvSpPr>
        <p:spPr>
          <a:xfrm>
            <a:off x="3851920" y="3501008"/>
            <a:ext cx="486003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Agenda del Day hospital </a:t>
            </a:r>
            <a:endParaRPr/>
          </a:p>
          <a:p>
            <a:pPr indent="-190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Agenda dei ricoveri</a:t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0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Cartella digitale psicosociale</a:t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(non raggiungibili da remoto)</a:t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10"/>
          <p:cNvSpPr txBox="1"/>
          <p:nvPr>
            <p:ph idx="11" type="ftr"/>
          </p:nvPr>
        </p:nvSpPr>
        <p:spPr>
          <a:xfrm>
            <a:off x="3383875" y="6401475"/>
            <a:ext cx="37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SIO -MONZA #LASCUOLANONSIFERMA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>
            <p:ph type="title"/>
          </p:nvPr>
        </p:nvSpPr>
        <p:spPr>
          <a:xfrm>
            <a:off x="457195" y="10020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rgbClr val="FFFF00"/>
                </a:solidFill>
              </a:rPr>
              <a:t>EMERGENZA COVID-19 </a:t>
            </a:r>
            <a:endParaRPr b="1"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INSIEME </a:t>
            </a:r>
            <a:r>
              <a:rPr i="1" lang="it-IT">
                <a:solidFill>
                  <a:schemeClr val="lt1"/>
                </a:solidFill>
              </a:rPr>
              <a:t>#LASCUOLANONSIFERMA</a:t>
            </a:r>
            <a:endParaRPr i="1"/>
          </a:p>
        </p:txBody>
      </p:sp>
      <p:sp>
        <p:nvSpPr>
          <p:cNvPr id="179" name="Google Shape;179;p11"/>
          <p:cNvSpPr txBox="1"/>
          <p:nvPr/>
        </p:nvSpPr>
        <p:spPr>
          <a:xfrm>
            <a:off x="285725" y="2400300"/>
            <a:ext cx="8401200" cy="3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 r</a:t>
            </a:r>
            <a:r>
              <a:rPr b="1"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iunioni continuano, ma in videoconferenza</a:t>
            </a: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2000"/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u="sng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lang="it-IT" sz="2000" u="sng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plesso </a:t>
            </a: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 docenti di tutti gli ordini per definire linee di intervento condivise per la didattica a distanza, al fine di dare uniformità di risposta alle esigenze degli alunni</a:t>
            </a:r>
            <a:endParaRPr sz="2000"/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u="sng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per ordine di scuola</a:t>
            </a: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per valutare e organizzare tipi di azione didattica diversificata in relazione alle diverse fasce di età e riprogrammare le attività didattiche</a:t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u="sng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 équipe</a:t>
            </a:r>
            <a:r>
              <a:rPr lang="it-IT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con psicologhe e assistente sociale che mettono a disposizione le loro competenze e risorse, avendo mantenuto i contatti con genitori e alunni in terapia.</a:t>
            </a:r>
            <a:endParaRPr sz="2000"/>
          </a:p>
        </p:txBody>
      </p:sp>
      <p:sp>
        <p:nvSpPr>
          <p:cNvPr id="180" name="Google Shape;180;p11"/>
          <p:cNvSpPr txBox="1"/>
          <p:nvPr>
            <p:ph idx="11" type="ftr"/>
          </p:nvPr>
        </p:nvSpPr>
        <p:spPr>
          <a:xfrm>
            <a:off x="2782300" y="6356350"/>
            <a:ext cx="37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SIO -MONZA #LASCUOLANONSIFERMA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type="title"/>
          </p:nvPr>
        </p:nvSpPr>
        <p:spPr>
          <a:xfrm>
            <a:off x="457208" y="65249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QUALI ALUNNI</a:t>
            </a:r>
            <a:endParaRPr/>
          </a:p>
        </p:txBody>
      </p:sp>
      <p:sp>
        <p:nvSpPr>
          <p:cNvPr id="186" name="Google Shape;186;p12"/>
          <p:cNvSpPr txBox="1"/>
          <p:nvPr/>
        </p:nvSpPr>
        <p:spPr>
          <a:xfrm>
            <a:off x="647564" y="1795495"/>
            <a:ext cx="78489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Sono state definite </a:t>
            </a:r>
            <a:r>
              <a:rPr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 categorie di alunni ai quali rivolgere prioritariamente l’intervento di didattica a distanza:</a:t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Alunni ricoverati IN EMATOLOGIA E CTMO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Alunni ospitati presso le case di accoglienza del Comitato Maria Letizia Verga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Alunni del Day Hospital per i quali le scuole di appartenenza non hanno attivato il servizio di Istruzione Domiciliare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it-IT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Alunni del DH per i quali i progetti di ID prevedono alcune materie a carico della SIO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p12"/>
          <p:cNvSpPr txBox="1"/>
          <p:nvPr>
            <p:ph idx="11" type="ftr"/>
          </p:nvPr>
        </p:nvSpPr>
        <p:spPr>
          <a:xfrm>
            <a:off x="2782300" y="6356350"/>
            <a:ext cx="37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SIO -MONZA #LASCUOLANONSIFERMA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2000-03-24T09:06:24Z</dcterms:created>
  <dc:creator>Utente</dc:creator>
</cp:coreProperties>
</file>