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8" r:id="rId10"/>
    <p:sldId id="269" r:id="rId11"/>
    <p:sldId id="264" r:id="rId12"/>
    <p:sldId id="265" r:id="rId13"/>
    <p:sldId id="266" r:id="rId14"/>
    <p:sldId id="267"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5890"/>
  </p:normalViewPr>
  <p:slideViewPr>
    <p:cSldViewPr snapToGrid="0" snapToObjects="1">
      <p:cViewPr varScale="1">
        <p:scale>
          <a:sx n="93" d="100"/>
          <a:sy n="93" d="100"/>
        </p:scale>
        <p:origin x="21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4MafSluRH60" TargetMode="External"/><Relationship Id="rId2" Type="http://schemas.openxmlformats.org/officeDocument/2006/relationships/hyperlink" Target="https://www.youtube.com/watch?v=rFHNnjQx9G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4BFA5E-FAF7-BA4D-BAAA-73A35B13A909}"/>
              </a:ext>
            </a:extLst>
          </p:cNvPr>
          <p:cNvSpPr>
            <a:spLocks noGrp="1"/>
          </p:cNvSpPr>
          <p:nvPr>
            <p:ph type="ctrTitle"/>
          </p:nvPr>
        </p:nvSpPr>
        <p:spPr>
          <a:xfrm>
            <a:off x="2792759" y="3231579"/>
            <a:ext cx="6815669" cy="1515533"/>
          </a:xfrm>
        </p:spPr>
        <p:txBody>
          <a:bodyPr/>
          <a:lstStyle/>
          <a:p>
            <a:br>
              <a:rPr lang="it-IT" sz="4000" dirty="0"/>
            </a:br>
            <a:br>
              <a:rPr lang="it-IT" sz="4000" dirty="0"/>
            </a:br>
            <a:br>
              <a:rPr lang="it-IT" sz="4000" dirty="0"/>
            </a:br>
            <a:br>
              <a:rPr lang="it-IT" sz="4000" dirty="0"/>
            </a:br>
            <a:br>
              <a:rPr lang="it-IT" sz="4000" dirty="0"/>
            </a:br>
            <a:br>
              <a:rPr lang="it-IT" sz="4000" dirty="0"/>
            </a:br>
            <a:br>
              <a:rPr lang="it-IT" sz="4000" dirty="0"/>
            </a:br>
            <a:br>
              <a:rPr lang="it-IT" sz="4000" dirty="0"/>
            </a:br>
            <a:r>
              <a:rPr lang="it-IT" sz="4000" dirty="0">
                <a:solidFill>
                  <a:srgbClr val="FF0000"/>
                </a:solidFill>
              </a:rPr>
              <a:t>La realtà della didattica a distanza nei vari ordini di scuola di un Istituto Comprensivo</a:t>
            </a:r>
            <a:br>
              <a:rPr lang="it-IT" sz="4000" dirty="0"/>
            </a:br>
            <a:br>
              <a:rPr lang="it-IT" sz="4000" dirty="0"/>
            </a:br>
            <a:endParaRPr lang="it-IT" dirty="0"/>
          </a:p>
        </p:txBody>
      </p:sp>
      <p:sp>
        <p:nvSpPr>
          <p:cNvPr id="3" name="Sottotitolo 2">
            <a:extLst>
              <a:ext uri="{FF2B5EF4-FFF2-40B4-BE49-F238E27FC236}">
                <a16:creationId xmlns:a16="http://schemas.microsoft.com/office/drawing/2014/main" id="{ADDE1FD7-2384-E845-8B3F-EA4ABE4D88CE}"/>
              </a:ext>
            </a:extLst>
          </p:cNvPr>
          <p:cNvSpPr>
            <a:spLocks noGrp="1"/>
          </p:cNvSpPr>
          <p:nvPr>
            <p:ph type="subTitle" idx="1"/>
          </p:nvPr>
        </p:nvSpPr>
        <p:spPr/>
        <p:txBody>
          <a:bodyPr>
            <a:normAutofit lnSpcReduction="10000"/>
          </a:bodyPr>
          <a:lstStyle/>
          <a:p>
            <a:r>
              <a:rPr lang="it-IT" dirty="0"/>
              <a:t>Prof. Francesco Rossi </a:t>
            </a:r>
          </a:p>
          <a:p>
            <a:r>
              <a:rPr lang="it-IT" dirty="0"/>
              <a:t>Dirigente scolastico I.C. Matteo Ricci – Roma</a:t>
            </a:r>
          </a:p>
          <a:p>
            <a:r>
              <a:rPr lang="it-IT" dirty="0"/>
              <a:t>10.03.2020</a:t>
            </a:r>
          </a:p>
        </p:txBody>
      </p:sp>
    </p:spTree>
    <p:extLst>
      <p:ext uri="{BB962C8B-B14F-4D97-AF65-F5344CB8AC3E}">
        <p14:creationId xmlns:p14="http://schemas.microsoft.com/office/powerpoint/2010/main" val="162624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F2118D-8B8D-A047-88CB-EDB762919350}"/>
              </a:ext>
            </a:extLst>
          </p:cNvPr>
          <p:cNvSpPr>
            <a:spLocks noGrp="1"/>
          </p:cNvSpPr>
          <p:nvPr>
            <p:ph type="title"/>
          </p:nvPr>
        </p:nvSpPr>
        <p:spPr/>
        <p:txBody>
          <a:bodyPr/>
          <a:lstStyle/>
          <a:p>
            <a:r>
              <a:rPr lang="it-IT" dirty="0"/>
              <a:t>CRITICITA’</a:t>
            </a:r>
          </a:p>
        </p:txBody>
      </p:sp>
      <p:sp>
        <p:nvSpPr>
          <p:cNvPr id="3" name="Segnaposto contenuto 2">
            <a:extLst>
              <a:ext uri="{FF2B5EF4-FFF2-40B4-BE49-F238E27FC236}">
                <a16:creationId xmlns:a16="http://schemas.microsoft.com/office/drawing/2014/main" id="{CF9B4668-6D95-0C4C-9A8A-2CEF1A92B453}"/>
              </a:ext>
            </a:extLst>
          </p:cNvPr>
          <p:cNvSpPr>
            <a:spLocks noGrp="1"/>
          </p:cNvSpPr>
          <p:nvPr>
            <p:ph idx="1"/>
          </p:nvPr>
        </p:nvSpPr>
        <p:spPr/>
        <p:txBody>
          <a:bodyPr>
            <a:normAutofit fontScale="92500" lnSpcReduction="10000"/>
          </a:bodyPr>
          <a:lstStyle/>
          <a:p>
            <a:r>
              <a:rPr lang="it-IT" dirty="0"/>
              <a:t>- Resistenza al cambiamento</a:t>
            </a:r>
          </a:p>
          <a:p>
            <a:r>
              <a:rPr lang="it-IT" dirty="0"/>
              <a:t>Analfabetismo digitale</a:t>
            </a:r>
          </a:p>
          <a:p>
            <a:r>
              <a:rPr lang="it-IT" dirty="0"/>
              <a:t>Difficoltà di formazione per pendolarismo – RETI DI SCUOLE</a:t>
            </a:r>
          </a:p>
          <a:p>
            <a:r>
              <a:rPr lang="it-IT" dirty="0"/>
              <a:t>Impossibilità di utilizzare risorse digitali</a:t>
            </a:r>
          </a:p>
          <a:p>
            <a:r>
              <a:rPr lang="it-IT" dirty="0"/>
              <a:t>Accontentarsi di aver fatto il «compito»:</a:t>
            </a:r>
          </a:p>
          <a:p>
            <a:r>
              <a:rPr lang="it-IT" dirty="0"/>
              <a:t>N.B. Si consiglia comunque di </a:t>
            </a:r>
            <a:r>
              <a:rPr lang="it-IT" dirty="0">
                <a:solidFill>
                  <a:srgbClr val="FF0000"/>
                </a:solidFill>
              </a:rPr>
              <a:t>evitare, soprattutto nella scuola primaria, la mera trasmissione di compiti ed esercitazioni</a:t>
            </a:r>
            <a:r>
              <a:rPr lang="it-IT" dirty="0"/>
              <a:t>, quando non accompagnata da una qualche forma di </a:t>
            </a:r>
            <a:r>
              <a:rPr lang="it-IT" dirty="0">
                <a:solidFill>
                  <a:srgbClr val="FF0000"/>
                </a:solidFill>
              </a:rPr>
              <a:t>azione didattica </a:t>
            </a:r>
            <a:r>
              <a:rPr lang="it-IT" dirty="0"/>
              <a:t>o anche semplicemente di </a:t>
            </a:r>
            <a:r>
              <a:rPr lang="it-IT" dirty="0">
                <a:solidFill>
                  <a:srgbClr val="FF0000"/>
                </a:solidFill>
              </a:rPr>
              <a:t>contatto a distanza</a:t>
            </a:r>
            <a:endParaRPr lang="it-IT" dirty="0"/>
          </a:p>
          <a:p>
            <a:endParaRPr lang="it-IT" dirty="0"/>
          </a:p>
        </p:txBody>
      </p:sp>
    </p:spTree>
    <p:extLst>
      <p:ext uri="{BB962C8B-B14F-4D97-AF65-F5344CB8AC3E}">
        <p14:creationId xmlns:p14="http://schemas.microsoft.com/office/powerpoint/2010/main" val="3808644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ADA437-6BEC-874D-BA3F-4ED5E5AA2B3C}"/>
              </a:ext>
            </a:extLst>
          </p:cNvPr>
          <p:cNvSpPr>
            <a:spLocks noGrp="1"/>
          </p:cNvSpPr>
          <p:nvPr>
            <p:ph type="title"/>
          </p:nvPr>
        </p:nvSpPr>
        <p:spPr/>
        <p:txBody>
          <a:bodyPr>
            <a:normAutofit fontScale="90000"/>
          </a:bodyPr>
          <a:lstStyle/>
          <a:p>
            <a:r>
              <a:rPr lang="it-IT" dirty="0"/>
              <a:t>UN ESEMPIO DI CONTATTO IMMEDIATO ATTIVO: LA LETTERA </a:t>
            </a:r>
          </a:p>
        </p:txBody>
      </p:sp>
      <p:sp>
        <p:nvSpPr>
          <p:cNvPr id="3" name="Segnaposto contenuto 2">
            <a:extLst>
              <a:ext uri="{FF2B5EF4-FFF2-40B4-BE49-F238E27FC236}">
                <a16:creationId xmlns:a16="http://schemas.microsoft.com/office/drawing/2014/main" id="{473AA253-DA0F-8D4E-AF85-39F707A52C76}"/>
              </a:ext>
            </a:extLst>
          </p:cNvPr>
          <p:cNvSpPr>
            <a:spLocks noGrp="1"/>
          </p:cNvSpPr>
          <p:nvPr>
            <p:ph idx="1"/>
          </p:nvPr>
        </p:nvSpPr>
        <p:spPr/>
        <p:txBody>
          <a:bodyPr/>
          <a:lstStyle/>
          <a:p>
            <a:pPr marL="0" indent="0">
              <a:buNone/>
            </a:pPr>
            <a:r>
              <a:rPr lang="it-IT" dirty="0"/>
              <a:t> </a:t>
            </a:r>
          </a:p>
          <a:p>
            <a:pPr>
              <a:buFontTx/>
              <a:buChar char="-"/>
            </a:pPr>
            <a:r>
              <a:rPr lang="it-IT" dirty="0"/>
              <a:t>SCUOLA DELL’INFANZIA: a GENITORI ED ALUNNI </a:t>
            </a:r>
          </a:p>
          <a:p>
            <a:pPr>
              <a:buFontTx/>
              <a:buChar char="-"/>
            </a:pPr>
            <a:endParaRPr lang="it-IT" dirty="0"/>
          </a:p>
          <a:p>
            <a:pPr>
              <a:buFontTx/>
              <a:buChar char="-"/>
            </a:pPr>
            <a:r>
              <a:rPr lang="it-IT" dirty="0"/>
              <a:t>SCUOLA PRIMARIA : AGLI ALUNNI </a:t>
            </a:r>
          </a:p>
        </p:txBody>
      </p:sp>
    </p:spTree>
    <p:extLst>
      <p:ext uri="{BB962C8B-B14F-4D97-AF65-F5344CB8AC3E}">
        <p14:creationId xmlns:p14="http://schemas.microsoft.com/office/powerpoint/2010/main" val="2822074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42D8655-9497-D844-9E2D-995F220BB49B}"/>
              </a:ext>
            </a:extLst>
          </p:cNvPr>
          <p:cNvPicPr>
            <a:picLocks noChangeAspect="1"/>
          </p:cNvPicPr>
          <p:nvPr/>
        </p:nvPicPr>
        <p:blipFill>
          <a:blip r:embed="rId2"/>
          <a:stretch>
            <a:fillRect/>
          </a:stretch>
        </p:blipFill>
        <p:spPr>
          <a:xfrm>
            <a:off x="-164123" y="304800"/>
            <a:ext cx="12356123" cy="7420708"/>
          </a:xfrm>
          <a:prstGeom prst="rect">
            <a:avLst/>
          </a:prstGeom>
        </p:spPr>
      </p:pic>
    </p:spTree>
    <p:extLst>
      <p:ext uri="{BB962C8B-B14F-4D97-AF65-F5344CB8AC3E}">
        <p14:creationId xmlns:p14="http://schemas.microsoft.com/office/powerpoint/2010/main" val="262816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A5F5D099-A272-2147-BDC8-65FB7601F6A7}"/>
              </a:ext>
            </a:extLst>
          </p:cNvPr>
          <p:cNvSpPr/>
          <p:nvPr/>
        </p:nvSpPr>
        <p:spPr>
          <a:xfrm>
            <a:off x="731519" y="1153614"/>
            <a:ext cx="10580915" cy="5016758"/>
          </a:xfrm>
          <a:prstGeom prst="rect">
            <a:avLst/>
          </a:prstGeom>
        </p:spPr>
        <p:txBody>
          <a:bodyPr wrap="square">
            <a:spAutoFit/>
          </a:bodyPr>
          <a:lstStyle/>
          <a:p>
            <a:r>
              <a:rPr lang="it-IT" sz="2000" dirty="0">
                <a:latin typeface="TimesNewRomanPSMT" panose="02020603050405020304" pitchFamily="18" charset="0"/>
              </a:rPr>
              <a:t>Carissimi genitori, nostro malgrado, ci troviamo davanti ad un computer strumento spesso demonizzato da noi maestre per creare uno spazio virtuale, necessario a sopperire gli abbracci e i baci insostituibili dei nostri bambini. </a:t>
            </a:r>
            <a:endParaRPr lang="it-IT" sz="2000" dirty="0"/>
          </a:p>
          <a:p>
            <a:r>
              <a:rPr lang="it-IT" sz="2000" dirty="0">
                <a:latin typeface="TimesNewRomanPSMT" panose="02020603050405020304" pitchFamily="18" charset="0"/>
              </a:rPr>
              <a:t>Comprendiamo quanto sia complicata la vostra gestione quotidiana e quanto la cerchia famigliare diventi indispensabile per la cura dei vostri figli, per cui noi insegnanti ci stiamo preparando a gestire nuove sfide. </a:t>
            </a:r>
            <a:endParaRPr lang="it-IT" sz="2000" dirty="0"/>
          </a:p>
          <a:p>
            <a:r>
              <a:rPr lang="it-IT" sz="2000" dirty="0">
                <a:latin typeface="TimesNewRomanPSMT" panose="02020603050405020304" pitchFamily="18" charset="0"/>
              </a:rPr>
              <a:t>La scuola per noi non è un semplice luogo di aggregazione, ma in particolar modo la scuola dell’Infanzia è un luogo fisico dove la vicinanza diviene necessaria per la condivisione delle emozioni. </a:t>
            </a:r>
            <a:endParaRPr lang="it-IT" sz="2000" dirty="0"/>
          </a:p>
          <a:p>
            <a:r>
              <a:rPr lang="it-IT" sz="2000" dirty="0">
                <a:latin typeface="TimesNewRomanPSMT" panose="02020603050405020304" pitchFamily="18" charset="0"/>
              </a:rPr>
              <a:t>Noi maestre non possiamo negare e negarci questo diritto, per cui se il Coronavirus ci ha costretto alla chiusura della scuola, noi da oggi cercheremo di stare insieme a voi attraverso esperienze comuni da proporvi per mezzo della rete. </a:t>
            </a:r>
            <a:endParaRPr lang="it-IT" sz="2000" dirty="0"/>
          </a:p>
          <a:p>
            <a:r>
              <a:rPr lang="it-IT" sz="2000" dirty="0">
                <a:latin typeface="TimesNewRomanPSMT" panose="02020603050405020304" pitchFamily="18" charset="0"/>
              </a:rPr>
              <a:t>Stiamo preparando delle semplici </a:t>
            </a:r>
            <a:r>
              <a:rPr lang="it-IT" sz="2000" dirty="0" err="1">
                <a:latin typeface="TimesNewRomanPSMT" panose="02020603050405020304" pitchFamily="18" charset="0"/>
              </a:rPr>
              <a:t>attivita</a:t>
            </a:r>
            <a:r>
              <a:rPr lang="it-IT" sz="2000" dirty="0">
                <a:latin typeface="TimesNewRomanPSMT" panose="02020603050405020304" pitchFamily="18" charset="0"/>
              </a:rPr>
              <a:t>̀ didattiche da condividere con i bambini, presto vi comunicheremo attraverso il sito le </a:t>
            </a:r>
            <a:r>
              <a:rPr lang="it-IT" sz="2000" dirty="0" err="1">
                <a:latin typeface="TimesNewRomanPSMT" panose="02020603050405020304" pitchFamily="18" charset="0"/>
              </a:rPr>
              <a:t>modalita</a:t>
            </a:r>
            <a:r>
              <a:rPr lang="it-IT" sz="2000" dirty="0">
                <a:latin typeface="TimesNewRomanPSMT" panose="02020603050405020304" pitchFamily="18" charset="0"/>
              </a:rPr>
              <a:t>̀ per ritrovarci e abbracciarci virtualmente. </a:t>
            </a:r>
            <a:endParaRPr lang="it-IT" sz="2000" dirty="0"/>
          </a:p>
          <a:p>
            <a:r>
              <a:rPr lang="it-IT" sz="2000" dirty="0">
                <a:latin typeface="TimesNewRomanPSMT" panose="02020603050405020304" pitchFamily="18" charset="0"/>
              </a:rPr>
              <a:t>E ricordiamoci... la tutela della salute prima di tutto! </a:t>
            </a:r>
          </a:p>
          <a:p>
            <a:r>
              <a:rPr lang="it-IT" sz="2000" dirty="0">
                <a:latin typeface="TimesNewRomanPSMT" panose="02020603050405020304" pitchFamily="18" charset="0"/>
              </a:rPr>
              <a:t>Le Maestre della scuola dell’Infanzia </a:t>
            </a:r>
            <a:endParaRPr lang="it-IT" sz="2000" dirty="0"/>
          </a:p>
        </p:txBody>
      </p:sp>
    </p:spTree>
    <p:extLst>
      <p:ext uri="{BB962C8B-B14F-4D97-AF65-F5344CB8AC3E}">
        <p14:creationId xmlns:p14="http://schemas.microsoft.com/office/powerpoint/2010/main" val="2395006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265F59C-98FE-E343-B1A8-5D239F66F55B}"/>
              </a:ext>
            </a:extLst>
          </p:cNvPr>
          <p:cNvSpPr/>
          <p:nvPr/>
        </p:nvSpPr>
        <p:spPr>
          <a:xfrm>
            <a:off x="809897" y="574766"/>
            <a:ext cx="10476411" cy="5628849"/>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Carissimi bambini e carissime bambine,  </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probabilmente vi starete chiedendo cosa stia succedendo attorno a noi e come mai oggi non condividiamo la nostra solita quotidianità. È giusto che vi facciate delle domande, com’è giusto che abbiate delle risposte. </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In questi giorni, come avrete compreso dai discorsi degli adulti che vi circondano, è indispensabile lavorare e studiare da casa, per quanto possibile, per preservare la salute di tutti.</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Noi insegnanti ci stiamo attivando per affiancarvi nello studio autonomo nel migliore dei modi e, allo stesso tempo, per preservare il solito entusiasmo, la stessa empatia e lo stesso calore che alleggeriscono e rallegrano le nostre giornate scolastiche, rendendo qualsiasi attività un momento di gioco e di allegria. Per questo motivo ci impegneremo a proporvi compiti, esercitazioni, audio e </a:t>
            </a:r>
            <a:r>
              <a:rPr lang="it-IT" dirty="0" err="1">
                <a:latin typeface="Times New Roman" panose="02020603050405020304" pitchFamily="18" charset="0"/>
                <a:ea typeface="Calibri" panose="020F0502020204030204" pitchFamily="34" charset="0"/>
                <a:cs typeface="Times New Roman" panose="02020603050405020304" pitchFamily="18" charset="0"/>
              </a:rPr>
              <a:t>videolezioni</a:t>
            </a:r>
            <a:r>
              <a:rPr lang="it-IT" dirty="0">
                <a:latin typeface="Times New Roman" panose="02020603050405020304" pitchFamily="18" charset="0"/>
                <a:ea typeface="Calibri" panose="020F0502020204030204" pitchFamily="34" charset="0"/>
                <a:cs typeface="Times New Roman" panose="02020603050405020304" pitchFamily="18" charset="0"/>
              </a:rPr>
              <a:t> divertenti e sempre più accattivanti, inoltre ci ripromettiamo di attivare al più presto classi virtuali dove sarà possibile per voi interagire con maestri e compagni. Ci rendiamo conto che non è esattamente come trascorrere delle piacevoli giornate a scuola insieme a maestri e compagni, ma siamo sicuri che questa esperienza vi farà diventare ancora più bravi e diligenti di prima.</a:t>
            </a:r>
            <a:r>
              <a:rPr lang="it-IT" dirty="0">
                <a:latin typeface="Calibri" panose="020F0502020204030204" pitchFamily="34" charset="0"/>
                <a:ea typeface="Calibri" panose="020F0502020204030204" pitchFamily="34" charset="0"/>
                <a:cs typeface="Times New Roman" panose="02020603050405020304" pitchFamily="18" charset="0"/>
              </a:rPr>
              <a:t> </a:t>
            </a:r>
            <a:r>
              <a:rPr lang="it-IT" dirty="0">
                <a:latin typeface="Times New Roman" panose="02020603050405020304" pitchFamily="18" charset="0"/>
                <a:ea typeface="Calibri" panose="020F0502020204030204" pitchFamily="34" charset="0"/>
                <a:cs typeface="Times New Roman" panose="02020603050405020304" pitchFamily="18" charset="0"/>
              </a:rPr>
              <a:t>Continuate a studiare, ad interessarvi, ad incuriosirvi con la meraviglia e l’impegno che vi hanno sempre contraddistinto! Avrete da imparare anche da questa storia e capirete che si può essere vicini anche se distanti fisicamente….Contiamo su di voi e vi aspettiamo a braccia aperte!</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Con affetto</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Le Maestre ed i Maestri della scuola Primaria </a:t>
            </a:r>
            <a:endParaRPr lang="it-I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5771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717C99-D7CC-BD4B-999F-45A1A7BB2AC4}"/>
              </a:ext>
            </a:extLst>
          </p:cNvPr>
          <p:cNvSpPr>
            <a:spLocks noGrp="1"/>
          </p:cNvSpPr>
          <p:nvPr>
            <p:ph type="title"/>
          </p:nvPr>
        </p:nvSpPr>
        <p:spPr/>
        <p:txBody>
          <a:bodyPr/>
          <a:lstStyle/>
          <a:p>
            <a:r>
              <a:rPr lang="it-IT" dirty="0"/>
              <a:t>PER LA SCUOLA DELL’INFANZIA </a:t>
            </a:r>
          </a:p>
        </p:txBody>
      </p:sp>
      <p:sp>
        <p:nvSpPr>
          <p:cNvPr id="3" name="Segnaposto contenuto 2">
            <a:extLst>
              <a:ext uri="{FF2B5EF4-FFF2-40B4-BE49-F238E27FC236}">
                <a16:creationId xmlns:a16="http://schemas.microsoft.com/office/drawing/2014/main" id="{202D1613-FAE8-D54F-8581-457CD288A37A}"/>
              </a:ext>
            </a:extLst>
          </p:cNvPr>
          <p:cNvSpPr>
            <a:spLocks noGrp="1"/>
          </p:cNvSpPr>
          <p:nvPr>
            <p:ph idx="1"/>
          </p:nvPr>
        </p:nvSpPr>
        <p:spPr/>
        <p:txBody>
          <a:bodyPr>
            <a:normAutofit fontScale="85000" lnSpcReduction="20000"/>
          </a:bodyPr>
          <a:lstStyle/>
          <a:p>
            <a:pPr marL="0" indent="0">
              <a:buNone/>
            </a:pPr>
            <a:r>
              <a:rPr lang="it-IT" dirty="0">
                <a:solidFill>
                  <a:srgbClr val="FF0000"/>
                </a:solidFill>
              </a:rPr>
              <a:t>LA LETTURA AD ALTA VOCE DELLE STORIE </a:t>
            </a:r>
          </a:p>
          <a:p>
            <a:pPr marL="0" indent="0">
              <a:buNone/>
            </a:pPr>
            <a:r>
              <a:rPr lang="it-IT" dirty="0"/>
              <a:t>- SPIRITO DI COMUNITA’</a:t>
            </a:r>
          </a:p>
          <a:p>
            <a:pPr>
              <a:buFontTx/>
              <a:buChar char="-"/>
            </a:pPr>
            <a:r>
              <a:rPr lang="it-IT" dirty="0"/>
              <a:t>SITO INTERNET</a:t>
            </a:r>
          </a:p>
          <a:p>
            <a:pPr>
              <a:buFontTx/>
              <a:buChar char="-"/>
            </a:pPr>
            <a:r>
              <a:rPr lang="it-IT" dirty="0"/>
              <a:t>YOUTUBE</a:t>
            </a:r>
          </a:p>
          <a:p>
            <a:pPr>
              <a:buFontTx/>
              <a:buChar char="-"/>
            </a:pPr>
            <a:r>
              <a:rPr lang="it-IT" dirty="0"/>
              <a:t>L’uso del libro può supportare i piccoli perché “</a:t>
            </a:r>
            <a:r>
              <a:rPr lang="it-IT" i="1" dirty="0"/>
              <a:t>quando nella vita di un bambino la maggior parte delle cose appare distante e sconcertante, gli albi illustrati possono sia rallentare che semplificare l’esperienza presentandola in modo statico e spesso più facilmente comprensibile; rappresentano proprio ciò di cui un pubblico giovanile (un bambino) ha bisogno</a:t>
            </a:r>
            <a:r>
              <a:rPr lang="it-IT" dirty="0"/>
              <a:t>”.</a:t>
            </a:r>
          </a:p>
          <a:p>
            <a:pPr>
              <a:buFontTx/>
              <a:buChar char="-"/>
            </a:pPr>
            <a:r>
              <a:rPr lang="it-IT" dirty="0" err="1"/>
              <a:t>Tuker</a:t>
            </a:r>
            <a:r>
              <a:rPr lang="it-IT" dirty="0"/>
              <a:t> N., “Il piacere delle storie. Per una ‘didattica’ della lettura nel nido e nella scuola dell’infanzia ” di E. Freschi, edizioni Junior, Parma, 2013</a:t>
            </a:r>
          </a:p>
          <a:p>
            <a:pPr>
              <a:buFontTx/>
              <a:buChar char="-"/>
            </a:pPr>
            <a:endParaRPr lang="it-IT" dirty="0"/>
          </a:p>
        </p:txBody>
      </p:sp>
    </p:spTree>
    <p:extLst>
      <p:ext uri="{BB962C8B-B14F-4D97-AF65-F5344CB8AC3E}">
        <p14:creationId xmlns:p14="http://schemas.microsoft.com/office/powerpoint/2010/main" val="1165876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ADC0AB-114F-D74B-968A-82EA34EF7E4A}"/>
              </a:ext>
            </a:extLst>
          </p:cNvPr>
          <p:cNvSpPr>
            <a:spLocks noGrp="1"/>
          </p:cNvSpPr>
          <p:nvPr>
            <p:ph type="title"/>
          </p:nvPr>
        </p:nvSpPr>
        <p:spPr/>
        <p:txBody>
          <a:bodyPr/>
          <a:lstStyle/>
          <a:p>
            <a:r>
              <a:rPr lang="it-IT" dirty="0"/>
              <a:t>ED INOLTRE … </a:t>
            </a:r>
          </a:p>
        </p:txBody>
      </p:sp>
      <p:sp>
        <p:nvSpPr>
          <p:cNvPr id="3" name="Segnaposto contenuto 2">
            <a:extLst>
              <a:ext uri="{FF2B5EF4-FFF2-40B4-BE49-F238E27FC236}">
                <a16:creationId xmlns:a16="http://schemas.microsoft.com/office/drawing/2014/main" id="{1BF3774C-D0CF-A042-A0D6-EDC88EE64370}"/>
              </a:ext>
            </a:extLst>
          </p:cNvPr>
          <p:cNvSpPr>
            <a:spLocks noGrp="1"/>
          </p:cNvSpPr>
          <p:nvPr>
            <p:ph idx="1"/>
          </p:nvPr>
        </p:nvSpPr>
        <p:spPr/>
        <p:txBody>
          <a:bodyPr>
            <a:normAutofit fontScale="55000" lnSpcReduction="20000"/>
          </a:bodyPr>
          <a:lstStyle/>
          <a:p>
            <a:pPr marL="0" indent="0">
              <a:buNone/>
            </a:pPr>
            <a:r>
              <a:rPr lang="it-IT" dirty="0"/>
              <a:t>CONTESTO MOTIVANTE</a:t>
            </a:r>
          </a:p>
          <a:p>
            <a:pPr marL="0" indent="0">
              <a:buNone/>
            </a:pPr>
            <a:r>
              <a:rPr lang="it-IT" dirty="0"/>
              <a:t>LEGGERE LA STORIA AD ALTA VOCE FACENDO VEDERE LE IMMAGINI PRESENTI SUL LIBRO E CHIEDERE AL BAMBINO DI LEGGERE EGLI STESSO LE IMMAGINI, INDIVIDUANDO I PERSONAGGI E GLI AMBIENTI RAFFIGURATI.</a:t>
            </a:r>
          </a:p>
          <a:p>
            <a:pPr marL="0" indent="0">
              <a:buNone/>
            </a:pPr>
            <a:r>
              <a:rPr lang="it-IT" dirty="0"/>
              <a:t> </a:t>
            </a:r>
          </a:p>
          <a:p>
            <a:pPr marL="0" indent="0">
              <a:buNone/>
            </a:pPr>
            <a:r>
              <a:rPr lang="it-IT" dirty="0"/>
              <a:t>PER I GENITORI/NONNI: PARLARE INSIEME DELLA STORIA UTILIZZANDO DELLE DOMANDE STIMOLO:</a:t>
            </a:r>
          </a:p>
          <a:p>
            <a:pPr marL="0" indent="0">
              <a:lnSpc>
                <a:spcPct val="120000"/>
              </a:lnSpc>
              <a:buNone/>
            </a:pPr>
            <a:r>
              <a:rPr lang="it-IT" dirty="0"/>
              <a:t>-DI COSA PARLA QUESTA STORIA</a:t>
            </a:r>
          </a:p>
          <a:p>
            <a:pPr marL="0" indent="0">
              <a:lnSpc>
                <a:spcPct val="120000"/>
              </a:lnSpc>
              <a:buNone/>
            </a:pPr>
            <a:r>
              <a:rPr lang="it-IT" dirty="0"/>
              <a:t>- CHI È IL PERSONAGGIO PRINCIPALE</a:t>
            </a:r>
          </a:p>
          <a:p>
            <a:pPr marL="0" indent="0">
              <a:lnSpc>
                <a:spcPct val="120000"/>
              </a:lnSpc>
              <a:buNone/>
            </a:pPr>
            <a:r>
              <a:rPr lang="it-IT" dirty="0"/>
              <a:t>-IN CHE AMBIENTE SI SVOLGE</a:t>
            </a:r>
          </a:p>
          <a:p>
            <a:pPr marL="0" indent="0">
              <a:lnSpc>
                <a:spcPct val="120000"/>
              </a:lnSpc>
              <a:buNone/>
            </a:pPr>
            <a:r>
              <a:rPr lang="it-IT" dirty="0"/>
              <a:t>- ORGANIZZARE GIOCHI DI RUOLO: TU CHE PERSONAGGIO SEI ?</a:t>
            </a:r>
          </a:p>
          <a:p>
            <a:pPr marL="0" indent="0">
              <a:lnSpc>
                <a:spcPct val="120000"/>
              </a:lnSpc>
              <a:buNone/>
            </a:pPr>
            <a:r>
              <a:rPr lang="it-IT" dirty="0"/>
              <a:t>- ESPRESSIONE DELLE EMOZIONI</a:t>
            </a:r>
          </a:p>
          <a:p>
            <a:pPr marL="0" indent="0">
              <a:buNone/>
            </a:pPr>
            <a:endParaRPr lang="it-IT" dirty="0"/>
          </a:p>
        </p:txBody>
      </p:sp>
    </p:spTree>
    <p:extLst>
      <p:ext uri="{BB962C8B-B14F-4D97-AF65-F5344CB8AC3E}">
        <p14:creationId xmlns:p14="http://schemas.microsoft.com/office/powerpoint/2010/main" val="14113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6D1249-C6EF-554C-A39A-5ABE2F2D7ED0}"/>
              </a:ext>
            </a:extLst>
          </p:cNvPr>
          <p:cNvSpPr>
            <a:spLocks noGrp="1"/>
          </p:cNvSpPr>
          <p:nvPr>
            <p:ph type="title"/>
          </p:nvPr>
        </p:nvSpPr>
        <p:spPr/>
        <p:txBody>
          <a:bodyPr/>
          <a:lstStyle/>
          <a:p>
            <a:r>
              <a:rPr lang="it-IT" dirty="0"/>
              <a:t>PER LA SCUOLA PRIMARIA </a:t>
            </a:r>
          </a:p>
        </p:txBody>
      </p:sp>
      <p:sp>
        <p:nvSpPr>
          <p:cNvPr id="3" name="Segnaposto contenuto 2">
            <a:extLst>
              <a:ext uri="{FF2B5EF4-FFF2-40B4-BE49-F238E27FC236}">
                <a16:creationId xmlns:a16="http://schemas.microsoft.com/office/drawing/2014/main" id="{7D1B3DA3-546D-2346-BA1B-DF08541FE40F}"/>
              </a:ext>
            </a:extLst>
          </p:cNvPr>
          <p:cNvSpPr>
            <a:spLocks noGrp="1"/>
          </p:cNvSpPr>
          <p:nvPr>
            <p:ph idx="1"/>
          </p:nvPr>
        </p:nvSpPr>
        <p:spPr/>
        <p:txBody>
          <a:bodyPr>
            <a:normAutofit lnSpcReduction="10000"/>
          </a:bodyPr>
          <a:lstStyle/>
          <a:p>
            <a:pPr>
              <a:buFontTx/>
              <a:buChar char="-"/>
            </a:pPr>
            <a:r>
              <a:rPr lang="it-IT" dirty="0"/>
              <a:t>Opportunità lezioni «di contatto» con file audio</a:t>
            </a:r>
          </a:p>
          <a:p>
            <a:pPr>
              <a:buFontTx/>
              <a:buChar char="-"/>
            </a:pPr>
            <a:r>
              <a:rPr lang="it-IT" dirty="0"/>
              <a:t>- opportunità lezioni su piattaforma in modalità sincrona e/o asincrona (IMPARI)</a:t>
            </a:r>
          </a:p>
          <a:p>
            <a:pPr>
              <a:buFontTx/>
              <a:buChar char="-"/>
            </a:pPr>
            <a:r>
              <a:rPr lang="it-IT" dirty="0"/>
              <a:t>- Condivisione degli esercizi svolti (innanzitutto mail)</a:t>
            </a:r>
          </a:p>
          <a:p>
            <a:pPr>
              <a:buFontTx/>
              <a:buChar char="-"/>
            </a:pPr>
            <a:r>
              <a:rPr lang="it-IT" dirty="0"/>
              <a:t>- DIGITAL STORYTELLING  per «sistema coerente» </a:t>
            </a:r>
          </a:p>
          <a:p>
            <a:pPr>
              <a:buFontTx/>
              <a:buChar char="-"/>
            </a:pPr>
            <a:r>
              <a:rPr lang="it-IT" dirty="0"/>
              <a:t>INCLUSIONE: CREAZIONE DI APP – GIOCO </a:t>
            </a:r>
          </a:p>
          <a:p>
            <a:pPr>
              <a:buFontTx/>
              <a:buChar char="-"/>
            </a:pPr>
            <a:r>
              <a:rPr lang="it-IT" dirty="0">
                <a:solidFill>
                  <a:srgbClr val="FF0000"/>
                </a:solidFill>
              </a:rPr>
              <a:t>- NECESSITA’ DELLA PROGRAMMAZIONE </a:t>
            </a:r>
          </a:p>
        </p:txBody>
      </p:sp>
    </p:spTree>
    <p:extLst>
      <p:ext uri="{BB962C8B-B14F-4D97-AF65-F5344CB8AC3E}">
        <p14:creationId xmlns:p14="http://schemas.microsoft.com/office/powerpoint/2010/main" val="4246178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5DD139-3205-E344-8742-D816F6F3445B}"/>
              </a:ext>
            </a:extLst>
          </p:cNvPr>
          <p:cNvSpPr>
            <a:spLocks noGrp="1"/>
          </p:cNvSpPr>
          <p:nvPr>
            <p:ph type="title"/>
          </p:nvPr>
        </p:nvSpPr>
        <p:spPr/>
        <p:txBody>
          <a:bodyPr/>
          <a:lstStyle/>
          <a:p>
            <a:r>
              <a:rPr lang="it-IT" dirty="0"/>
              <a:t>ED ANCHE ….</a:t>
            </a:r>
          </a:p>
        </p:txBody>
      </p:sp>
      <p:sp>
        <p:nvSpPr>
          <p:cNvPr id="3" name="Segnaposto contenuto 2">
            <a:extLst>
              <a:ext uri="{FF2B5EF4-FFF2-40B4-BE49-F238E27FC236}">
                <a16:creationId xmlns:a16="http://schemas.microsoft.com/office/drawing/2014/main" id="{B77CF65F-90E0-8643-8602-6A48CC2FB30E}"/>
              </a:ext>
            </a:extLst>
          </p:cNvPr>
          <p:cNvSpPr>
            <a:spLocks noGrp="1"/>
          </p:cNvSpPr>
          <p:nvPr>
            <p:ph idx="1"/>
          </p:nvPr>
        </p:nvSpPr>
        <p:spPr/>
        <p:txBody>
          <a:bodyPr/>
          <a:lstStyle/>
          <a:p>
            <a:pPr marL="0" indent="0">
              <a:buNone/>
            </a:pPr>
            <a:r>
              <a:rPr lang="it-IT" dirty="0"/>
              <a:t>ESPERIMENTI – LEARNING BY DOING </a:t>
            </a:r>
          </a:p>
        </p:txBody>
      </p:sp>
      <p:pic>
        <p:nvPicPr>
          <p:cNvPr id="5" name="Immagine 4">
            <a:extLst>
              <a:ext uri="{FF2B5EF4-FFF2-40B4-BE49-F238E27FC236}">
                <a16:creationId xmlns:a16="http://schemas.microsoft.com/office/drawing/2014/main" id="{F5EB3263-CC21-5343-B8C3-E0A8624F54F5}"/>
              </a:ext>
            </a:extLst>
          </p:cNvPr>
          <p:cNvPicPr>
            <a:picLocks noChangeAspect="1"/>
          </p:cNvPicPr>
          <p:nvPr/>
        </p:nvPicPr>
        <p:blipFill>
          <a:blip r:embed="rId2"/>
          <a:stretch>
            <a:fillRect/>
          </a:stretch>
        </p:blipFill>
        <p:spPr>
          <a:xfrm rot="5400000">
            <a:off x="5158154" y="739967"/>
            <a:ext cx="3868616" cy="6960681"/>
          </a:xfrm>
          <a:prstGeom prst="rect">
            <a:avLst/>
          </a:prstGeom>
        </p:spPr>
      </p:pic>
    </p:spTree>
    <p:extLst>
      <p:ext uri="{BB962C8B-B14F-4D97-AF65-F5344CB8AC3E}">
        <p14:creationId xmlns:p14="http://schemas.microsoft.com/office/powerpoint/2010/main" val="1245337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FF9F86-13F0-8A4C-A701-A6115429B90B}"/>
              </a:ext>
            </a:extLst>
          </p:cNvPr>
          <p:cNvSpPr>
            <a:spLocks noGrp="1"/>
          </p:cNvSpPr>
          <p:nvPr>
            <p:ph type="title"/>
          </p:nvPr>
        </p:nvSpPr>
        <p:spPr/>
        <p:txBody>
          <a:bodyPr/>
          <a:lstStyle/>
          <a:p>
            <a:r>
              <a:rPr lang="it-IT" dirty="0"/>
              <a:t>LA NARRAZIONE </a:t>
            </a:r>
          </a:p>
        </p:txBody>
      </p:sp>
      <p:sp>
        <p:nvSpPr>
          <p:cNvPr id="3" name="Segnaposto contenuto 2">
            <a:extLst>
              <a:ext uri="{FF2B5EF4-FFF2-40B4-BE49-F238E27FC236}">
                <a16:creationId xmlns:a16="http://schemas.microsoft.com/office/drawing/2014/main" id="{F8580849-207F-F040-80E5-C057F6AF67E4}"/>
              </a:ext>
            </a:extLst>
          </p:cNvPr>
          <p:cNvSpPr>
            <a:spLocks noGrp="1"/>
          </p:cNvSpPr>
          <p:nvPr>
            <p:ph idx="1"/>
          </p:nvPr>
        </p:nvSpPr>
        <p:spPr/>
        <p:txBody>
          <a:bodyPr>
            <a:normAutofit fontScale="70000" lnSpcReduction="20000"/>
          </a:bodyPr>
          <a:lstStyle/>
          <a:p>
            <a:pPr marL="0" indent="0">
              <a:buNone/>
            </a:pPr>
            <a:r>
              <a:rPr lang="it-IT" dirty="0"/>
              <a:t>AGEVOLARE LA COMUNICAZIONE Indicazione per i genitori/nonni</a:t>
            </a:r>
          </a:p>
          <a:p>
            <a:pPr marL="0" indent="0">
              <a:buNone/>
            </a:pPr>
            <a:endParaRPr lang="it-IT" dirty="0"/>
          </a:p>
          <a:p>
            <a:r>
              <a:rPr lang="it-IT" b="1" dirty="0"/>
              <a:t>Dare il testo della lettura</a:t>
            </a:r>
            <a:r>
              <a:rPr lang="it-IT" dirty="0"/>
              <a:t> ai bambini e lasciarli esercitare per 15 minuti (lettura ad alta voce).</a:t>
            </a:r>
          </a:p>
          <a:p>
            <a:pPr marL="0" indent="0">
              <a:buNone/>
            </a:pPr>
            <a:endParaRPr lang="it-IT" dirty="0"/>
          </a:p>
          <a:p>
            <a:r>
              <a:rPr lang="it-IT" b="1" dirty="0"/>
              <a:t>Ascoltare la lettura </a:t>
            </a:r>
            <a:r>
              <a:rPr lang="it-IT" dirty="0"/>
              <a:t>(i bambini faranno attenzione a rispettare le pause delle interpunzioni, ad usare interpretazione partecipativa e tono adeguato)</a:t>
            </a:r>
          </a:p>
          <a:p>
            <a:pPr marL="0" indent="0">
              <a:buNone/>
            </a:pPr>
            <a:endParaRPr lang="it-IT" dirty="0"/>
          </a:p>
          <a:p>
            <a:r>
              <a:rPr lang="it-IT" b="1" dirty="0"/>
              <a:t>Vedere il file di video-lettura </a:t>
            </a:r>
            <a:r>
              <a:rPr lang="it-IT" dirty="0"/>
              <a:t>(per aiutare a memorizzare la giusta pronuncia e nella comprensione del testo)</a:t>
            </a:r>
          </a:p>
          <a:p>
            <a:r>
              <a:rPr lang="it-IT" dirty="0"/>
              <a:t>IMMEDESIMAZIONE NEI PERSONAGGI : ROLEPLAYING </a:t>
            </a:r>
          </a:p>
          <a:p>
            <a:r>
              <a:rPr lang="it-IT" dirty="0"/>
              <a:t>CANZONI DIDATTICHE - YOUTUBE</a:t>
            </a:r>
          </a:p>
          <a:p>
            <a:pPr marL="0" indent="0">
              <a:buNone/>
            </a:pPr>
            <a:endParaRPr lang="it-IT" dirty="0"/>
          </a:p>
        </p:txBody>
      </p:sp>
    </p:spTree>
    <p:extLst>
      <p:ext uri="{BB962C8B-B14F-4D97-AF65-F5344CB8AC3E}">
        <p14:creationId xmlns:p14="http://schemas.microsoft.com/office/powerpoint/2010/main" val="232868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CE8BA3-4320-854F-B4B4-278CF6C0A4AC}"/>
              </a:ext>
            </a:extLst>
          </p:cNvPr>
          <p:cNvSpPr>
            <a:spLocks noGrp="1"/>
          </p:cNvSpPr>
          <p:nvPr>
            <p:ph type="title"/>
          </p:nvPr>
        </p:nvSpPr>
        <p:spPr/>
        <p:txBody>
          <a:bodyPr/>
          <a:lstStyle/>
          <a:p>
            <a:r>
              <a:rPr lang="it-IT" dirty="0"/>
              <a:t>LE NORME DEL CAMBIAMENTO</a:t>
            </a:r>
          </a:p>
        </p:txBody>
      </p:sp>
      <p:sp>
        <p:nvSpPr>
          <p:cNvPr id="3" name="Segnaposto contenuto 2">
            <a:extLst>
              <a:ext uri="{FF2B5EF4-FFF2-40B4-BE49-F238E27FC236}">
                <a16:creationId xmlns:a16="http://schemas.microsoft.com/office/drawing/2014/main" id="{0D000ECD-C22C-094F-8E2F-95B422D76DD4}"/>
              </a:ext>
            </a:extLst>
          </p:cNvPr>
          <p:cNvSpPr>
            <a:spLocks noGrp="1"/>
          </p:cNvSpPr>
          <p:nvPr>
            <p:ph idx="1"/>
          </p:nvPr>
        </p:nvSpPr>
        <p:spPr/>
        <p:txBody>
          <a:bodyPr/>
          <a:lstStyle/>
          <a:p>
            <a:r>
              <a:rPr lang="it-IT" dirty="0"/>
              <a:t>DPCM 4.3.2020</a:t>
            </a:r>
          </a:p>
          <a:p>
            <a:pPr marL="0" indent="0">
              <a:buNone/>
            </a:pPr>
            <a:r>
              <a:rPr lang="it-IT" dirty="0"/>
              <a:t>Art. 1 l. g)</a:t>
            </a:r>
          </a:p>
          <a:p>
            <a:pPr marL="0" indent="0">
              <a:buNone/>
            </a:pPr>
            <a:endParaRPr lang="it-IT" dirty="0"/>
          </a:p>
          <a:p>
            <a:pPr marL="0" indent="0">
              <a:buNone/>
            </a:pPr>
            <a:r>
              <a:rPr lang="it-IT" dirty="0"/>
              <a:t>i dirigenti scolastici </a:t>
            </a:r>
            <a:r>
              <a:rPr lang="it-IT" b="1" dirty="0"/>
              <a:t>attivano</a:t>
            </a:r>
            <a:r>
              <a:rPr lang="it-IT" dirty="0"/>
              <a:t>, </a:t>
            </a:r>
            <a:r>
              <a:rPr lang="it-IT" b="1" dirty="0"/>
              <a:t>per tutta la durata della sospensione delle </a:t>
            </a:r>
            <a:r>
              <a:rPr lang="it-IT" b="1" dirty="0" err="1"/>
              <a:t>attivita</a:t>
            </a:r>
            <a:r>
              <a:rPr lang="it-IT" b="1" dirty="0"/>
              <a:t>̀ didattiche nelle scuole</a:t>
            </a:r>
            <a:r>
              <a:rPr lang="it-IT" dirty="0"/>
              <a:t>, </a:t>
            </a:r>
            <a:r>
              <a:rPr lang="it-IT" dirty="0" err="1"/>
              <a:t>modalita</a:t>
            </a:r>
            <a:r>
              <a:rPr lang="it-IT" dirty="0"/>
              <a:t>̀ di didattica a distanza avuto anche riguardo alle specifiche esigenze degli studenti con disabilità.</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1475515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63683D-995C-5142-9FC1-549E1A2C4DFF}"/>
              </a:ext>
            </a:extLst>
          </p:cNvPr>
          <p:cNvSpPr>
            <a:spLocks noGrp="1"/>
          </p:cNvSpPr>
          <p:nvPr>
            <p:ph type="title"/>
          </p:nvPr>
        </p:nvSpPr>
        <p:spPr/>
        <p:txBody>
          <a:bodyPr>
            <a:normAutofit fontScale="90000"/>
          </a:bodyPr>
          <a:lstStyle/>
          <a:p>
            <a:r>
              <a:rPr lang="it-IT" dirty="0"/>
              <a:t>PER LA SCUOLA SECONDARIA DI PRIMO GRADO</a:t>
            </a:r>
          </a:p>
        </p:txBody>
      </p:sp>
      <p:sp>
        <p:nvSpPr>
          <p:cNvPr id="3" name="Segnaposto contenuto 2">
            <a:extLst>
              <a:ext uri="{FF2B5EF4-FFF2-40B4-BE49-F238E27FC236}">
                <a16:creationId xmlns:a16="http://schemas.microsoft.com/office/drawing/2014/main" id="{2808D592-47B0-F041-9F15-9D34EDA35642}"/>
              </a:ext>
            </a:extLst>
          </p:cNvPr>
          <p:cNvSpPr>
            <a:spLocks noGrp="1"/>
          </p:cNvSpPr>
          <p:nvPr>
            <p:ph idx="1"/>
          </p:nvPr>
        </p:nvSpPr>
        <p:spPr/>
        <p:txBody>
          <a:bodyPr/>
          <a:lstStyle/>
          <a:p>
            <a:pPr marL="0" indent="0">
              <a:buNone/>
            </a:pPr>
            <a:endParaRPr lang="it-IT" dirty="0"/>
          </a:p>
          <a:p>
            <a:pPr>
              <a:buFontTx/>
              <a:buChar char="-"/>
            </a:pPr>
            <a:r>
              <a:rPr lang="it-IT" dirty="0"/>
              <a:t>RESPONSABILIZZAZIONE E PRESA IN CARICO DEI COMPITI </a:t>
            </a:r>
          </a:p>
          <a:p>
            <a:pPr>
              <a:buFontTx/>
              <a:buChar char="-"/>
            </a:pPr>
            <a:r>
              <a:rPr lang="it-IT" dirty="0"/>
              <a:t>SCHEDULAZIONE DELLE VIDEO – LEZIONI</a:t>
            </a:r>
          </a:p>
          <a:p>
            <a:pPr>
              <a:buFontTx/>
              <a:buChar char="-"/>
            </a:pPr>
            <a:r>
              <a:rPr lang="it-IT" dirty="0"/>
              <a:t>CREAZIONE DI CLASSI VIRTUALI (IMPARI)</a:t>
            </a:r>
          </a:p>
          <a:p>
            <a:pPr>
              <a:buFontTx/>
              <a:buChar char="-"/>
            </a:pPr>
            <a:r>
              <a:rPr lang="it-IT" dirty="0"/>
              <a:t>VERIFICA DEI COMPITI (DPR 122/09 </a:t>
            </a:r>
            <a:r>
              <a:rPr lang="it-IT" dirty="0" err="1"/>
              <a:t>D.lgs</a:t>
            </a:r>
            <a:r>
              <a:rPr lang="it-IT" dirty="0"/>
              <a:t> 62/2017)</a:t>
            </a:r>
          </a:p>
        </p:txBody>
      </p:sp>
    </p:spTree>
    <p:extLst>
      <p:ext uri="{BB962C8B-B14F-4D97-AF65-F5344CB8AC3E}">
        <p14:creationId xmlns:p14="http://schemas.microsoft.com/office/powerpoint/2010/main" val="183360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1EB910-BFF5-CA40-81C8-F0CD6B4D21D5}"/>
              </a:ext>
            </a:extLst>
          </p:cNvPr>
          <p:cNvSpPr>
            <a:spLocks noGrp="1"/>
          </p:cNvSpPr>
          <p:nvPr>
            <p:ph type="title"/>
          </p:nvPr>
        </p:nvSpPr>
        <p:spPr/>
        <p:txBody>
          <a:bodyPr/>
          <a:lstStyle/>
          <a:p>
            <a:r>
              <a:rPr lang="it-IT" dirty="0"/>
              <a:t>ALCUNI ESEMPI</a:t>
            </a:r>
          </a:p>
        </p:txBody>
      </p:sp>
      <p:sp>
        <p:nvSpPr>
          <p:cNvPr id="3" name="Segnaposto contenuto 2">
            <a:extLst>
              <a:ext uri="{FF2B5EF4-FFF2-40B4-BE49-F238E27FC236}">
                <a16:creationId xmlns:a16="http://schemas.microsoft.com/office/drawing/2014/main" id="{8E6DFA2D-75DA-7643-9257-EF3827CDFDAE}"/>
              </a:ext>
            </a:extLst>
          </p:cNvPr>
          <p:cNvSpPr>
            <a:spLocks noGrp="1"/>
          </p:cNvSpPr>
          <p:nvPr>
            <p:ph idx="1"/>
          </p:nvPr>
        </p:nvSpPr>
        <p:spPr/>
        <p:txBody>
          <a:bodyPr>
            <a:normAutofit lnSpcReduction="10000"/>
          </a:bodyPr>
          <a:lstStyle/>
          <a:p>
            <a:pPr marL="0" indent="0">
              <a:buNone/>
            </a:pPr>
            <a:r>
              <a:rPr lang="it-IT" dirty="0"/>
              <a:t>TUTORIAL INCLUSIVI DI RIFERIMENTO:</a:t>
            </a:r>
          </a:p>
          <a:p>
            <a:pPr marL="0" indent="0">
              <a:buNone/>
            </a:pPr>
            <a:r>
              <a:rPr lang="it-IT" dirty="0"/>
              <a:t>ES. TUTORIAL SUI MONOMI (variazione sul tema della classe virtuale)</a:t>
            </a:r>
          </a:p>
          <a:p>
            <a:pPr marL="0" indent="0">
              <a:buNone/>
            </a:pPr>
            <a:r>
              <a:rPr lang="it-IT" dirty="0">
                <a:hlinkClick r:id="rId2"/>
              </a:rPr>
              <a:t>https://www.youtube.com/watch?v=rFHNnjQx9GU</a:t>
            </a:r>
            <a:endParaRPr lang="it-IT" dirty="0"/>
          </a:p>
          <a:p>
            <a:pPr marL="0" indent="0">
              <a:buNone/>
            </a:pPr>
            <a:r>
              <a:rPr lang="it-IT" dirty="0"/>
              <a:t>Con verifica ed autocorrezione</a:t>
            </a:r>
          </a:p>
          <a:p>
            <a:pPr marL="0" indent="0">
              <a:buNone/>
            </a:pPr>
            <a:r>
              <a:rPr lang="it-IT" dirty="0">
                <a:hlinkClick r:id="rId3"/>
              </a:rPr>
              <a:t>https://www.youtube.com/watch?v=4MafSluRH60</a:t>
            </a:r>
            <a:endParaRPr lang="it-IT" dirty="0"/>
          </a:p>
          <a:p>
            <a:pPr marL="0" indent="0">
              <a:buNone/>
            </a:pPr>
            <a:r>
              <a:rPr lang="it-IT"/>
              <a:t>INDIVIDUALIZZAZIONE E PERSONALIZZAZIONE DEGLI APPRENDIMENTI </a:t>
            </a:r>
            <a:endParaRPr lang="it-IT" dirty="0"/>
          </a:p>
        </p:txBody>
      </p:sp>
    </p:spTree>
    <p:extLst>
      <p:ext uri="{BB962C8B-B14F-4D97-AF65-F5344CB8AC3E}">
        <p14:creationId xmlns:p14="http://schemas.microsoft.com/office/powerpoint/2010/main" val="161405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9D150F-2487-8446-B405-2EEB6B4A0F96}"/>
              </a:ext>
            </a:extLst>
          </p:cNvPr>
          <p:cNvSpPr>
            <a:spLocks noGrp="1"/>
          </p:cNvSpPr>
          <p:nvPr>
            <p:ph type="title"/>
          </p:nvPr>
        </p:nvSpPr>
        <p:spPr/>
        <p:txBody>
          <a:bodyPr/>
          <a:lstStyle/>
          <a:p>
            <a:r>
              <a:rPr lang="it-IT" dirty="0"/>
              <a:t>LE NORME DEL CAMBIAMENTO</a:t>
            </a:r>
          </a:p>
        </p:txBody>
      </p:sp>
      <p:sp>
        <p:nvSpPr>
          <p:cNvPr id="3" name="Segnaposto contenuto 2">
            <a:extLst>
              <a:ext uri="{FF2B5EF4-FFF2-40B4-BE49-F238E27FC236}">
                <a16:creationId xmlns:a16="http://schemas.microsoft.com/office/drawing/2014/main" id="{FFB85786-04B2-3248-A8B8-0559B8AD4FEC}"/>
              </a:ext>
            </a:extLst>
          </p:cNvPr>
          <p:cNvSpPr>
            <a:spLocks noGrp="1"/>
          </p:cNvSpPr>
          <p:nvPr>
            <p:ph idx="1"/>
          </p:nvPr>
        </p:nvSpPr>
        <p:spPr/>
        <p:txBody>
          <a:bodyPr>
            <a:normAutofit fontScale="92500" lnSpcReduction="20000"/>
          </a:bodyPr>
          <a:lstStyle/>
          <a:p>
            <a:r>
              <a:rPr lang="it-IT" dirty="0"/>
              <a:t>Nota MI DPPR 278 de. 06.03.2020</a:t>
            </a:r>
          </a:p>
          <a:p>
            <a:pPr marL="0" indent="0">
              <a:buNone/>
            </a:pPr>
            <a:endParaRPr lang="it-IT" dirty="0"/>
          </a:p>
          <a:p>
            <a:pPr marL="0" indent="0">
              <a:buNone/>
            </a:pPr>
            <a:r>
              <a:rPr lang="it-IT" u="sng" dirty="0"/>
              <a:t>Attività di formazione e aggiornamento del personale scolastico</a:t>
            </a:r>
            <a:endParaRPr lang="it-IT" dirty="0"/>
          </a:p>
          <a:p>
            <a:pPr marL="0" indent="0">
              <a:buNone/>
            </a:pPr>
            <a:r>
              <a:rPr lang="it-IT" dirty="0"/>
              <a:t>Le istituzioni scolastiche della scuola primaria e secondaria, nell’ambito della propria autonomia, </a:t>
            </a:r>
            <a:r>
              <a:rPr lang="it-IT" b="1" dirty="0"/>
              <a:t>attivano o potenziano </a:t>
            </a:r>
            <a:r>
              <a:rPr lang="it-IT" b="1" dirty="0" err="1"/>
              <a:t>modalita</a:t>
            </a:r>
            <a:r>
              <a:rPr lang="it-IT" b="1" dirty="0"/>
              <a:t>̀ di apprendimento a distanza</a:t>
            </a:r>
            <a:r>
              <a:rPr lang="it-IT" dirty="0"/>
              <a:t>, ottimizzando le risorse didattiche del </a:t>
            </a:r>
            <a:r>
              <a:rPr lang="it-IT" b="1" dirty="0"/>
              <a:t>registro elettronico e utilizzando classi virtuali</a:t>
            </a:r>
            <a:r>
              <a:rPr lang="it-IT" dirty="0"/>
              <a:t> e altri strumenti e canali digitali per favorire la produzione e la condivisione di contenuti. È essenziale, nella definizione delle </a:t>
            </a:r>
            <a:r>
              <a:rPr lang="it-IT" dirty="0" err="1"/>
              <a:t>modalita</a:t>
            </a:r>
            <a:r>
              <a:rPr lang="it-IT" dirty="0"/>
              <a:t>̀ di intervento, il </a:t>
            </a:r>
            <a:r>
              <a:rPr lang="it-IT" dirty="0" err="1"/>
              <a:t>piu</a:t>
            </a:r>
            <a:r>
              <a:rPr lang="it-IT" dirty="0"/>
              <a:t>̀ ampio coinvolgimento della </a:t>
            </a:r>
            <a:r>
              <a:rPr lang="it-IT" dirty="0" err="1"/>
              <a:t>comunita</a:t>
            </a:r>
            <a:r>
              <a:rPr lang="it-IT" dirty="0"/>
              <a:t>̀ educante, anche </a:t>
            </a:r>
            <a:r>
              <a:rPr lang="it-IT" b="1" dirty="0"/>
              <a:t>al fine di offrire esperienze di mutuo aiuto e di </a:t>
            </a:r>
            <a:r>
              <a:rPr lang="it-IT" b="1" dirty="0">
                <a:solidFill>
                  <a:srgbClr val="FF0000"/>
                </a:solidFill>
              </a:rPr>
              <a:t>formazione </a:t>
            </a:r>
            <a:r>
              <a:rPr lang="it-IT" b="1" i="1" dirty="0" err="1">
                <a:solidFill>
                  <a:srgbClr val="FF0000"/>
                </a:solidFill>
              </a:rPr>
              <a:t>peer</a:t>
            </a:r>
            <a:r>
              <a:rPr lang="it-IT" b="1" i="1" dirty="0">
                <a:solidFill>
                  <a:srgbClr val="FF0000"/>
                </a:solidFill>
              </a:rPr>
              <a:t> to </a:t>
            </a:r>
            <a:r>
              <a:rPr lang="it-IT" b="1" i="1" dirty="0" err="1">
                <a:solidFill>
                  <a:srgbClr val="FF0000"/>
                </a:solidFill>
              </a:rPr>
              <a:t>peer</a:t>
            </a:r>
            <a:r>
              <a:rPr lang="it-IT" b="1" dirty="0">
                <a:solidFill>
                  <a:srgbClr val="FF0000"/>
                </a:solidFill>
              </a:rPr>
              <a:t>. </a:t>
            </a:r>
            <a:endParaRPr lang="it-IT" dirty="0">
              <a:solidFill>
                <a:srgbClr val="FF0000"/>
              </a:solidFill>
            </a:endParaRPr>
          </a:p>
          <a:p>
            <a:pPr marL="0" indent="0">
              <a:buNone/>
            </a:pPr>
            <a:endParaRPr lang="it-IT" dirty="0"/>
          </a:p>
        </p:txBody>
      </p:sp>
    </p:spTree>
    <p:extLst>
      <p:ext uri="{BB962C8B-B14F-4D97-AF65-F5344CB8AC3E}">
        <p14:creationId xmlns:p14="http://schemas.microsoft.com/office/powerpoint/2010/main" val="245850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F9DE77-7AB7-3442-8F4B-0E75C8AEA35C}"/>
              </a:ext>
            </a:extLst>
          </p:cNvPr>
          <p:cNvSpPr>
            <a:spLocks noGrp="1"/>
          </p:cNvSpPr>
          <p:nvPr>
            <p:ph type="title"/>
          </p:nvPr>
        </p:nvSpPr>
        <p:spPr/>
        <p:txBody>
          <a:bodyPr/>
          <a:lstStyle/>
          <a:p>
            <a:r>
              <a:rPr lang="it-IT" dirty="0"/>
              <a:t>LE NORME DEL CAMBIAMENTO</a:t>
            </a:r>
          </a:p>
        </p:txBody>
      </p:sp>
      <p:sp>
        <p:nvSpPr>
          <p:cNvPr id="3" name="Segnaposto contenuto 2">
            <a:extLst>
              <a:ext uri="{FF2B5EF4-FFF2-40B4-BE49-F238E27FC236}">
                <a16:creationId xmlns:a16="http://schemas.microsoft.com/office/drawing/2014/main" id="{EADD79E9-1688-F749-8298-743162F9AA20}"/>
              </a:ext>
            </a:extLst>
          </p:cNvPr>
          <p:cNvSpPr>
            <a:spLocks noGrp="1"/>
          </p:cNvSpPr>
          <p:nvPr>
            <p:ph idx="1"/>
          </p:nvPr>
        </p:nvSpPr>
        <p:spPr/>
        <p:txBody>
          <a:bodyPr>
            <a:normAutofit fontScale="85000" lnSpcReduction="20000"/>
          </a:bodyPr>
          <a:lstStyle/>
          <a:p>
            <a:r>
              <a:rPr lang="it-IT" dirty="0"/>
              <a:t>-  indicazioni per il “tutoring”: le scuole potranno mettersi in contatto, anche tramite la rete INDIRE, con scuole </a:t>
            </a:r>
            <a:r>
              <a:rPr lang="it-IT" dirty="0" err="1"/>
              <a:t>gia</a:t>
            </a:r>
            <a:r>
              <a:rPr lang="it-IT" dirty="0"/>
              <a:t>̀ esperte di didattica a distanza e che intendano mettersi a disposizione per socializzare le pratiche di utilizzo di ambienti di apprendimento virtuali; </a:t>
            </a:r>
          </a:p>
          <a:p>
            <a:r>
              <a:rPr lang="it-IT" dirty="0"/>
              <a:t>-  </a:t>
            </a:r>
            <a:r>
              <a:rPr lang="it-IT" dirty="0" err="1"/>
              <a:t>disponibilita</a:t>
            </a:r>
            <a:r>
              <a:rPr lang="it-IT" dirty="0"/>
              <a:t>̀ di piattaforme di fruizione di contenuti didattici, assistenza alla community scolastica e piattaforme di collaborazione online. Tali soluzioni sono offerte da operatori di settore a titolo gratuito per l’Amministrazione e le istituzioni scolastiche e rispondono a specifici requisiti tecnici (oltre alla completa gratuità, la qualificazione </a:t>
            </a:r>
            <a:r>
              <a:rPr lang="it-IT" dirty="0" err="1"/>
              <a:t>Agid</a:t>
            </a:r>
            <a:r>
              <a:rPr lang="it-IT" dirty="0"/>
              <a:t>, l’osservanza della normativa in materia di dati personali, sicurezza, </a:t>
            </a:r>
            <a:r>
              <a:rPr lang="it-IT" dirty="0" err="1"/>
              <a:t>affidabilita</a:t>
            </a:r>
            <a:r>
              <a:rPr lang="it-IT" dirty="0"/>
              <a:t>̀, </a:t>
            </a:r>
            <a:r>
              <a:rPr lang="it-IT" dirty="0" err="1"/>
              <a:t>scalabilita</a:t>
            </a:r>
            <a:r>
              <a:rPr lang="it-IT" dirty="0"/>
              <a:t>̀, divieto di utilizzo per fini commerciali di dati, documenti e materiali di cui gli operatori vengano in possesso); </a:t>
            </a:r>
          </a:p>
          <a:p>
            <a:r>
              <a:rPr lang="it-IT" dirty="0"/>
              <a:t>-  materiali multimediali offerti da soggetti qualificati. </a:t>
            </a:r>
          </a:p>
          <a:p>
            <a:pPr marL="0" indent="0">
              <a:buNone/>
            </a:pPr>
            <a:endParaRPr lang="it-IT" dirty="0"/>
          </a:p>
        </p:txBody>
      </p:sp>
    </p:spTree>
    <p:extLst>
      <p:ext uri="{BB962C8B-B14F-4D97-AF65-F5344CB8AC3E}">
        <p14:creationId xmlns:p14="http://schemas.microsoft.com/office/powerpoint/2010/main" val="213310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E73528-9599-B640-B3A1-C600F9ED9C86}"/>
              </a:ext>
            </a:extLst>
          </p:cNvPr>
          <p:cNvSpPr>
            <a:spLocks noGrp="1"/>
          </p:cNvSpPr>
          <p:nvPr>
            <p:ph type="title"/>
          </p:nvPr>
        </p:nvSpPr>
        <p:spPr/>
        <p:txBody>
          <a:bodyPr/>
          <a:lstStyle/>
          <a:p>
            <a:r>
              <a:rPr lang="it-IT" dirty="0"/>
              <a:t>LE NORME DEL CAMBIAMENTO</a:t>
            </a:r>
          </a:p>
        </p:txBody>
      </p:sp>
      <p:sp>
        <p:nvSpPr>
          <p:cNvPr id="3" name="Segnaposto contenuto 2">
            <a:extLst>
              <a:ext uri="{FF2B5EF4-FFF2-40B4-BE49-F238E27FC236}">
                <a16:creationId xmlns:a16="http://schemas.microsoft.com/office/drawing/2014/main" id="{A8079AD2-BB67-3B47-BD2F-ABD7758CF728}"/>
              </a:ext>
            </a:extLst>
          </p:cNvPr>
          <p:cNvSpPr>
            <a:spLocks noGrp="1"/>
          </p:cNvSpPr>
          <p:nvPr>
            <p:ph idx="1"/>
          </p:nvPr>
        </p:nvSpPr>
        <p:spPr/>
        <p:txBody>
          <a:bodyPr/>
          <a:lstStyle/>
          <a:p>
            <a:pPr marL="0" indent="0">
              <a:buNone/>
            </a:pPr>
            <a:r>
              <a:rPr lang="it-IT" b="1" dirty="0"/>
              <a:t>NOTA MI DPPR 279 del giorno 08.03.2020</a:t>
            </a:r>
          </a:p>
          <a:p>
            <a:pPr marL="0" indent="0">
              <a:buNone/>
            </a:pPr>
            <a:r>
              <a:rPr lang="it-IT" dirty="0"/>
              <a:t>… Si consiglia comunque di </a:t>
            </a:r>
            <a:r>
              <a:rPr lang="it-IT" dirty="0">
                <a:solidFill>
                  <a:srgbClr val="FF0000"/>
                </a:solidFill>
              </a:rPr>
              <a:t>evitare, soprattutto nella scuola primaria, la mera trasmissione di compiti ed esercitazioni</a:t>
            </a:r>
            <a:r>
              <a:rPr lang="it-IT" dirty="0"/>
              <a:t>, quando non accompagnata da una qualche forma di </a:t>
            </a:r>
            <a:r>
              <a:rPr lang="it-IT" dirty="0">
                <a:solidFill>
                  <a:srgbClr val="FF0000"/>
                </a:solidFill>
              </a:rPr>
              <a:t>azione didattica </a:t>
            </a:r>
            <a:r>
              <a:rPr lang="it-IT" dirty="0"/>
              <a:t>o anche semplicemente di </a:t>
            </a:r>
            <a:r>
              <a:rPr lang="it-IT" dirty="0">
                <a:solidFill>
                  <a:srgbClr val="FF0000"/>
                </a:solidFill>
              </a:rPr>
              <a:t>contatto a distanza</a:t>
            </a:r>
            <a:r>
              <a:rPr lang="it-IT" dirty="0"/>
              <a:t>. Va, peraltro, esercitata una </a:t>
            </a:r>
            <a:r>
              <a:rPr lang="it-IT" dirty="0">
                <a:solidFill>
                  <a:srgbClr val="FF0000"/>
                </a:solidFill>
              </a:rPr>
              <a:t>necessaria </a:t>
            </a:r>
            <a:r>
              <a:rPr lang="it-IT" dirty="0" err="1">
                <a:solidFill>
                  <a:srgbClr val="FF0000"/>
                </a:solidFill>
              </a:rPr>
              <a:t>attivita</a:t>
            </a:r>
            <a:r>
              <a:rPr lang="it-IT" dirty="0">
                <a:solidFill>
                  <a:srgbClr val="FF0000"/>
                </a:solidFill>
              </a:rPr>
              <a:t>̀ di programmazione</a:t>
            </a:r>
            <a:r>
              <a:rPr lang="it-IT" dirty="0"/>
              <a:t>, al fine di evitare sovrapposizioni tra l’erogazione a distanza, nella forma delle “classi virtuali”, tra le diverse discipline ed evitare sovrapposizioni. </a:t>
            </a:r>
          </a:p>
          <a:p>
            <a:pPr marL="0" indent="0">
              <a:buNone/>
            </a:pPr>
            <a:endParaRPr lang="it-IT" dirty="0"/>
          </a:p>
        </p:txBody>
      </p:sp>
    </p:spTree>
    <p:extLst>
      <p:ext uri="{BB962C8B-B14F-4D97-AF65-F5344CB8AC3E}">
        <p14:creationId xmlns:p14="http://schemas.microsoft.com/office/powerpoint/2010/main" val="3943325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ACB42D-527F-7D4C-97B9-2E0DABB5E6AF}"/>
              </a:ext>
            </a:extLst>
          </p:cNvPr>
          <p:cNvSpPr>
            <a:spLocks noGrp="1"/>
          </p:cNvSpPr>
          <p:nvPr>
            <p:ph type="title"/>
          </p:nvPr>
        </p:nvSpPr>
        <p:spPr/>
        <p:txBody>
          <a:bodyPr/>
          <a:lstStyle/>
          <a:p>
            <a:r>
              <a:rPr lang="it-IT" dirty="0"/>
              <a:t>LE NORME DEL CAMBIAMENTO </a:t>
            </a:r>
          </a:p>
        </p:txBody>
      </p:sp>
      <p:sp>
        <p:nvSpPr>
          <p:cNvPr id="3" name="Segnaposto contenuto 2">
            <a:extLst>
              <a:ext uri="{FF2B5EF4-FFF2-40B4-BE49-F238E27FC236}">
                <a16:creationId xmlns:a16="http://schemas.microsoft.com/office/drawing/2014/main" id="{0735D8FB-2DA7-5F4F-9DDD-BD5BC820DC66}"/>
              </a:ext>
            </a:extLst>
          </p:cNvPr>
          <p:cNvSpPr>
            <a:spLocks noGrp="1"/>
          </p:cNvSpPr>
          <p:nvPr>
            <p:ph idx="1"/>
          </p:nvPr>
        </p:nvSpPr>
        <p:spPr/>
        <p:txBody>
          <a:bodyPr/>
          <a:lstStyle/>
          <a:p>
            <a:pPr marL="0" indent="0">
              <a:buNone/>
            </a:pPr>
            <a:endParaRPr lang="it-IT" dirty="0"/>
          </a:p>
          <a:p>
            <a:pPr marL="0" indent="0">
              <a:buNone/>
            </a:pPr>
            <a:r>
              <a:rPr lang="it-IT" dirty="0"/>
              <a:t>Va infatti rilevato (e ciò̀ vale anche per i servizi all’infanzia) come i nostri bambini e le nostre bambine </a:t>
            </a:r>
            <a:r>
              <a:rPr lang="it-IT" dirty="0">
                <a:solidFill>
                  <a:srgbClr val="FF0000"/>
                </a:solidFill>
              </a:rPr>
              <a:t>patiscano abitudini di vita stravolte e l’assenza della dimensione comunitaria e relazionale del gruppo classe. Anche le </a:t>
            </a:r>
            <a:r>
              <a:rPr lang="it-IT" dirty="0" err="1">
                <a:solidFill>
                  <a:srgbClr val="FF0000"/>
                </a:solidFill>
              </a:rPr>
              <a:t>piu</a:t>
            </a:r>
            <a:r>
              <a:rPr lang="it-IT" dirty="0">
                <a:solidFill>
                  <a:srgbClr val="FF0000"/>
                </a:solidFill>
              </a:rPr>
              <a:t>̀ semplici forme di contatto sono da raccomandare vivamente.</a:t>
            </a:r>
            <a:r>
              <a:rPr lang="it-IT" dirty="0"/>
              <a:t> E ciò riguarda l’intero gruppo classe, la cui </a:t>
            </a:r>
            <a:r>
              <a:rPr lang="it-IT" dirty="0">
                <a:solidFill>
                  <a:srgbClr val="FF0000"/>
                </a:solidFill>
              </a:rPr>
              <a:t>dimensione inclusiva </a:t>
            </a:r>
            <a:r>
              <a:rPr lang="it-IT" dirty="0"/>
              <a:t>va, per quanto possibile mantenuta, anche con riguardo agli alunni con </a:t>
            </a:r>
            <a:r>
              <a:rPr lang="it-IT" dirty="0">
                <a:solidFill>
                  <a:srgbClr val="FF0000"/>
                </a:solidFill>
              </a:rPr>
              <a:t>Bisogni educativi speciali. </a:t>
            </a:r>
          </a:p>
          <a:p>
            <a:pPr marL="0" indent="0">
              <a:buNone/>
            </a:pPr>
            <a:endParaRPr lang="it-IT" dirty="0"/>
          </a:p>
        </p:txBody>
      </p:sp>
    </p:spTree>
    <p:extLst>
      <p:ext uri="{BB962C8B-B14F-4D97-AF65-F5344CB8AC3E}">
        <p14:creationId xmlns:p14="http://schemas.microsoft.com/office/powerpoint/2010/main" val="3005447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7E60E4-FA3B-AE4E-B962-3CFBA2474E04}"/>
              </a:ext>
            </a:extLst>
          </p:cNvPr>
          <p:cNvSpPr>
            <a:spLocks noGrp="1"/>
          </p:cNvSpPr>
          <p:nvPr>
            <p:ph type="title"/>
          </p:nvPr>
        </p:nvSpPr>
        <p:spPr/>
        <p:txBody>
          <a:bodyPr>
            <a:normAutofit fontScale="90000"/>
          </a:bodyPr>
          <a:lstStyle/>
          <a:p>
            <a:r>
              <a:rPr lang="it-IT" dirty="0"/>
              <a:t>«PER NON STRAVOLGERE»: GLI ATTORI DEL CAMBIAMENTO</a:t>
            </a:r>
          </a:p>
        </p:txBody>
      </p:sp>
      <p:sp>
        <p:nvSpPr>
          <p:cNvPr id="3" name="Segnaposto contenuto 2">
            <a:extLst>
              <a:ext uri="{FF2B5EF4-FFF2-40B4-BE49-F238E27FC236}">
                <a16:creationId xmlns:a16="http://schemas.microsoft.com/office/drawing/2014/main" id="{6F5453F5-9BE2-0B44-8F52-0FFF283035CB}"/>
              </a:ext>
            </a:extLst>
          </p:cNvPr>
          <p:cNvSpPr>
            <a:spLocks noGrp="1"/>
          </p:cNvSpPr>
          <p:nvPr>
            <p:ph idx="1"/>
          </p:nvPr>
        </p:nvSpPr>
        <p:spPr/>
        <p:txBody>
          <a:bodyPr>
            <a:normAutofit lnSpcReduction="10000"/>
          </a:bodyPr>
          <a:lstStyle/>
          <a:p>
            <a:pPr>
              <a:buFontTx/>
              <a:buChar char="-"/>
            </a:pPr>
            <a:r>
              <a:rPr lang="it-IT" dirty="0"/>
              <a:t>DIRIGENTE SCOLASTICO									DSGA</a:t>
            </a:r>
          </a:p>
          <a:p>
            <a:pPr>
              <a:buFontTx/>
              <a:buChar char="-"/>
            </a:pPr>
            <a:r>
              <a:rPr lang="it-IT" dirty="0"/>
              <a:t>ORGANIGRAMMA DI ISTITUTO  staff di dirigenza</a:t>
            </a:r>
          </a:p>
          <a:p>
            <a:pPr marL="0" indent="0">
              <a:buNone/>
            </a:pPr>
            <a:r>
              <a:rPr lang="it-IT" dirty="0"/>
              <a:t>                                                                referenti di plesso</a:t>
            </a:r>
          </a:p>
          <a:p>
            <a:pPr marL="0" indent="0">
              <a:buNone/>
            </a:pPr>
            <a:r>
              <a:rPr lang="it-IT" dirty="0"/>
              <a:t>										   responsabili di ordine di scuola</a:t>
            </a:r>
          </a:p>
          <a:p>
            <a:pPr marL="0" indent="0">
              <a:buNone/>
            </a:pPr>
            <a:r>
              <a:rPr lang="it-IT" dirty="0"/>
              <a:t>										   coordinatori di classe / team</a:t>
            </a:r>
          </a:p>
          <a:p>
            <a:pPr marL="0" indent="0">
              <a:buNone/>
            </a:pPr>
            <a:r>
              <a:rPr lang="it-IT" dirty="0"/>
              <a:t>ORGANIGRAMMA ALLARGATO : RAPPRESENTANTI DI CLASSE </a:t>
            </a:r>
          </a:p>
          <a:p>
            <a:pPr marL="0" indent="0">
              <a:buNone/>
            </a:pPr>
            <a:r>
              <a:rPr lang="it-IT" dirty="0">
                <a:solidFill>
                  <a:srgbClr val="FF0000"/>
                </a:solidFill>
              </a:rPr>
              <a:t>ANIMATORE DIGITALE E TEAM PER L’INNOVAZIONE DIGITALE</a:t>
            </a:r>
          </a:p>
        </p:txBody>
      </p:sp>
    </p:spTree>
    <p:extLst>
      <p:ext uri="{BB962C8B-B14F-4D97-AF65-F5344CB8AC3E}">
        <p14:creationId xmlns:p14="http://schemas.microsoft.com/office/powerpoint/2010/main" val="3572131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FAC120-5338-A442-A58C-1184DB3D0D52}"/>
              </a:ext>
            </a:extLst>
          </p:cNvPr>
          <p:cNvSpPr>
            <a:spLocks noGrp="1"/>
          </p:cNvSpPr>
          <p:nvPr>
            <p:ph type="title"/>
          </p:nvPr>
        </p:nvSpPr>
        <p:spPr/>
        <p:txBody>
          <a:bodyPr/>
          <a:lstStyle/>
          <a:p>
            <a:r>
              <a:rPr lang="it-IT" dirty="0"/>
              <a:t>I PROTAGONISTI : I DOCENTI</a:t>
            </a:r>
          </a:p>
        </p:txBody>
      </p:sp>
      <p:sp>
        <p:nvSpPr>
          <p:cNvPr id="3" name="Segnaposto contenuto 2">
            <a:extLst>
              <a:ext uri="{FF2B5EF4-FFF2-40B4-BE49-F238E27FC236}">
                <a16:creationId xmlns:a16="http://schemas.microsoft.com/office/drawing/2014/main" id="{8A19D13A-D3F2-2944-BC33-993DE8D9193B}"/>
              </a:ext>
            </a:extLst>
          </p:cNvPr>
          <p:cNvSpPr>
            <a:spLocks noGrp="1"/>
          </p:cNvSpPr>
          <p:nvPr>
            <p:ph idx="1"/>
          </p:nvPr>
        </p:nvSpPr>
        <p:spPr/>
        <p:txBody>
          <a:bodyPr>
            <a:normAutofit fontScale="92500" lnSpcReduction="10000"/>
          </a:bodyPr>
          <a:lstStyle/>
          <a:p>
            <a:pPr marL="0" indent="0">
              <a:buNone/>
            </a:pPr>
            <a:r>
              <a:rPr lang="it-IT" dirty="0"/>
              <a:t>APPRONTAMENTO DELLE PIU’ SEMPLICI FORME DI CONTATTO:</a:t>
            </a:r>
          </a:p>
          <a:p>
            <a:pPr>
              <a:buFontTx/>
              <a:buChar char="-"/>
            </a:pPr>
            <a:r>
              <a:rPr lang="it-IT" dirty="0"/>
              <a:t>AUDIO</a:t>
            </a:r>
          </a:p>
          <a:p>
            <a:pPr>
              <a:buFontTx/>
              <a:buChar char="-"/>
            </a:pPr>
            <a:r>
              <a:rPr lang="it-IT" dirty="0"/>
              <a:t>VIDEO</a:t>
            </a:r>
          </a:p>
          <a:p>
            <a:pPr>
              <a:buFontTx/>
              <a:buChar char="-"/>
            </a:pPr>
            <a:r>
              <a:rPr lang="it-IT" dirty="0"/>
              <a:t>SITO INTERNET </a:t>
            </a:r>
          </a:p>
          <a:p>
            <a:pPr>
              <a:buFontTx/>
              <a:buChar char="-"/>
            </a:pPr>
            <a:r>
              <a:rPr lang="it-IT" dirty="0"/>
              <a:t>REGISTRO ELETTRONICO</a:t>
            </a:r>
          </a:p>
          <a:p>
            <a:pPr>
              <a:buFontTx/>
              <a:buChar char="-"/>
            </a:pPr>
            <a:r>
              <a:rPr lang="it-IT" dirty="0"/>
              <a:t>LA FORMAZIONE (È essenziale, nella definizione delle </a:t>
            </a:r>
            <a:r>
              <a:rPr lang="it-IT" dirty="0" err="1"/>
              <a:t>modalita</a:t>
            </a:r>
            <a:r>
              <a:rPr lang="it-IT" dirty="0"/>
              <a:t>̀ di intervento, il </a:t>
            </a:r>
            <a:r>
              <a:rPr lang="it-IT" dirty="0" err="1"/>
              <a:t>piu</a:t>
            </a:r>
            <a:r>
              <a:rPr lang="it-IT" dirty="0"/>
              <a:t>̀ ampio coinvolgimento della </a:t>
            </a:r>
            <a:r>
              <a:rPr lang="it-IT" dirty="0" err="1"/>
              <a:t>comunita</a:t>
            </a:r>
            <a:r>
              <a:rPr lang="it-IT" dirty="0"/>
              <a:t>̀ educante, anche </a:t>
            </a:r>
            <a:r>
              <a:rPr lang="it-IT" b="1" dirty="0"/>
              <a:t>al fine di offrire esperienze di mutuo aiuto e di </a:t>
            </a:r>
            <a:r>
              <a:rPr lang="it-IT" b="1" dirty="0">
                <a:solidFill>
                  <a:srgbClr val="FF0000"/>
                </a:solidFill>
              </a:rPr>
              <a:t>formazione </a:t>
            </a:r>
            <a:r>
              <a:rPr lang="it-IT" b="1" i="1" dirty="0" err="1">
                <a:solidFill>
                  <a:srgbClr val="FF0000"/>
                </a:solidFill>
              </a:rPr>
              <a:t>peer</a:t>
            </a:r>
            <a:r>
              <a:rPr lang="it-IT" b="1" i="1" dirty="0">
                <a:solidFill>
                  <a:srgbClr val="FF0000"/>
                </a:solidFill>
              </a:rPr>
              <a:t> to </a:t>
            </a:r>
            <a:r>
              <a:rPr lang="it-IT" b="1" i="1" dirty="0" err="1">
                <a:solidFill>
                  <a:srgbClr val="FF0000"/>
                </a:solidFill>
              </a:rPr>
              <a:t>peer</a:t>
            </a:r>
            <a:r>
              <a:rPr lang="it-IT" b="1" dirty="0">
                <a:solidFill>
                  <a:srgbClr val="FF0000"/>
                </a:solidFill>
              </a:rPr>
              <a:t>. )</a:t>
            </a:r>
            <a:endParaRPr lang="it-IT" dirty="0">
              <a:solidFill>
                <a:srgbClr val="FF0000"/>
              </a:solidFill>
            </a:endParaRPr>
          </a:p>
          <a:p>
            <a:pPr>
              <a:buFontTx/>
              <a:buChar char="-"/>
            </a:pPr>
            <a:endParaRPr lang="it-IT" dirty="0"/>
          </a:p>
        </p:txBody>
      </p:sp>
    </p:spTree>
    <p:extLst>
      <p:ext uri="{BB962C8B-B14F-4D97-AF65-F5344CB8AC3E}">
        <p14:creationId xmlns:p14="http://schemas.microsoft.com/office/powerpoint/2010/main" val="104537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7078C-A37A-184F-A80B-E02FD62DF428}"/>
              </a:ext>
            </a:extLst>
          </p:cNvPr>
          <p:cNvSpPr>
            <a:spLocks noGrp="1"/>
          </p:cNvSpPr>
          <p:nvPr>
            <p:ph type="title"/>
          </p:nvPr>
        </p:nvSpPr>
        <p:spPr/>
        <p:txBody>
          <a:bodyPr>
            <a:normAutofit fontScale="90000"/>
          </a:bodyPr>
          <a:lstStyle/>
          <a:p>
            <a:r>
              <a:rPr lang="it-IT" dirty="0"/>
              <a:t>COME FARE …</a:t>
            </a:r>
            <a:br>
              <a:rPr lang="it-IT" dirty="0"/>
            </a:br>
            <a:endParaRPr lang="it-IT" dirty="0"/>
          </a:p>
        </p:txBody>
      </p:sp>
      <p:sp>
        <p:nvSpPr>
          <p:cNvPr id="3" name="Segnaposto contenuto 2">
            <a:extLst>
              <a:ext uri="{FF2B5EF4-FFF2-40B4-BE49-F238E27FC236}">
                <a16:creationId xmlns:a16="http://schemas.microsoft.com/office/drawing/2014/main" id="{8461DA73-7508-B344-8ACC-9B8E199C7E22}"/>
              </a:ext>
            </a:extLst>
          </p:cNvPr>
          <p:cNvSpPr>
            <a:spLocks noGrp="1"/>
          </p:cNvSpPr>
          <p:nvPr>
            <p:ph idx="1"/>
          </p:nvPr>
        </p:nvSpPr>
        <p:spPr/>
        <p:txBody>
          <a:bodyPr/>
          <a:lstStyle/>
          <a:p>
            <a:r>
              <a:rPr lang="it-IT" dirty="0"/>
              <a:t>assicurare formatori formino gli insegnanti</a:t>
            </a:r>
          </a:p>
          <a:p>
            <a:r>
              <a:rPr lang="it-IT" dirty="0"/>
              <a:t>Mettere a disposizione le aule informatica (solo se strettamente necessario e con le dovute precauzioni)</a:t>
            </a:r>
          </a:p>
          <a:p>
            <a:r>
              <a:rPr lang="it-IT" dirty="0"/>
              <a:t>implementare il numero di video o photo tutorial </a:t>
            </a:r>
          </a:p>
          <a:p>
            <a:r>
              <a:rPr lang="it-IT" dirty="0"/>
              <a:t>agevolare le iniziative di social meeting fra docenti e fra docenti e dirigente</a:t>
            </a:r>
          </a:p>
        </p:txBody>
      </p:sp>
    </p:spTree>
    <p:extLst>
      <p:ext uri="{BB962C8B-B14F-4D97-AF65-F5344CB8AC3E}">
        <p14:creationId xmlns:p14="http://schemas.microsoft.com/office/powerpoint/2010/main" val="29032378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Organico</Template>
  <TotalTime>312</TotalTime>
  <Words>1669</Words>
  <Application>Microsoft Macintosh PowerPoint</Application>
  <PresentationFormat>Widescreen</PresentationFormat>
  <Paragraphs>118</Paragraphs>
  <Slides>21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Arial</vt:lpstr>
      <vt:lpstr>Calibri</vt:lpstr>
      <vt:lpstr>Garamond</vt:lpstr>
      <vt:lpstr>Times New Roman</vt:lpstr>
      <vt:lpstr>TimesNewRomanPSMT</vt:lpstr>
      <vt:lpstr>Organico</vt:lpstr>
      <vt:lpstr>        La realtà della didattica a distanza nei vari ordini di scuola di un Istituto Comprensivo  </vt:lpstr>
      <vt:lpstr>LE NORME DEL CAMBIAMENTO</vt:lpstr>
      <vt:lpstr>LE NORME DEL CAMBIAMENTO</vt:lpstr>
      <vt:lpstr>LE NORME DEL CAMBIAMENTO</vt:lpstr>
      <vt:lpstr>LE NORME DEL CAMBIAMENTO</vt:lpstr>
      <vt:lpstr>LE NORME DEL CAMBIAMENTO </vt:lpstr>
      <vt:lpstr>«PER NON STRAVOLGERE»: GLI ATTORI DEL CAMBIAMENTO</vt:lpstr>
      <vt:lpstr>I PROTAGONISTI : I DOCENTI</vt:lpstr>
      <vt:lpstr>COME FARE … </vt:lpstr>
      <vt:lpstr>CRITICITA’</vt:lpstr>
      <vt:lpstr>UN ESEMPIO DI CONTATTO IMMEDIATO ATTIVO: LA LETTERA </vt:lpstr>
      <vt:lpstr>Presentazione standard di PowerPoint</vt:lpstr>
      <vt:lpstr>Presentazione standard di PowerPoint</vt:lpstr>
      <vt:lpstr>Presentazione standard di PowerPoint</vt:lpstr>
      <vt:lpstr>PER LA SCUOLA DELL’INFANZIA </vt:lpstr>
      <vt:lpstr>ED INOLTRE … </vt:lpstr>
      <vt:lpstr>PER LA SCUOLA PRIMARIA </vt:lpstr>
      <vt:lpstr>ED ANCHE ….</vt:lpstr>
      <vt:lpstr>LA NARRAZIONE </vt:lpstr>
      <vt:lpstr>PER LA SCUOLA SECONDARIA DI PRIMO GRADO</vt:lpstr>
      <vt:lpstr>ALCUNI ESEMPI</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DAD: Governare il cambiamento nell’Istituto comprensivo  </dc:title>
  <dc:creator>Microsoft Office User</dc:creator>
  <cp:lastModifiedBy>Microsoft Office User</cp:lastModifiedBy>
  <cp:revision>30</cp:revision>
  <dcterms:created xsi:type="dcterms:W3CDTF">2020-03-09T19:00:26Z</dcterms:created>
  <dcterms:modified xsi:type="dcterms:W3CDTF">2020-03-10T15:15:03Z</dcterms:modified>
</cp:coreProperties>
</file>