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64" r:id="rId3"/>
    <p:sldId id="262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DF468-7449-49B6-9A12-21332CBC3BF4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DF853E2-2434-4D5B-99A1-E8526E75E423}" type="pres">
      <dgm:prSet presAssocID="{2EEDF468-7449-49B6-9A12-21332CBC3BF4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131F2B3-36D3-43A6-BD8A-45E7767071D2}" type="presOf" srcId="{2EEDF468-7449-49B6-9A12-21332CBC3BF4}" destId="{8DF853E2-2434-4D5B-99A1-E8526E75E423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800" y="4787900"/>
            <a:ext cx="5257800" cy="1066800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rgbClr val="EE8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1681" y="5880100"/>
            <a:ext cx="4326038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E8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8E00"/>
                </a:solidFill>
              </a:defRPr>
            </a:lvl1pPr>
          </a:lstStyle>
          <a:p>
            <a:fld id="{3CB77BB4-5DE9-4061-B439-D2368B309707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8E00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8E00"/>
                </a:solidFill>
              </a:defRPr>
            </a:lvl1pPr>
          </a:lstStyle>
          <a:p>
            <a:fld id="{88EDF534-4CF5-4E28-B8EA-E8CFBFA170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EE8E00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EE8E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EE8E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B77BB4-5DE9-4061-B439-D2368B309707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DF534-4CF5-4E28-B8EA-E8CFBFA170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8E00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EE8E00"/>
                </a:solidFill>
              </a:defRPr>
            </a:lvl1pPr>
            <a:lvl2pPr>
              <a:defRPr>
                <a:solidFill>
                  <a:srgbClr val="EE8E00"/>
                </a:solidFill>
              </a:defRPr>
            </a:lvl2pPr>
            <a:lvl3pPr>
              <a:defRPr>
                <a:solidFill>
                  <a:srgbClr val="EE8E00"/>
                </a:solidFill>
              </a:defRPr>
            </a:lvl3pPr>
            <a:lvl4pPr>
              <a:defRPr>
                <a:solidFill>
                  <a:srgbClr val="EE8E00"/>
                </a:solidFill>
              </a:defRPr>
            </a:lvl4pPr>
            <a:lvl5pPr>
              <a:defRPr>
                <a:solidFill>
                  <a:srgbClr val="EE8E00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B77BB4-5DE9-4061-B439-D2368B309707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DF534-4CF5-4E28-B8EA-E8CFBFA170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EE8E00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EE8E00"/>
                </a:solidFill>
              </a:defRPr>
            </a:lvl1pPr>
            <a:lvl2pPr>
              <a:defRPr>
                <a:solidFill>
                  <a:srgbClr val="EE8E00"/>
                </a:solidFill>
              </a:defRPr>
            </a:lvl2pPr>
            <a:lvl3pPr>
              <a:defRPr>
                <a:solidFill>
                  <a:srgbClr val="EE8E00"/>
                </a:solidFill>
              </a:defRPr>
            </a:lvl3pPr>
            <a:lvl4pPr>
              <a:defRPr>
                <a:solidFill>
                  <a:srgbClr val="EE8E00"/>
                </a:solidFill>
              </a:defRPr>
            </a:lvl4pPr>
            <a:lvl5pPr>
              <a:defRPr>
                <a:solidFill>
                  <a:srgbClr val="EE8E00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B77BB4-5DE9-4061-B439-D2368B309707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DF534-4CF5-4E28-B8EA-E8CFBFA170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5"/>
          <p:cNvSpPr/>
          <p:nvPr/>
        </p:nvSpPr>
        <p:spPr>
          <a:xfrm>
            <a:off x="1222375" y="2295525"/>
            <a:ext cx="6626225" cy="1587500"/>
          </a:xfrm>
          <a:prstGeom prst="ellipse">
            <a:avLst/>
          </a:prstGeom>
          <a:solidFill>
            <a:srgbClr val="0779B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4" name="Oval 6"/>
          <p:cNvSpPr/>
          <p:nvPr/>
        </p:nvSpPr>
        <p:spPr>
          <a:xfrm>
            <a:off x="4956175" y="2163763"/>
            <a:ext cx="2740025" cy="655637"/>
          </a:xfrm>
          <a:prstGeom prst="ellipse">
            <a:avLst/>
          </a:prstGeom>
          <a:solidFill>
            <a:srgbClr val="0779B7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5" name="Oval 7"/>
          <p:cNvSpPr/>
          <p:nvPr/>
        </p:nvSpPr>
        <p:spPr>
          <a:xfrm>
            <a:off x="1905000" y="2970213"/>
            <a:ext cx="6053138" cy="1449387"/>
          </a:xfrm>
          <a:prstGeom prst="ellipse">
            <a:avLst/>
          </a:prstGeom>
          <a:solidFill>
            <a:srgbClr val="0779B7">
              <a:alpha val="5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6" name="Oval 8"/>
          <p:cNvSpPr/>
          <p:nvPr/>
        </p:nvSpPr>
        <p:spPr>
          <a:xfrm>
            <a:off x="838200" y="3155950"/>
            <a:ext cx="4251325" cy="1017588"/>
          </a:xfrm>
          <a:prstGeom prst="ellipse">
            <a:avLst/>
          </a:prstGeom>
          <a:solidFill>
            <a:srgbClr val="0779B7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1509713" y="2814638"/>
            <a:ext cx="60531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  <a:latin typeface="+mn-lt"/>
                <a:cs typeface="+mn-cs"/>
              </a:rPr>
              <a:t>FreePowerPointTemplates.com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UY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B77BB4-5DE9-4061-B439-D2368B309707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DF534-4CF5-4E28-B8EA-E8CFBFA170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E8E00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5261765"/>
          </a:xfrm>
        </p:spPr>
        <p:txBody>
          <a:bodyPr/>
          <a:lstStyle>
            <a:lvl1pPr>
              <a:defRPr sz="2800">
                <a:solidFill>
                  <a:srgbClr val="EE8E00"/>
                </a:solidFill>
              </a:defRPr>
            </a:lvl1pPr>
            <a:lvl2pPr>
              <a:defRPr>
                <a:solidFill>
                  <a:srgbClr val="EE8E00"/>
                </a:solidFill>
              </a:defRPr>
            </a:lvl2pPr>
            <a:lvl3pPr>
              <a:defRPr>
                <a:solidFill>
                  <a:srgbClr val="EE8E00"/>
                </a:solidFill>
              </a:defRPr>
            </a:lvl3pPr>
            <a:lvl4pPr>
              <a:defRPr>
                <a:solidFill>
                  <a:srgbClr val="EE8E00"/>
                </a:solidFill>
              </a:defRPr>
            </a:lvl4pPr>
            <a:lvl5pPr>
              <a:defRPr>
                <a:solidFill>
                  <a:srgbClr val="EE8E00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B77BB4-5DE9-4061-B439-D2368B309707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DF534-4CF5-4E28-B8EA-E8CFBFA170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E8E00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5261765"/>
          </a:xfrm>
        </p:spPr>
        <p:txBody>
          <a:bodyPr/>
          <a:lstStyle>
            <a:lvl1pPr>
              <a:defRPr sz="2800">
                <a:solidFill>
                  <a:srgbClr val="EE8E00"/>
                </a:solidFill>
              </a:defRPr>
            </a:lvl1pPr>
            <a:lvl2pPr>
              <a:defRPr>
                <a:solidFill>
                  <a:srgbClr val="EE8E00"/>
                </a:solidFill>
              </a:defRPr>
            </a:lvl2pPr>
            <a:lvl3pPr>
              <a:defRPr>
                <a:solidFill>
                  <a:srgbClr val="EE8E00"/>
                </a:solidFill>
              </a:defRPr>
            </a:lvl3pPr>
            <a:lvl4pPr>
              <a:defRPr>
                <a:solidFill>
                  <a:srgbClr val="EE8E00"/>
                </a:solidFill>
              </a:defRPr>
            </a:lvl4pPr>
            <a:lvl5pPr>
              <a:defRPr>
                <a:solidFill>
                  <a:srgbClr val="EE8E00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B77BB4-5DE9-4061-B439-D2368B309707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DF534-4CF5-4E28-B8EA-E8CFBFA170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800" y="5191125"/>
            <a:ext cx="6324600" cy="1133475"/>
          </a:xfrm>
        </p:spPr>
        <p:txBody>
          <a:bodyPr anchor="t"/>
          <a:lstStyle>
            <a:lvl1pPr algn="ctr">
              <a:defRPr sz="3600" b="1" cap="all">
                <a:solidFill>
                  <a:srgbClr val="EE8E00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7800" y="4737100"/>
            <a:ext cx="63246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rgbClr val="EE8E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8E00"/>
                </a:solidFill>
              </a:defRPr>
            </a:lvl1pPr>
          </a:lstStyle>
          <a:p>
            <a:fld id="{3CB77BB4-5DE9-4061-B439-D2368B309707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8E00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8E00"/>
                </a:solidFill>
              </a:defRPr>
            </a:lvl1pPr>
          </a:lstStyle>
          <a:p>
            <a:fld id="{88EDF534-4CF5-4E28-B8EA-E8CFBFA170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8E00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EE8E00"/>
                </a:solidFill>
              </a:defRPr>
            </a:lvl1pPr>
            <a:lvl2pPr>
              <a:defRPr sz="2400">
                <a:solidFill>
                  <a:srgbClr val="EE8E00"/>
                </a:solidFill>
              </a:defRPr>
            </a:lvl2pPr>
            <a:lvl3pPr>
              <a:defRPr sz="2000">
                <a:solidFill>
                  <a:srgbClr val="EE8E00"/>
                </a:solidFill>
              </a:defRPr>
            </a:lvl3pPr>
            <a:lvl4pPr>
              <a:defRPr sz="1800">
                <a:solidFill>
                  <a:srgbClr val="EE8E00"/>
                </a:solidFill>
              </a:defRPr>
            </a:lvl4pPr>
            <a:lvl5pPr>
              <a:defRPr sz="1800">
                <a:solidFill>
                  <a:srgbClr val="EE8E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EE8E00"/>
                </a:solidFill>
              </a:defRPr>
            </a:lvl1pPr>
            <a:lvl2pPr>
              <a:defRPr sz="2400">
                <a:solidFill>
                  <a:srgbClr val="EE8E00"/>
                </a:solidFill>
              </a:defRPr>
            </a:lvl2pPr>
            <a:lvl3pPr>
              <a:defRPr sz="2000">
                <a:solidFill>
                  <a:srgbClr val="EE8E00"/>
                </a:solidFill>
              </a:defRPr>
            </a:lvl3pPr>
            <a:lvl4pPr>
              <a:defRPr sz="1800">
                <a:solidFill>
                  <a:srgbClr val="EE8E00"/>
                </a:solidFill>
              </a:defRPr>
            </a:lvl4pPr>
            <a:lvl5pPr>
              <a:defRPr sz="1800">
                <a:solidFill>
                  <a:srgbClr val="EE8E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B77BB4-5DE9-4061-B439-D2368B309707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DF534-4CF5-4E28-B8EA-E8CFBFA170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E8E00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13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E8E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1217"/>
            <a:ext cx="4040188" cy="3798583"/>
          </a:xfrm>
        </p:spPr>
        <p:txBody>
          <a:bodyPr/>
          <a:lstStyle>
            <a:lvl1pPr>
              <a:defRPr sz="2400">
                <a:solidFill>
                  <a:srgbClr val="EE8E00"/>
                </a:solidFill>
              </a:defRPr>
            </a:lvl1pPr>
            <a:lvl2pPr>
              <a:defRPr sz="2000">
                <a:solidFill>
                  <a:srgbClr val="EE8E00"/>
                </a:solidFill>
              </a:defRPr>
            </a:lvl2pPr>
            <a:lvl3pPr>
              <a:defRPr sz="1800">
                <a:solidFill>
                  <a:srgbClr val="EE8E00"/>
                </a:solidFill>
              </a:defRPr>
            </a:lvl3pPr>
            <a:lvl4pPr>
              <a:defRPr sz="1600">
                <a:solidFill>
                  <a:srgbClr val="EE8E00"/>
                </a:solidFill>
              </a:defRPr>
            </a:lvl4pPr>
            <a:lvl5pPr>
              <a:defRPr sz="1600">
                <a:solidFill>
                  <a:srgbClr val="EE8E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913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E8E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1217"/>
            <a:ext cx="4041775" cy="3798583"/>
          </a:xfrm>
        </p:spPr>
        <p:txBody>
          <a:bodyPr/>
          <a:lstStyle>
            <a:lvl1pPr>
              <a:defRPr sz="2400">
                <a:solidFill>
                  <a:srgbClr val="EE8E00"/>
                </a:solidFill>
              </a:defRPr>
            </a:lvl1pPr>
            <a:lvl2pPr>
              <a:defRPr sz="2000">
                <a:solidFill>
                  <a:srgbClr val="EE8E00"/>
                </a:solidFill>
              </a:defRPr>
            </a:lvl2pPr>
            <a:lvl3pPr>
              <a:defRPr sz="1800">
                <a:solidFill>
                  <a:srgbClr val="EE8E00"/>
                </a:solidFill>
              </a:defRPr>
            </a:lvl3pPr>
            <a:lvl4pPr>
              <a:defRPr sz="1600">
                <a:solidFill>
                  <a:srgbClr val="EE8E00"/>
                </a:solidFill>
              </a:defRPr>
            </a:lvl4pPr>
            <a:lvl5pPr>
              <a:defRPr sz="1600">
                <a:solidFill>
                  <a:srgbClr val="EE8E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B77BB4-5DE9-4061-B439-D2368B309707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DF534-4CF5-4E28-B8EA-E8CFBFA170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8E00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B77BB4-5DE9-4061-B439-D2368B309707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DF534-4CF5-4E28-B8EA-E8CFBFA170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B77BB4-5DE9-4061-B439-D2368B309707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DF534-4CF5-4E28-B8EA-E8CFBFA170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EE8E00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EE8E00"/>
                </a:solidFill>
              </a:defRPr>
            </a:lvl1pPr>
            <a:lvl2pPr>
              <a:defRPr sz="2800">
                <a:solidFill>
                  <a:srgbClr val="EE8E00"/>
                </a:solidFill>
              </a:defRPr>
            </a:lvl2pPr>
            <a:lvl3pPr>
              <a:defRPr sz="2400">
                <a:solidFill>
                  <a:srgbClr val="EE8E00"/>
                </a:solidFill>
              </a:defRPr>
            </a:lvl3pPr>
            <a:lvl4pPr>
              <a:defRPr sz="2000">
                <a:solidFill>
                  <a:srgbClr val="EE8E00"/>
                </a:solidFill>
              </a:defRPr>
            </a:lvl4pPr>
            <a:lvl5pPr>
              <a:defRPr sz="2000">
                <a:solidFill>
                  <a:srgbClr val="EE8E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EE8E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B77BB4-5DE9-4061-B439-D2368B309707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DF534-4CF5-4E28-B8EA-E8CFBFA170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EE8E00"/>
                </a:solidFill>
                <a:effectLst/>
                <a:latin typeface="+mn-lt"/>
                <a:cs typeface="+mn-cs"/>
              </a:defRPr>
            </a:lvl1pPr>
          </a:lstStyle>
          <a:p>
            <a:fld id="{3CB77BB4-5DE9-4061-B439-D2368B309707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EE8E00"/>
                </a:solidFill>
                <a:effectLst/>
                <a:latin typeface="+mn-lt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EE8E00"/>
                </a:solidFill>
                <a:effectLst/>
                <a:latin typeface="+mn-lt"/>
                <a:cs typeface="+mn-cs"/>
              </a:defRPr>
            </a:lvl1pPr>
          </a:lstStyle>
          <a:p>
            <a:fld id="{88EDF534-4CF5-4E28-B8EA-E8CFBFA170A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EE8E00"/>
          </a:solidFill>
          <a:latin typeface="+mj-lt"/>
          <a:ea typeface="Microsoft Himalaya" pitchFamily="2" charset="0"/>
          <a:cs typeface="Microsoft New Tai Lue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E8E00"/>
          </a:solidFill>
          <a:latin typeface="Calibri" pitchFamily="34" charset="0"/>
          <a:ea typeface="Microsoft Himalaya" pitchFamily="2" charset="0"/>
          <a:cs typeface="Microsoft New Tai Lu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E8E00"/>
          </a:solidFill>
          <a:latin typeface="Calibri" pitchFamily="34" charset="0"/>
          <a:ea typeface="Microsoft Himalaya" pitchFamily="2" charset="0"/>
          <a:cs typeface="Microsoft New Tai Lu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E8E00"/>
          </a:solidFill>
          <a:latin typeface="Calibri" pitchFamily="34" charset="0"/>
          <a:ea typeface="Microsoft Himalaya" pitchFamily="2" charset="0"/>
          <a:cs typeface="Microsoft New Tai Lu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E8E00"/>
          </a:solidFill>
          <a:latin typeface="Calibri" pitchFamily="34" charset="0"/>
          <a:ea typeface="Microsoft Himalaya" pitchFamily="2" charset="0"/>
          <a:cs typeface="Microsoft New Tai Lu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E8E00"/>
          </a:solidFill>
          <a:latin typeface="Calibri" pitchFamily="34" charset="0"/>
          <a:ea typeface="Microsoft Himalaya" pitchFamily="2" charset="0"/>
          <a:cs typeface="Microsoft New Tai Lu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E8E00"/>
          </a:solidFill>
          <a:latin typeface="Calibri" pitchFamily="34" charset="0"/>
          <a:ea typeface="Microsoft Himalaya" pitchFamily="2" charset="0"/>
          <a:cs typeface="Microsoft New Tai Lu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E8E00"/>
          </a:solidFill>
          <a:latin typeface="Calibri" pitchFamily="34" charset="0"/>
          <a:ea typeface="Microsoft Himalaya" pitchFamily="2" charset="0"/>
          <a:cs typeface="Microsoft New Tai Lu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E8E00"/>
          </a:solidFill>
          <a:latin typeface="Calibri" pitchFamily="34" charset="0"/>
          <a:ea typeface="Microsoft Himalaya" pitchFamily="2" charset="0"/>
          <a:cs typeface="Microsoft New Tai Lu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EE8E00"/>
          </a:solidFill>
          <a:latin typeface="+mn-lt"/>
          <a:ea typeface="Microsoft New Tai Lue" pitchFamily="34" charset="0"/>
          <a:cs typeface="Microsoft New Tai Lue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EE8E00"/>
          </a:solidFill>
          <a:latin typeface="+mn-lt"/>
          <a:ea typeface="Microsoft New Tai Lue" pitchFamily="34" charset="0"/>
          <a:cs typeface="Microsoft New Tai Lue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EE8E00"/>
          </a:solidFill>
          <a:latin typeface="+mn-lt"/>
          <a:ea typeface="Microsoft New Tai Lue" pitchFamily="34" charset="0"/>
          <a:cs typeface="Microsoft New Tai Lue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EE8E00"/>
          </a:solidFill>
          <a:latin typeface="+mn-lt"/>
          <a:ea typeface="Microsoft New Tai Lue" pitchFamily="34" charset="0"/>
          <a:cs typeface="Microsoft New Tai Lue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EE8E00"/>
          </a:solidFill>
          <a:latin typeface="+mn-lt"/>
          <a:ea typeface="Microsoft New Tai Lue" pitchFamily="34" charset="0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indomo.com/mindmap/ddf5635bc2724135a919121814e8f0b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symbaloo.com/home/mix/13eP70SYjd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franpanzica1/xvcrcpkc4beb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read.bookcreator.com/MBZo1jv4ISgyOOmgX1MkcF0sRQm2/_9tLsfooS1SXjMIiA3yrZg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39536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923928" y="11967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476672"/>
            <a:ext cx="3600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smtClean="0">
                <a:solidFill>
                  <a:schemeClr val="bg1"/>
                </a:solidFill>
              </a:rPr>
              <a:t>“MY FAMILY”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Episodi di Apprendimento Situati (EAS) nella didattica della lingua inglese 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nella classe prima 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della scuola primaria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7544" y="465313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Ins</a:t>
            </a:r>
            <a:r>
              <a:rPr lang="it-IT" dirty="0"/>
              <a:t>.</a:t>
            </a:r>
            <a:r>
              <a:rPr lang="it-IT" dirty="0" smtClean="0"/>
              <a:t> Francesca Panzica</a:t>
            </a:r>
          </a:p>
          <a:p>
            <a:r>
              <a:rPr lang="it-IT" dirty="0" smtClean="0"/>
              <a:t>Lastra a Signa (Firenze)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RIFLETTERE – FASE RISTRUTTURATIVA</a:t>
            </a:r>
            <a:endParaRPr lang="it-IT" sz="20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videoconferenza (se possibile, altrimenti tramite video lezione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),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 alla presenza dei 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genitori, l'insegnante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b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si congratula con i bambini per il lavoro realizzato;  </a:t>
            </a:r>
            <a:b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chiede ai bambini di compilare la scheda di autovalutazione  condivisa su drive</a:t>
            </a:r>
            <a:b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chiede  il supporto ai genitori nel caso i bambini abbiano difficoltà nello scrivere le motivazioni richieste.</a:t>
            </a:r>
            <a:b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insieme ai bambini ripercorre tutti gli </a:t>
            </a:r>
            <a:r>
              <a:rPr lang="it-IT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step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 percorso proposto e fissa in una mappa i nomi dei familiari, mettendola a disposizione nel </a:t>
            </a:r>
            <a:r>
              <a:rPr lang="it-IT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Padlet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dedicato alla famiglia. </a:t>
            </a:r>
            <a:endParaRPr lang="it-IT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La 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mappa non riporta i nomi scritti, ma solo la pronuncia e l'equivalente italiano 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perché 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verrà implementata quando si affronterà la forma grafica delle parole.</a:t>
            </a:r>
            <a:b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 questo, l'insegnante raccoglierà in un </a:t>
            </a:r>
            <a:r>
              <a:rPr lang="it-IT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repository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 </a:t>
            </a:r>
            <a:r>
              <a:rPr lang="it-IT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line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tutte le mappe create nel tempo, in modo da poterle mettere sempre a disposizione, implementandole via via che le conoscenze aumentano.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RIFLETTERE – FASE RISTRUTTURATIVA</a:t>
            </a:r>
            <a:endParaRPr lang="it-IT" sz="2000" dirty="0"/>
          </a:p>
        </p:txBody>
      </p:sp>
      <p:pic>
        <p:nvPicPr>
          <p:cNvPr id="4" name="Segnaposto contenuto 3" descr="PEPPA PIG'S FAMILY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3" y="1484784"/>
            <a:ext cx="3557446" cy="3528392"/>
          </a:xfrm>
        </p:spPr>
      </p:pic>
      <p:pic>
        <p:nvPicPr>
          <p:cNvPr id="5" name="Immagine 4" descr="Cattura 2020-04-14 11_12_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340768"/>
            <a:ext cx="4968552" cy="2382718"/>
          </a:xfrm>
          <a:prstGeom prst="rect">
            <a:avLst/>
          </a:prstGeom>
        </p:spPr>
      </p:pic>
      <p:pic>
        <p:nvPicPr>
          <p:cNvPr id="6" name="Immagine 5" descr="Cattura 2020-04-14 11_14_42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3501007"/>
            <a:ext cx="4608512" cy="2699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Link al </a:t>
            </a:r>
            <a:r>
              <a:rPr lang="it-IT" dirty="0" err="1" smtClean="0"/>
              <a:t>Padlet</a:t>
            </a:r>
            <a:r>
              <a:rPr lang="it-IT" dirty="0" smtClean="0"/>
              <a:t> dell’EAS</a:t>
            </a:r>
            <a:endParaRPr lang="it-IT" dirty="0"/>
          </a:p>
        </p:txBody>
      </p:sp>
      <p:pic>
        <p:nvPicPr>
          <p:cNvPr id="7" name="Immagine 6" descr="Cattura 2020-04-14 11_33_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7807866" cy="338437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83568" y="522920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hlinkClick r:id="rId3"/>
              </a:rPr>
              <a:t>https://padlet.com/franpanzica1/xvcrcpkc4beb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Grazie per l’attenzione</a:t>
            </a:r>
            <a:endParaRPr lang="it-IT" sz="36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dirty="0" smtClean="0"/>
              <a:t>franpanzica@gmail.com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 PROBLEMA</a:t>
            </a:r>
            <a:br>
              <a:rPr lang="it-IT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it-IT" dirty="0"/>
          </a:p>
        </p:txBody>
      </p:sp>
      <p:sp>
        <p:nvSpPr>
          <p:cNvPr id="6" name="Segnaposto contenuto 5"/>
          <p:cNvSpPr txBox="1">
            <a:spLocks noGrp="1"/>
          </p:cNvSpPr>
          <p:nvPr>
            <p:ph idx="1"/>
          </p:nvPr>
        </p:nvSpPr>
        <p:spPr>
          <a:xfrm>
            <a:off x="448965" y="1443835"/>
            <a:ext cx="8229600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Emergenza e normalità</a:t>
            </a:r>
          </a:p>
          <a:p>
            <a:pPr>
              <a:buNone/>
            </a:pPr>
            <a:endParaRPr lang="it-IT" sz="2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it-IT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 </a:t>
            </a:r>
            <a:r>
              <a:rPr lang="it-IT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L’insegnamento </a:t>
            </a:r>
            <a:r>
              <a:rPr lang="it-IT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della lingua inglese nella scuola </a:t>
            </a:r>
            <a:r>
              <a:rPr lang="it-IT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primaria</a:t>
            </a:r>
          </a:p>
          <a:p>
            <a:pPr>
              <a:buNone/>
            </a:pPr>
            <a:endParaRPr lang="it-IT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it-IT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Ambiente di apprendimento</a:t>
            </a:r>
          </a:p>
          <a:p>
            <a:pPr>
              <a:buNone/>
            </a:pPr>
            <a:endParaRPr lang="it-IT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it-IT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Tecnologia o metodologia?</a:t>
            </a:r>
          </a:p>
          <a:p>
            <a:endParaRPr lang="it-IT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2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2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2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24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436" name="Picture 4" descr="C:\Users\Francesca\AppData\Local\Microsoft\Windows\Temporary Internet Files\Content.IE5\4OUBKDP3\questi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12976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 txBox="1">
            <a:spLocks noGrp="1"/>
          </p:cNvSpPr>
          <p:nvPr>
            <p:ph type="title"/>
          </p:nvPr>
        </p:nvSpPr>
        <p:spPr>
          <a:xfrm>
            <a:off x="457200" y="18102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 ME</a:t>
            </a:r>
            <a:r>
              <a:rPr lang="it-IT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 METODO</a:t>
            </a:r>
            <a:br>
              <a:rPr lang="it-IT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2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 METODO</a:t>
            </a:r>
            <a:endParaRPr lang="it-IT" sz="32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Didattica Per Eas - Lessons - Tes Teac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7"/>
            <a:ext cx="5564293" cy="4176463"/>
          </a:xfrm>
          <a:prstGeom prst="rect">
            <a:avLst/>
          </a:prstGeom>
          <a:noFill/>
        </p:spPr>
      </p:pic>
      <p:sp>
        <p:nvSpPr>
          <p:cNvPr id="7" name="Rettangolo arrotondato 6"/>
          <p:cNvSpPr/>
          <p:nvPr/>
        </p:nvSpPr>
        <p:spPr>
          <a:xfrm>
            <a:off x="6228184" y="1772816"/>
            <a:ext cx="2592288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 smtClean="0"/>
              <a:t>“</a:t>
            </a:r>
            <a:r>
              <a:rPr lang="it-IT" i="1" dirty="0" err="1" smtClean="0"/>
              <a:t>…piccole</a:t>
            </a:r>
            <a:r>
              <a:rPr lang="it-IT" i="1" dirty="0" smtClean="0"/>
              <a:t> unità di sapere(</a:t>
            </a:r>
            <a:r>
              <a:rPr lang="it-IT" i="1" dirty="0" err="1" smtClean="0"/>
              <a:t>microcontents</a:t>
            </a:r>
            <a:r>
              <a:rPr lang="it-IT" i="1" dirty="0" smtClean="0"/>
              <a:t>) da gestire attraverso piccole attività (</a:t>
            </a:r>
            <a:r>
              <a:rPr lang="it-IT" i="1" dirty="0" err="1" smtClean="0"/>
              <a:t>microactivities</a:t>
            </a:r>
            <a:r>
              <a:rPr lang="it-IT" i="1" dirty="0" smtClean="0"/>
              <a:t>) in porzioni di tempo a loro volta contratte (</a:t>
            </a:r>
            <a:r>
              <a:rPr lang="it-IT" i="1" dirty="0" err="1" smtClean="0"/>
              <a:t>microtimes</a:t>
            </a:r>
            <a:r>
              <a:rPr lang="it-IT" i="1" dirty="0" smtClean="0"/>
              <a:t>) </a:t>
            </a:r>
            <a:r>
              <a:rPr lang="it-IT" dirty="0" smtClean="0"/>
              <a:t>“ </a:t>
            </a:r>
          </a:p>
          <a:p>
            <a:endParaRPr lang="it-IT" dirty="0"/>
          </a:p>
          <a:p>
            <a:r>
              <a:rPr lang="it-IT" dirty="0" smtClean="0"/>
              <a:t>P.C. Rivoltella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L’IDEA</a:t>
            </a:r>
            <a:br>
              <a: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L’IDEA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Percorso</a:t>
            </a:r>
            <a:r>
              <a:rPr lang="it-IT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realizzabile nella classe prima, che tiene conto delle indicazioni della glottodidattica inclusiva che consiglia per questa classe un approccio orale, con lessico di alta frequenza e un numero di parole da apprendere non superiore ai 6/7 vocaboli.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it-IT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questo primo EAS si apprendono le parole ( sono stati utilizzati i termini "formali" perché presenti nel libro di testo dei bambini); in un EAS successivo si lavorerà sulla consapevolezza fonologica, focalizzandosi sulla scoperta del suono /ð/.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it-IT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percorsi presentati potrebbero essere riutilizzati anche in seconda con l'aggiunta di  attività guidate alla scoperta, interiorizzazione e riproduzione del pattern ortografico.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PROGETTAZIONE</a:t>
            </a:r>
            <a:endParaRPr lang="it-IT" sz="32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0" y="1444625"/>
          <a:ext cx="8892480" cy="526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683568" y="17728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PRE-REQUISITI</a:t>
            </a:r>
            <a:endParaRPr lang="it-IT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179512" y="1340768"/>
            <a:ext cx="280831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3203848" y="1628800"/>
            <a:ext cx="266429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6084168" y="1412776"/>
            <a:ext cx="2736304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95536" y="148478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PRE-REQUISITI</a:t>
            </a:r>
            <a:endParaRPr lang="it-IT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51520" y="1844824"/>
            <a:ext cx="26642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</a:t>
            </a:r>
            <a:r>
              <a:rPr lang="it-IT" sz="1600" dirty="0"/>
              <a:t>Conoscere la struttura “</a:t>
            </a:r>
            <a:r>
              <a:rPr lang="it-IT" sz="1600" dirty="0" err="1"/>
              <a:t>This</a:t>
            </a:r>
            <a:r>
              <a:rPr lang="it-IT" sz="1600" dirty="0"/>
              <a:t> </a:t>
            </a:r>
            <a:r>
              <a:rPr lang="it-IT" sz="1600" dirty="0" err="1"/>
              <a:t>is…</a:t>
            </a:r>
            <a:r>
              <a:rPr lang="it-IT" sz="1600" dirty="0"/>
              <a:t>” per presentare qualcuno o qualcosa.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179512" y="2924944"/>
            <a:ext cx="2880320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323528" y="3068960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TRAGUARDI PER LO SVILUPPO DELLA COMPETENZA</a:t>
            </a:r>
            <a:endParaRPr lang="it-IT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79512" y="3789041"/>
            <a:ext cx="2736304" cy="244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Dalle Indicazioni Nazionali: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 - L’alunno comprende brevi messaggi orali e scritti </a:t>
            </a:r>
            <a:endPara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relativi 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ad ambiti familiari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- Descrive oralmente e per iscritto, in modo semplice, aspetti del proprio vissuto e del proprio ambiente ed elementi che si riferiscono a bisogni immediati.</a:t>
            </a: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275856" y="177281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COMPETENZE EUROPEE DIRIFERIMENTO</a:t>
            </a:r>
            <a:endParaRPr lang="it-IT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419872" y="2492896"/>
            <a:ext cx="24482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 </a:t>
            </a:r>
            <a:r>
              <a:rPr lang="it-IT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Comunicare </a:t>
            </a: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nelle lingue straniere</a:t>
            </a:r>
          </a:p>
        </p:txBody>
      </p:sp>
      <p:sp>
        <p:nvSpPr>
          <p:cNvPr id="22" name="Rettangolo arrotondato 21"/>
          <p:cNvSpPr/>
          <p:nvPr/>
        </p:nvSpPr>
        <p:spPr>
          <a:xfrm>
            <a:off x="3203848" y="4077072"/>
            <a:ext cx="266429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3419872" y="414908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DIMENSIONI  </a:t>
            </a:r>
            <a:r>
              <a:rPr lang="it-IT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COMPETENZA</a:t>
            </a:r>
            <a:endParaRPr lang="it-IT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491880" y="494116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 Ascolto</a:t>
            </a:r>
            <a:br>
              <a:rPr lang="it-IT" dirty="0" smtClean="0"/>
            </a:br>
            <a:r>
              <a:rPr lang="it-IT" dirty="0"/>
              <a:t>- Parlato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588224" y="148478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INDICATORI</a:t>
            </a:r>
            <a:endParaRPr lang="it-IT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300192" y="1988840"/>
            <a:ext cx="24482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Comprende vocaboli di uso quotidiano, pronunciati chiaramente e lentamente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- Produce brevi e semplici frasi riferito all’ambito familiare 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27" name="Rettangolo arrotondato 26"/>
          <p:cNvSpPr/>
          <p:nvPr/>
        </p:nvSpPr>
        <p:spPr>
          <a:xfrm>
            <a:off x="6084168" y="4077072"/>
            <a:ext cx="2664296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6300192" y="414908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OBIETTIVI DIDATTICI</a:t>
            </a:r>
            <a:endParaRPr lang="it-IT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300192" y="4509121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- Conoscere il lessico – base relativo alla famiglia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- Riprodurre parole rispettando pronuncia e intonazione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- Costruire semplici frasi su modello dato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ANTICIPARE – FASE PREPARATORIA</a:t>
            </a:r>
            <a:endParaRPr lang="it-IT" sz="20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395537" y="1443835"/>
            <a:ext cx="3888431" cy="5081509"/>
          </a:xfrm>
        </p:spPr>
        <p:txBody>
          <a:bodyPr/>
          <a:lstStyle/>
          <a:p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L’insegnante prepara una </a:t>
            </a: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video lezione </a:t>
            </a: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cui saluta in inglese i bambini, chiede loro come stanno e poi , in italiano, spiega che proporrà loro la visione di una clip con una canzone:</a:t>
            </a:r>
            <a:b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bambini dovranno ascoltarla, guardare le immagini, cercare di indovinare di che cosa parla e scriverlo in una tabella condivisa su </a:t>
            </a: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Drive</a:t>
            </a:r>
            <a:r>
              <a:rPr 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it-IT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Immagine 10" descr="Cattura 2020-04-14 10_38_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645024"/>
            <a:ext cx="4608512" cy="2907497"/>
          </a:xfrm>
          <a:prstGeom prst="rect">
            <a:avLst/>
          </a:prstGeom>
        </p:spPr>
      </p:pic>
      <p:pic>
        <p:nvPicPr>
          <p:cNvPr id="12" name="Immagine 11" descr="Cattura 2020-04-04 10_50_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3361395" cy="2049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FASE PREPARATORIA - FRAMEWORK CONCETTUALE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 seconda </a:t>
            </a: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video lezione </a:t>
            </a: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l'insegnante</a:t>
            </a: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buNone/>
            </a:pP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commenta le risposte ottenute e si congratula con i bambini  per aver indovinato il tema della lezione: i nomi della famiglia</a:t>
            </a: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buNone/>
            </a:pP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ripete, scandendoli bene, i nomi in inglese, </a:t>
            </a: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accompagnandoli </a:t>
            </a: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 significato in italiano</a:t>
            </a: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buNone/>
            </a:pP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lancia l'attività volta alla memorizzazione del lessico presentato.</a:t>
            </a:r>
            <a:endParaRPr lang="it-IT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FASE PREPARATORIA </a:t>
            </a:r>
            <a:r>
              <a:rPr lang="it-IT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 ATTIVITA’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/>
          <a:lstStyle/>
          <a:p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 aiutare la memorizzazione del nuovo lessico, l'insegnante propone l’utilizzo di un semplice 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ebook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lei preparato per imparare i nomi ed esercitarsi nella pronuncia. Chiede poi la collaborazione dei genitori perché i bambini in un primo tempo guardino le immagini, ascoltino la pronuncia e ripetano più volte; successivamente provino a guardare l’immagine, dire prima il nome e poi riascoltare e verificare l’esattezza di quanto detto.</a:t>
            </a:r>
            <a:br>
              <a:rPr lang="it-IT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it-IT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Il link 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dell’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ebook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viene inserito nel documento Google che contiene gli </a:t>
            </a:r>
            <a:r>
              <a:rPr lang="it-IT" sz="16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step</a:t>
            </a:r>
            <a:r>
              <a:rPr lang="it-IT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i materiali della lezione:</a:t>
            </a:r>
          </a:p>
          <a:p>
            <a:endParaRPr lang="it-IT" sz="1600" dirty="0"/>
          </a:p>
        </p:txBody>
      </p:sp>
      <p:pic>
        <p:nvPicPr>
          <p:cNvPr id="6" name="Segnaposto contenuto 5" descr="Cattura 2020-04-04 11_07_57.png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132856"/>
            <a:ext cx="4038600" cy="30565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PRODURRE – FASE OPERATORIA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COMPITO</a:t>
            </a:r>
          </a:p>
          <a:p>
            <a:pPr>
              <a:buNone/>
            </a:pPr>
            <a:endParaRPr lang="it-IT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L’insegnante </a:t>
            </a: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prepara  una terza </a:t>
            </a: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video lezione</a:t>
            </a: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 in cui saluta i bambini, dice che sicuramente tutti ormai conosceranno le parole relative alla famiglia,  e  lancia il compito da realizzare individualmente: i bambini dovranno disegnare la propria famiglia, presentarsi e poi presentare ad uno ad uno i familiari in un piccolo video, usando la struttura </a:t>
            </a:r>
            <a:r>
              <a:rPr lang="it-IT" sz="2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it-IT" sz="2000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Hello</a:t>
            </a:r>
            <a:r>
              <a:rPr lang="it-IT" sz="2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I'm...</a:t>
            </a:r>
            <a:r>
              <a:rPr lang="it-IT" sz="2000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This</a:t>
            </a:r>
            <a:r>
              <a:rPr lang="it-IT" sz="2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sz="2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</a:t>
            </a:r>
            <a:r>
              <a:rPr lang="it-IT" sz="2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father</a:t>
            </a:r>
            <a:r>
              <a:rPr lang="it-IT" sz="2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it-IT" sz="2000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mother</a:t>
            </a:r>
            <a:r>
              <a:rPr lang="it-IT" sz="2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it-IT" sz="2000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etc</a:t>
            </a:r>
            <a:r>
              <a:rPr lang="it-IT" sz="2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."”. </a:t>
            </a:r>
            <a:endParaRPr lang="it-IT" sz="20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it-IT" sz="20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it-IT" sz="2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L’insegnante </a:t>
            </a: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chiede la collaborazione dei genitori per la realizzazione del video che poi dovrà essere caricato in un </a:t>
            </a:r>
            <a:r>
              <a:rPr lang="it-IT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Padlet</a:t>
            </a:r>
            <a:r>
              <a:rPr lang="it-IT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comune.</a:t>
            </a:r>
            <a:r>
              <a:rPr 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it-IT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390</TotalTime>
  <Words>417</Words>
  <Application>Microsoft Office PowerPoint</Application>
  <PresentationFormat>Presentazione su schermo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Tema1</vt:lpstr>
      <vt:lpstr>Diapositiva 1</vt:lpstr>
      <vt:lpstr>IL  PROBLEMA </vt:lpstr>
      <vt:lpstr>IL  MEIL  METODO IL  METODO</vt:lpstr>
      <vt:lpstr>L’IDEA L’IDEA</vt:lpstr>
      <vt:lpstr>LA PROGETTAZIONE</vt:lpstr>
      <vt:lpstr>ANTICIPARE – FASE PREPARATORIA</vt:lpstr>
      <vt:lpstr>FASE PREPARATORIA - FRAMEWORK CONCETTUALE</vt:lpstr>
      <vt:lpstr>FASE PREPARATORIA  -  ATTIVITA’</vt:lpstr>
      <vt:lpstr>PRODURRE – FASE OPERATORIA</vt:lpstr>
      <vt:lpstr>RIFLETTERE – FASE RISTRUTTURATIVA</vt:lpstr>
      <vt:lpstr>RIFLETTERE – FASE RISTRUTTURATIVA</vt:lpstr>
      <vt:lpstr>Link al Padlet dell’EAS</vt:lpstr>
      <vt:lpstr>Grazie per 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Francesca</dc:creator>
  <cp:lastModifiedBy>Francesca</cp:lastModifiedBy>
  <cp:revision>78</cp:revision>
  <dcterms:created xsi:type="dcterms:W3CDTF">2020-04-14T15:11:35Z</dcterms:created>
  <dcterms:modified xsi:type="dcterms:W3CDTF">2020-04-14T21:42:31Z</dcterms:modified>
</cp:coreProperties>
</file>