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536" r:id="rId6"/>
    <p:sldId id="537" r:id="rId7"/>
    <p:sldId id="538" r:id="rId8"/>
    <p:sldId id="540" r:id="rId9"/>
    <p:sldId id="563" r:id="rId10"/>
    <p:sldId id="541" r:id="rId11"/>
    <p:sldId id="543" r:id="rId12"/>
    <p:sldId id="544" r:id="rId13"/>
    <p:sldId id="545" r:id="rId14"/>
    <p:sldId id="546" r:id="rId15"/>
    <p:sldId id="547" r:id="rId16"/>
    <p:sldId id="549" r:id="rId17"/>
    <p:sldId id="548" r:id="rId18"/>
    <p:sldId id="550" r:id="rId19"/>
    <p:sldId id="551" r:id="rId20"/>
    <p:sldId id="552" r:id="rId21"/>
    <p:sldId id="559" r:id="rId22"/>
    <p:sldId id="553" r:id="rId23"/>
    <p:sldId id="554" r:id="rId24"/>
    <p:sldId id="556" r:id="rId25"/>
    <p:sldId id="558" r:id="rId26"/>
  </p:sldIdLst>
  <p:sldSz cx="9144000" cy="5143500" type="screen16x9"/>
  <p:notesSz cx="6797675" cy="9926638"/>
  <p:defaultTextStyle>
    <a:defPPr>
      <a:defRPr lang="it-IT"/>
    </a:defPPr>
    <a:lvl1pPr marL="0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81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69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964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945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94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933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928" algn="l" defTabSz="45698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11">
          <p15:clr>
            <a:srgbClr val="A4A3A4"/>
          </p15:clr>
        </p15:guide>
        <p15:guide id="2" orient="horz" pos="2132">
          <p15:clr>
            <a:srgbClr val="A4A3A4"/>
          </p15:clr>
        </p15:guide>
        <p15:guide id="3" pos="725" userDrawn="1">
          <p15:clr>
            <a:srgbClr val="A4A3A4"/>
          </p15:clr>
        </p15:guide>
        <p15:guide id="4" orient="horz" pos="509" userDrawn="1">
          <p15:clr>
            <a:srgbClr val="A4A3A4"/>
          </p15:clr>
        </p15:guide>
        <p15:guide id="5" pos="3009">
          <p15:clr>
            <a:srgbClr val="A4A3A4"/>
          </p15:clr>
        </p15:guide>
        <p15:guide id="6" orient="horz" pos="3121">
          <p15:clr>
            <a:srgbClr val="A4A3A4"/>
          </p15:clr>
        </p15:guide>
        <p15:guide id="7" orient="horz" pos="282" userDrawn="1">
          <p15:clr>
            <a:srgbClr val="A4A3A4"/>
          </p15:clr>
        </p15:guide>
        <p15:guide id="8" pos="371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38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sabetta segre" initials="" lastIdx="0" clrIdx="0"/>
  <p:cmAuthor id="1" name="Annalisa Cicerchia" initials="A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AE1023"/>
    <a:srgbClr val="CF1E24"/>
    <a:srgbClr val="F4C34F"/>
    <a:srgbClr val="4479CB"/>
    <a:srgbClr val="FDB409"/>
    <a:srgbClr val="CB6131"/>
    <a:srgbClr val="FFFF0A"/>
    <a:srgbClr val="FB0005"/>
    <a:srgbClr val="7E76A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89320" autoAdjust="0"/>
  </p:normalViewPr>
  <p:slideViewPr>
    <p:cSldViewPr snapToGrid="0" snapToObjects="1" showGuides="1">
      <p:cViewPr>
        <p:scale>
          <a:sx n="70" d="100"/>
          <a:sy n="70" d="100"/>
        </p:scale>
        <p:origin x="-1548" y="-282"/>
      </p:cViewPr>
      <p:guideLst>
        <p:guide orient="horz" pos="3411"/>
        <p:guide orient="horz" pos="2132"/>
        <p:guide orient="horz" pos="509"/>
        <p:guide orient="horz" pos="3121"/>
        <p:guide orient="horz" pos="282"/>
        <p:guide pos="725"/>
        <p:guide pos="3009"/>
        <p:guide pos="37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1938" y="708"/>
      </p:cViewPr>
      <p:guideLst>
        <p:guide orient="horz" pos="3126"/>
        <p:guide orient="horz" pos="3127"/>
        <p:guide pos="2138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97E234F1-5CD4-4491-B051-D7AA0C744754}" type="datetimeFigureOut">
              <a:rPr lang="it-IT" smtClean="0"/>
              <a:pPr/>
              <a:t>22/05/2020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B8DE55D1-629F-49A4-9FDE-99C53E24F79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63334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/>
          <a:lstStyle>
            <a:lvl1pPr algn="r">
              <a:defRPr sz="1200"/>
            </a:lvl1pPr>
          </a:lstStyle>
          <a:p>
            <a:fld id="{03675B2E-259A-455A-90BD-8AAEC99B0A21}" type="datetimeFigureOut">
              <a:rPr lang="it-IT" smtClean="0"/>
              <a:pPr/>
              <a:t>22/05/2020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9" rIns="93158" bIns="4657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58" tIns="46579" rIns="93158" bIns="46579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58" tIns="46579" rIns="93158" bIns="46579" rtlCol="0" anchor="b"/>
          <a:lstStyle>
            <a:lvl1pPr algn="r">
              <a:defRPr sz="1200"/>
            </a:lvl1pPr>
          </a:lstStyle>
          <a:p>
            <a:fld id="{A0CDC2D9-3DBA-4042-BDB9-A8016BB39C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031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768" y="4629809"/>
            <a:ext cx="5438140" cy="4466987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DC2D9-3DBA-4042-BDB9-A8016BB39CB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83029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F75CD-D97A-42E3-A261-F6AF80EA1DCD}" type="datetime1">
              <a:rPr lang="it-IT" smtClean="0"/>
              <a:pPr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46025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A3332-2590-4AB6-A2A4-267ACA49E8F6}" type="datetime1">
              <a:rPr lang="it-IT" smtClean="0"/>
              <a:pPr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41065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08BEB-58C6-41C9-A476-75C9D3D8F8A1}" type="datetime1">
              <a:rPr lang="it-IT" smtClean="0"/>
              <a:pPr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37791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F934-1F2E-4757-894E-F700EFA038F3}" type="datetime1">
              <a:rPr lang="it-IT" smtClean="0"/>
              <a:pPr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63488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F040-A7BC-45C8-B5D2-3669F4F8F866}" type="datetime1">
              <a:rPr lang="it-IT" smtClean="0"/>
              <a:pPr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85638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1B89-622F-49F4-B6E0-9C1974EC759C}" type="datetime1">
              <a:rPr lang="it-IT" smtClean="0"/>
              <a:pPr/>
              <a:t>22/05/2020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83601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7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1" indent="0">
              <a:buNone/>
              <a:defRPr sz="2000" b="1"/>
            </a:lvl2pPr>
            <a:lvl3pPr marL="913981" indent="0">
              <a:buNone/>
              <a:defRPr sz="1900" b="1"/>
            </a:lvl3pPr>
            <a:lvl4pPr marL="1370969" indent="0">
              <a:buNone/>
              <a:defRPr sz="1600" b="1"/>
            </a:lvl4pPr>
            <a:lvl5pPr marL="1827964" indent="0">
              <a:buNone/>
              <a:defRPr sz="1600" b="1"/>
            </a:lvl5pPr>
            <a:lvl6pPr marL="2284945" indent="0">
              <a:buNone/>
              <a:defRPr sz="1600" b="1"/>
            </a:lvl6pPr>
            <a:lvl7pPr marL="2741943" indent="0">
              <a:buNone/>
              <a:defRPr sz="1600" b="1"/>
            </a:lvl7pPr>
            <a:lvl8pPr marL="3198933" indent="0">
              <a:buNone/>
              <a:defRPr sz="1600" b="1"/>
            </a:lvl8pPr>
            <a:lvl9pPr marL="3655928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1CB0-BD7A-46BE-AA45-931A9647994E}" type="datetime1">
              <a:rPr lang="it-IT" smtClean="0"/>
              <a:pPr/>
              <a:t>22/05/2020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61537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2310-E375-432E-BF38-809E27DAFF4E}" type="datetime1">
              <a:rPr lang="it-IT" smtClean="0"/>
              <a:pPr/>
              <a:t>22/05/2020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0195097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2B7B-AE80-4687-80AE-8EA82F4E098D}" type="datetime1">
              <a:rPr lang="it-IT" smtClean="0"/>
              <a:pPr/>
              <a:t>22/05/2020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8717816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13" y="204788"/>
            <a:ext cx="3008312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2" cy="351829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53E0-FC4E-4B7F-8057-B77F70D6E236}" type="datetime1">
              <a:rPr lang="it-IT" smtClean="0"/>
              <a:pPr/>
              <a:t>22/05/2020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24104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9" y="3600453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81" indent="0">
              <a:buNone/>
              <a:defRPr sz="2800"/>
            </a:lvl2pPr>
            <a:lvl3pPr marL="913981" indent="0">
              <a:buNone/>
              <a:defRPr sz="2400"/>
            </a:lvl3pPr>
            <a:lvl4pPr marL="1370969" indent="0">
              <a:buNone/>
              <a:defRPr sz="2000"/>
            </a:lvl4pPr>
            <a:lvl5pPr marL="1827964" indent="0">
              <a:buNone/>
              <a:defRPr sz="2000"/>
            </a:lvl5pPr>
            <a:lvl6pPr marL="2284945" indent="0">
              <a:buNone/>
              <a:defRPr sz="2000"/>
            </a:lvl6pPr>
            <a:lvl7pPr marL="2741943" indent="0">
              <a:buNone/>
              <a:defRPr sz="2000"/>
            </a:lvl7pPr>
            <a:lvl8pPr marL="3198933" indent="0">
              <a:buNone/>
              <a:defRPr sz="2000"/>
            </a:lvl8pPr>
            <a:lvl9pPr marL="3655928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9" y="4025515"/>
            <a:ext cx="5486400" cy="603647"/>
          </a:xfrm>
        </p:spPr>
        <p:txBody>
          <a:bodyPr/>
          <a:lstStyle>
            <a:lvl1pPr marL="0" indent="0">
              <a:buNone/>
              <a:defRPr sz="1500"/>
            </a:lvl1pPr>
            <a:lvl2pPr marL="456981" indent="0">
              <a:buNone/>
              <a:defRPr sz="1200"/>
            </a:lvl2pPr>
            <a:lvl3pPr marL="913981" indent="0">
              <a:buNone/>
              <a:defRPr sz="1100"/>
            </a:lvl3pPr>
            <a:lvl4pPr marL="1370969" indent="0">
              <a:buNone/>
              <a:defRPr sz="900"/>
            </a:lvl4pPr>
            <a:lvl5pPr marL="1827964" indent="0">
              <a:buNone/>
              <a:defRPr sz="900"/>
            </a:lvl5pPr>
            <a:lvl6pPr marL="2284945" indent="0">
              <a:buNone/>
              <a:defRPr sz="900"/>
            </a:lvl6pPr>
            <a:lvl7pPr marL="2741943" indent="0">
              <a:buNone/>
              <a:defRPr sz="900"/>
            </a:lvl7pPr>
            <a:lvl8pPr marL="3198933" indent="0">
              <a:buNone/>
              <a:defRPr sz="900"/>
            </a:lvl8pPr>
            <a:lvl9pPr marL="3655928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BA9-3404-40F9-B634-F63589F63DDE}" type="datetime1">
              <a:rPr lang="it-IT" smtClean="0"/>
              <a:pPr/>
              <a:t>22/05/2020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358174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6" tIns="45699" rIns="91396" bIns="45699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396" tIns="45699" rIns="91396" bIns="45699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178DA-C07C-4612-802D-8780D03DB2F3}" type="datetime1">
              <a:rPr lang="it-IT" smtClean="0"/>
              <a:pPr/>
              <a:t>22/05/2020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1" y="4767266"/>
            <a:ext cx="2133600" cy="273844"/>
          </a:xfrm>
          <a:prstGeom prst="rect">
            <a:avLst/>
          </a:prstGeom>
        </p:spPr>
        <p:txBody>
          <a:bodyPr vert="horz" lIns="91396" tIns="45699" rIns="91396" bIns="456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E64-09E7-E944-8DB2-BD243D665CB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4439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45698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5" indent="-342745" algn="l" defTabSz="456981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3" indent="-285618" algn="l" defTabSz="45698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72" indent="-228497" algn="l" defTabSz="456981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67" indent="-228497" algn="l" defTabSz="45698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55" indent="-228497" algn="l" defTabSz="45698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55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36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31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19" indent="-228497" algn="l" defTabSz="45698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81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9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64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45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4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33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28" algn="l" defTabSz="4569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gif"/><Relationship Id="rId5" Type="http://schemas.openxmlformats.org/officeDocument/2006/relationships/hyperlink" Target="https://www.istat.it/it/files/2020/04/Identit%C3%A0-e-percorsi.pdf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IDENTITA’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/>
          <a:srcRect l="23801" t="16833" r="12293" b="18333"/>
          <a:stretch>
            <a:fillRect/>
          </a:stretch>
        </p:blipFill>
        <p:spPr bwMode="auto">
          <a:xfrm>
            <a:off x="1533313" y="592894"/>
            <a:ext cx="6566136" cy="374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1533313" y="592894"/>
            <a:ext cx="6715337" cy="38318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TI SENTI ITALIANO 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O STRANIERO?</a:t>
            </a:r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DA GRANDE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 l="23145" t="17000" r="11731" b="15667"/>
          <a:stretch>
            <a:fillRect/>
          </a:stretch>
        </p:blipFill>
        <p:spPr bwMode="auto">
          <a:xfrm>
            <a:off x="1484285" y="567351"/>
            <a:ext cx="6879427" cy="399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1533313" y="592894"/>
            <a:ext cx="6715337" cy="38318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sz="3600" dirty="0" smtClean="0">
              <a:solidFill>
                <a:schemeClr val="bg1"/>
              </a:solidFill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COSA VUOI FARE DA GRANDE?</a:t>
            </a:r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GLI AMICI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 l="22020" t="16667" r="11075" b="18667"/>
          <a:stretch>
            <a:fillRect/>
          </a:stretch>
        </p:blipFill>
        <p:spPr bwMode="auto">
          <a:xfrm>
            <a:off x="1401609" y="621772"/>
            <a:ext cx="6854951" cy="372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1533313" y="592894"/>
            <a:ext cx="6715337" cy="38318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sz="3600" dirty="0" smtClean="0">
              <a:solidFill>
                <a:schemeClr val="bg1"/>
              </a:solidFill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CHI NON FREQUENTA AMICI?</a:t>
            </a:r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GLI AMICI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 l="10029" t="17167" r="24100" b="13622"/>
          <a:stretch>
            <a:fillRect/>
          </a:stretch>
        </p:blipFill>
        <p:spPr bwMode="auto">
          <a:xfrm>
            <a:off x="1700099" y="521765"/>
            <a:ext cx="6510139" cy="384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LO SPORT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 l="10029" t="17833" r="22975" b="12821"/>
          <a:stretch>
            <a:fillRect/>
          </a:stretch>
        </p:blipFill>
        <p:spPr bwMode="auto">
          <a:xfrm>
            <a:off x="1427200" y="470371"/>
            <a:ext cx="6792782" cy="395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1533313" y="592894"/>
            <a:ext cx="6715337" cy="38318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sz="3600" dirty="0" smtClean="0">
              <a:solidFill>
                <a:schemeClr val="bg1"/>
              </a:solidFill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FAI SPORT?</a:t>
            </a:r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LO SPORT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 l="23332" t="20488" r="12012" b="15512"/>
          <a:stretch>
            <a:fillRect/>
          </a:stretch>
        </p:blipFill>
        <p:spPr bwMode="auto">
          <a:xfrm>
            <a:off x="1271303" y="571095"/>
            <a:ext cx="6862961" cy="38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15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LO SPOR – I RAGAZZI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570892" y="506291"/>
          <a:ext cx="6682154" cy="304800"/>
        </p:xfrm>
        <a:graphic>
          <a:graphicData uri="http://schemas.openxmlformats.org/drawingml/2006/table">
            <a:tbl>
              <a:tblPr/>
              <a:tblGrid>
                <a:gridCol w="668215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Studenti 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delle scuole secondarie che praticano sport o qualche attività fisica al di fuori dell’orario scolastico per principali paesi di cittadinanza - Anno 2015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(valori percentuali)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8188" y="1033463"/>
            <a:ext cx="5127625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sellaDiTesto 13"/>
          <p:cNvSpPr txBox="1"/>
          <p:nvPr/>
        </p:nvSpPr>
        <p:spPr>
          <a:xfrm>
            <a:off x="1533313" y="592894"/>
            <a:ext cx="6715337" cy="38318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sz="3600" dirty="0" smtClean="0">
              <a:solidFill>
                <a:schemeClr val="bg1"/>
              </a:solidFill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CHE SPORT FAI (RAGAZZI)?</a:t>
            </a:r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LO SPORT – LE RAGAZZE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1570892" y="506291"/>
          <a:ext cx="6682154" cy="304800"/>
        </p:xfrm>
        <a:graphic>
          <a:graphicData uri="http://schemas.openxmlformats.org/drawingml/2006/table">
            <a:tbl>
              <a:tblPr/>
              <a:tblGrid>
                <a:gridCol w="6682154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Studenti </a:t>
                      </a: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delle scuole secondarie che praticano sport o qualche attività fisica al di fuori dell’orario scolastico per principali paesi di cittadinanza - Anno 2015</a:t>
                      </a: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it-IT" sz="10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(valori percentuali)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5499" y="949569"/>
            <a:ext cx="6229553" cy="343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sellaDiTesto 13"/>
          <p:cNvSpPr txBox="1"/>
          <p:nvPr/>
        </p:nvSpPr>
        <p:spPr>
          <a:xfrm>
            <a:off x="1533313" y="592894"/>
            <a:ext cx="6715337" cy="38318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sz="3600" dirty="0" smtClean="0">
              <a:solidFill>
                <a:schemeClr val="bg1"/>
              </a:solidFill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CHE SPORT FAI  (RAGAZZE)?</a:t>
            </a:r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SINTESI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749315" y="1973607"/>
            <a:ext cx="6245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Ancora più sintetici...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18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Uno sguardo d’insieme dei ragazzi stranieri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867269" y="717884"/>
            <a:ext cx="2395207" cy="7774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Cluster 1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Ragazze più grandi</a:t>
            </a:r>
            <a:endParaRPr lang="it-IT" sz="2000" dirty="0">
              <a:ea typeface="Calibri"/>
              <a:cs typeface="Times New Roman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849923" y="717884"/>
            <a:ext cx="1858970" cy="8002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Cluster 2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I bravi ragazzi</a:t>
            </a:r>
            <a:endParaRPr lang="it-IT" sz="2000" dirty="0">
              <a:ea typeface="Calibri"/>
              <a:cs typeface="Times New Roman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890236" y="1771531"/>
            <a:ext cx="2422458" cy="7774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Cluster 3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I ragazzi più piccoli</a:t>
            </a:r>
            <a:endParaRPr lang="it-IT" sz="2000" dirty="0">
              <a:ea typeface="Calibri"/>
              <a:cs typeface="Times New Roman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765298" y="1771531"/>
            <a:ext cx="2465740" cy="1154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it-IT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Cluster 4 </a:t>
            </a:r>
          </a:p>
          <a:p>
            <a:pPr lvl="0" algn="ctr">
              <a:lnSpc>
                <a:spcPct val="115000"/>
              </a:lnSpc>
            </a:pPr>
            <a:r>
              <a:rPr lang="it-IT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Cinesi e filippini</a:t>
            </a:r>
          </a:p>
          <a:p>
            <a:pPr lvl="0" algn="ctr">
              <a:lnSpc>
                <a:spcPct val="115000"/>
              </a:lnSpc>
            </a:pPr>
            <a:r>
              <a:rPr lang="it-IT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con poche relazioni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4001333" y="3171915"/>
            <a:ext cx="4572000" cy="1131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Cluster 5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Filippini e indiani con poche relazioni in famiglia</a:t>
            </a:r>
            <a:endParaRPr lang="it-IT" sz="2000" dirty="0">
              <a:ea typeface="Calibri"/>
              <a:cs typeface="Times New Roman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67269" y="2956471"/>
            <a:ext cx="2629440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Cluster 6 </a:t>
            </a:r>
          </a:p>
          <a:p>
            <a:pPr algn="ctr"/>
            <a:r>
              <a:rPr lang="it-IT" sz="20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Cinesi chiusi, ma online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Uno sguardo d’insieme </a:t>
            </a:r>
            <a:r>
              <a:rPr lang="it-IT" sz="2000" b="1" dirty="0" err="1" smtClean="0">
                <a:solidFill>
                  <a:schemeClr val="bg1"/>
                </a:solidFill>
                <a:latin typeface="+mj-lt"/>
              </a:rPr>
              <a:t>deri</a:t>
            </a: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 ragazzi stranieri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5"/>
          <a:srcRect l="16363" t="37687" r="19547" b="16231"/>
          <a:stretch>
            <a:fillRect/>
          </a:stretch>
        </p:blipFill>
        <p:spPr bwMode="auto">
          <a:xfrm>
            <a:off x="576617" y="491316"/>
            <a:ext cx="8338782" cy="337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tangolo 23"/>
          <p:cNvSpPr/>
          <p:nvPr/>
        </p:nvSpPr>
        <p:spPr>
          <a:xfrm>
            <a:off x="-13645" y="3766777"/>
            <a:ext cx="91497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Alla fine siamo tornati alle medie</a:t>
            </a:r>
            <a:endParaRPr lang="it-IT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CITTADINZANZA E IDENTITA’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5"/>
          <a:srcRect l="11526" t="19167" r="24662" b="16186"/>
          <a:stretch>
            <a:fillRect/>
          </a:stretch>
        </p:blipFill>
        <p:spPr bwMode="auto">
          <a:xfrm>
            <a:off x="1500558" y="618598"/>
            <a:ext cx="6928548" cy="394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Per saperne di più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923731" y="2196899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hlinkClick r:id="rId5"/>
              </a:rPr>
              <a:t>https://www.istat.it/it/files//2020/04/Identit%C3%A0-e-percorsi.pdf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39825" y="737264"/>
            <a:ext cx="27622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La nuova indagine 2021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304925" y="1426444"/>
            <a:ext cx="7020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L’Istat ha progettato una nuova indagine per il 2021, quindi… grazie e a PRESTO!</a:t>
            </a:r>
            <a:endParaRPr lang="it-IT" sz="28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111173" y="3766382"/>
            <a:ext cx="5008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ciconti@istat.it</a:t>
            </a:r>
            <a:endParaRPr lang="it-IT" sz="2800" dirty="0"/>
          </a:p>
        </p:txBody>
      </p:sp>
      <p:sp>
        <p:nvSpPr>
          <p:cNvPr id="3" name="AutoShape 2" descr="La tua e-mail professionale con IONOS by 1&amp;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14517"/>
            <a:ext cx="1153023" cy="115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LA LINGUA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5"/>
          <a:srcRect l="22302" t="21500" r="12105" b="13333"/>
          <a:stretch>
            <a:fillRect/>
          </a:stretch>
        </p:blipFill>
        <p:spPr bwMode="auto">
          <a:xfrm>
            <a:off x="1536191" y="674253"/>
            <a:ext cx="6612025" cy="369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533313" y="592896"/>
            <a:ext cx="6614903" cy="327782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IN CHE LINGUA PENSI?</a:t>
            </a:r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754" y="-19724"/>
            <a:ext cx="91630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LA STATISTICA PER LA SOCIETA’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561296" y="3048473"/>
            <a:ext cx="457200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Sia per gli stranieri, sia per gli italiani si rileva una quota considerevole di ragazzi che da grandi vogliono vivere all’estero, rispettivamente il 46,5 per cento7 e il 42,6 per cento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New York, i trucchi per risparmi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LA SCUOLA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561296" y="3048473"/>
            <a:ext cx="457200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Sia per gli stranieri, sia per gli italiani si rileva una quota considerevole di ragazzi che da grandi vogliono vivere all’estero, rispettivamente il 46,5 per cento7 e il 42,6 per cento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New York, i trucchi per risparmi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  <p:pic>
        <p:nvPicPr>
          <p:cNvPr id="106498" name="Picture 2" descr="Education - Inside Magrit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5414" y="889049"/>
            <a:ext cx="4395693" cy="3489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LA SCUOLA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23239" t="28833" r="12574" b="18333"/>
          <a:stretch>
            <a:fillRect/>
          </a:stretch>
        </p:blipFill>
        <p:spPr bwMode="auto">
          <a:xfrm>
            <a:off x="722375" y="618364"/>
            <a:ext cx="8351520" cy="386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LA SCUOLA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XXXXXXXXX</a:t>
            </a: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| XX maggio 2020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5"/>
          <a:srcRect l="26013" t="16791" r="17554" b="12313"/>
          <a:stretch>
            <a:fillRect/>
          </a:stretch>
        </p:blipFill>
        <p:spPr bwMode="auto">
          <a:xfrm>
            <a:off x="2033516" y="662256"/>
            <a:ext cx="5527343" cy="390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LA SCUOLA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 l="21271" t="20000" r="11075" b="18500"/>
          <a:stretch>
            <a:fillRect/>
          </a:stretch>
        </p:blipFill>
        <p:spPr bwMode="auto">
          <a:xfrm>
            <a:off x="1369465" y="606732"/>
            <a:ext cx="7270393" cy="371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747673" y="4423439"/>
            <a:ext cx="406400" cy="273844"/>
          </a:xfrm>
        </p:spPr>
        <p:txBody>
          <a:bodyPr/>
          <a:lstStyle/>
          <a:p>
            <a:fld id="{28555E64-09E7-E944-8DB2-BD243D665CB3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162539" y="0"/>
            <a:ext cx="8049193" cy="447676"/>
          </a:xfrm>
          <a:prstGeom prst="rect">
            <a:avLst/>
          </a:prstGeom>
          <a:solidFill>
            <a:srgbClr val="CF1E24"/>
          </a:solidFill>
          <a:ln>
            <a:noFill/>
          </a:ln>
        </p:spPr>
        <p:txBody>
          <a:bodyPr vert="horz" lIns="91396" tIns="45699" rIns="91396" bIns="45699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1162540" y="4566327"/>
            <a:ext cx="8150793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1304925" y="106685"/>
            <a:ext cx="761047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CF1E24"/>
              </a:buClr>
              <a:buSzPct val="90000"/>
              <a:defRPr/>
            </a:pPr>
            <a:r>
              <a:rPr lang="it-IT" sz="2000" b="1" dirty="0" smtClean="0">
                <a:solidFill>
                  <a:schemeClr val="bg1"/>
                </a:solidFill>
                <a:latin typeface="+mj-lt"/>
              </a:rPr>
              <a:t>DA GRANDE 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9" name="Immagine 2">
            <a:extLst>
              <a:ext uri="{FF2B5EF4-FFF2-40B4-BE49-F238E27FC236}">
                <a16:creationId xmlns="" xmlns:a16="http://schemas.microsoft.com/office/drawing/2014/main" id="{4C245832-8BD5-4244-BCE3-1C08CC03B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539" y="4728074"/>
            <a:ext cx="1358411" cy="23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 descr="Immagine che contiene segnale, giallo, persone, maglietta&#10;&#10;Descrizione generata automaticamente">
            <a:extLst>
              <a:ext uri="{FF2B5EF4-FFF2-40B4-BE49-F238E27FC236}">
                <a16:creationId xmlns="" xmlns:a16="http://schemas.microsoft.com/office/drawing/2014/main" id="{AE48B83D-D2BA-4E4E-9AE3-2044072C42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043" y="4367541"/>
            <a:ext cx="1179356" cy="61620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 l="8870" t="19167" r="24849" b="14904"/>
          <a:stretch>
            <a:fillRect/>
          </a:stretch>
        </p:blipFill>
        <p:spPr bwMode="auto">
          <a:xfrm>
            <a:off x="1106640" y="622061"/>
            <a:ext cx="7274168" cy="406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492369" y="592894"/>
            <a:ext cx="6715337" cy="383181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sz="3600" dirty="0" smtClean="0">
              <a:solidFill>
                <a:schemeClr val="bg1"/>
              </a:solidFill>
            </a:endParaRPr>
          </a:p>
          <a:p>
            <a:pPr algn="ctr"/>
            <a:r>
              <a:rPr lang="it-IT" sz="3600" dirty="0" smtClean="0">
                <a:solidFill>
                  <a:schemeClr val="bg1"/>
                </a:solidFill>
              </a:rPr>
              <a:t>COSA VUOI FARE DA GRANDE?</a:t>
            </a:r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 smtClean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511A2809-5EF6-9548-A965-D0F83BAA32F8}"/>
              </a:ext>
            </a:extLst>
          </p:cNvPr>
          <p:cNvSpPr txBox="1"/>
          <p:nvPr/>
        </p:nvSpPr>
        <p:spPr>
          <a:xfrm>
            <a:off x="5779408" y="4690099"/>
            <a:ext cx="2135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CF1E24"/>
              </a:buClr>
              <a:buSzPct val="90000"/>
              <a:defRPr/>
            </a:pPr>
            <a:r>
              <a:rPr lang="it-IT" altLang="it-IT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Cinzia Conti</a:t>
            </a:r>
            <a:endParaRPr lang="it-IT" altLang="it-IT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Clr>
                <a:srgbClr val="CF1E24"/>
              </a:buClr>
              <a:buSzPct val="90000"/>
              <a:defRPr/>
            </a:pP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Piattaforma INDIRE </a:t>
            </a:r>
            <a:r>
              <a:rPr lang="it-IT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|25 </a:t>
            </a:r>
            <a:r>
              <a:rPr lang="it-IT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 2020</a:t>
            </a:r>
          </a:p>
        </p:txBody>
      </p:sp>
    </p:spTree>
    <p:extLst>
      <p:ext uri="{BB962C8B-B14F-4D97-AF65-F5344CB8AC3E}">
        <p14:creationId xmlns="" xmlns:p14="http://schemas.microsoft.com/office/powerpoint/2010/main" val="2731614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ttoCategoria xmlns="679261c3-551f-4e86-913f-177e0e529669">-</SottoCategoria>
    <Categoria xmlns="c58f2efd-82a8-4ecf-b395-8c25e928921d">Power Point</Categoria>
    <_dlc_DocId xmlns="459159c4-d20a-4ff3-9b11-fbd127bd52e5">INTRANET-14-139</_dlc_DocId>
    <_dlc_DocIdUrl xmlns="459159c4-d20a-4ff3-9b11-fbd127bd52e5">
      <Url>https://intranet.istat.it/Collaborativi/_layouts/15/DocIdRedir.aspx?ID=INTRANET-14-139</Url>
      <Description>INTRANET-14-139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61A2BE3120D674DA36C11D6006822D4" ma:contentTypeVersion="3" ma:contentTypeDescription="Creare un nuovo documento." ma:contentTypeScope="" ma:versionID="2ad8b07f9840a1ce9cd199d874146b74">
  <xsd:schema xmlns:xsd="http://www.w3.org/2001/XMLSchema" xmlns:xs="http://www.w3.org/2001/XMLSchema" xmlns:p="http://schemas.microsoft.com/office/2006/metadata/properties" xmlns:ns2="c58f2efd-82a8-4ecf-b395-8c25e928921d" xmlns:ns3="459159c4-d20a-4ff3-9b11-fbd127bd52e5" xmlns:ns4="679261c3-551f-4e86-913f-177e0e529669" targetNamespace="http://schemas.microsoft.com/office/2006/metadata/properties" ma:root="true" ma:fieldsID="fffb0e16fb90ffea59fef1085e90ecca" ns2:_="" ns3:_="" ns4:_="">
    <xsd:import namespace="c58f2efd-82a8-4ecf-b395-8c25e928921d"/>
    <xsd:import namespace="459159c4-d20a-4ff3-9b11-fbd127bd52e5"/>
    <xsd:import namespace="679261c3-551f-4e86-913f-177e0e529669"/>
    <xsd:element name="properties">
      <xsd:complexType>
        <xsd:sequence>
          <xsd:element name="documentManagement">
            <xsd:complexType>
              <xsd:all>
                <xsd:element ref="ns2:Categoria"/>
                <xsd:element ref="ns3:_dlc_DocId" minOccurs="0"/>
                <xsd:element ref="ns3:_dlc_DocIdUrl" minOccurs="0"/>
                <xsd:element ref="ns3:_dlc_DocIdPersistId" minOccurs="0"/>
                <xsd:element ref="ns4:SottoCategori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8f2efd-82a8-4ecf-b395-8c25e928921d" elementFormDefault="qualified">
    <xsd:import namespace="http://schemas.microsoft.com/office/2006/documentManagement/types"/>
    <xsd:import namespace="http://schemas.microsoft.com/office/infopath/2007/PartnerControls"/>
    <xsd:element name="Categoria" ma:index="8" ma:displayName="Categoria" ma:default="Logo" ma:format="Dropdown" ma:internalName="Categoria">
      <xsd:simpleType>
        <xsd:restriction base="dms:Choice">
          <xsd:enumeration value="Logo"/>
          <xsd:enumeration value="Carta intestata con protocollo"/>
          <xsd:enumeration value="Carta intestata senza protocollo"/>
          <xsd:enumeration value="Power Point"/>
          <xsd:enumeration value="Libri digitali e cartacei"/>
          <xsd:enumeration value="Tavole di dati online"/>
          <xsd:enumeration value="Grafici interattivi"/>
          <xsd:enumeration value="Strumenti di comunicazione per i Censimenti permanenti"/>
          <xsd:enumeration value="Strumenti di comunicazione relativi al Censimento generale dell'Agricoltura 2020"/>
          <xsd:enumeration value="Censimenti permanent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159c4-d20a-4ff3-9b11-fbd127bd52e5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e ID documento" ma:description="Valore dell'ID documento assegnato all'elemento." ma:internalName="_dlc_DocId" ma:readOnly="true">
      <xsd:simpleType>
        <xsd:restriction base="dms:Text"/>
      </xsd:simpleType>
    </xsd:element>
    <xsd:element name="_dlc_DocIdUrl" ma:index="10" nillable="true" ma:displayName="ID documento" ma:description="Collegamento permanente al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261c3-551f-4e86-913f-177e0e529669" elementFormDefault="qualified">
    <xsd:import namespace="http://schemas.microsoft.com/office/2006/documentManagement/types"/>
    <xsd:import namespace="http://schemas.microsoft.com/office/infopath/2007/PartnerControls"/>
    <xsd:element name="SottoCategoria" ma:index="12" nillable="true" ma:displayName="Sottocategoria" ma:default="-" ma:format="Dropdown" ma:internalName="SottoCategoria">
      <xsd:simpleType>
        <xsd:restriction base="dms:Choice">
          <xsd:enumeration value="-"/>
          <xsd:enumeration value="1- CP Generico"/>
          <xsd:enumeration value="2- CP Popolazione"/>
          <xsd:enumeration value="3- CP Imprese"/>
          <xsd:enumeration value="4- CP Istituzioni pubbliche"/>
          <xsd:enumeration value="5- CP Istituzioni non profit"/>
          <xsd:enumeration value="6- CP Agricoltura"/>
          <xsd:enumeration value="7- CP Agricoltura202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E1E69A-D261-41D1-B2E5-EDFC0C28DA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0E81DE-5F0B-421A-93B4-EF95C1639E19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679261c3-551f-4e86-913f-177e0e529669"/>
    <ds:schemaRef ds:uri="459159c4-d20a-4ff3-9b11-fbd127bd52e5"/>
    <ds:schemaRef ds:uri="c58f2efd-82a8-4ecf-b395-8c25e928921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C1F3400-3218-46A8-B7DF-4CAC3240349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AAA0DE0-1792-4461-8C0E-C44FDC2F5E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8f2efd-82a8-4ecf-b395-8c25e928921d"/>
    <ds:schemaRef ds:uri="459159c4-d20a-4ff3-9b11-fbd127bd52e5"/>
    <ds:schemaRef ds:uri="679261c3-551f-4e86-913f-177e0e5296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16108</TotalTime>
  <Words>517</Words>
  <Application>Microsoft Office PowerPoint</Application>
  <PresentationFormat>Presentazione su schermo (16:9)</PresentationFormat>
  <Paragraphs>198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slide</dc:title>
  <dc:creator>elena grimaccia</dc:creator>
  <cp:lastModifiedBy>Cinzia</cp:lastModifiedBy>
  <cp:revision>1336</cp:revision>
  <cp:lastPrinted>2017-02-22T13:28:22Z</cp:lastPrinted>
  <dcterms:created xsi:type="dcterms:W3CDTF">2015-05-13T08:31:54Z</dcterms:created>
  <dcterms:modified xsi:type="dcterms:W3CDTF">2020-05-22T14:02:09Z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0x010100661A2BE3120D674DA36C11D6006822D4</vt:lpwstr>
  </property>
  <property fmtid="{D5CDD505-2E9C-101B-9397-08002B2CF9AE}" pid="3" name="_dlc_DocIdItemGuid">
    <vt:lpwstr>8c6d7b5c-1769-4f4f-a262-e9abfd7e697e</vt:lpwstr>
  </property>
</Properties>
</file>