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7562850" cx="13444525"/>
  <p:notesSz cx="6858000" cy="9144000"/>
  <p:embeddedFontLst>
    <p:embeddedFont>
      <p:font typeface="Arial Narrow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8IFsD5TE6MehAmFCBG+lcDuLJ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Narrow-regular.fntdata"/><Relationship Id="rId14" Type="http://schemas.openxmlformats.org/officeDocument/2006/relationships/slide" Target="slides/slide10.xml"/><Relationship Id="rId17" Type="http://schemas.openxmlformats.org/officeDocument/2006/relationships/font" Target="fonts/ArialNarrow-italic.fntdata"/><Relationship Id="rId16" Type="http://schemas.openxmlformats.org/officeDocument/2006/relationships/font" Target="fonts/ArialNarrow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ArialNarrow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d587962460_0_14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1d587962460_0_14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587962460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g1d587962460_0_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1d587962460_0_0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d587962460_0_9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1d587962460_0_9:notes"/>
          <p:cNvSpPr/>
          <p:nvPr>
            <p:ph idx="2" type="sldImg"/>
          </p:nvPr>
        </p:nvSpPr>
        <p:spPr>
          <a:xfrm>
            <a:off x="381123" y="685800"/>
            <a:ext cx="60942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587962460_0_2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g1d587962460_0_2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1d587962460_0_26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587962460_0_3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g1d587962460_0_3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1d587962460_0_34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587962460_0_4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g1d587962460_0_4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1d587962460_0_42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587962460_0_5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g1d587962460_0_51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1d587962460_0_51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d587962460_0_6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g1d587962460_0_61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1d587962460_0_61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587962460_0_7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g1d587962460_0_7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1d587962460_0_70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" type="body"/>
          </p:nvPr>
        </p:nvSpPr>
        <p:spPr>
          <a:xfrm>
            <a:off x="672120" y="1764720"/>
            <a:ext cx="590436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2" type="body"/>
          </p:nvPr>
        </p:nvSpPr>
        <p:spPr>
          <a:xfrm>
            <a:off x="6872040" y="1764720"/>
            <a:ext cx="590436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3" type="body"/>
          </p:nvPr>
        </p:nvSpPr>
        <p:spPr>
          <a:xfrm>
            <a:off x="672120" y="4371480"/>
            <a:ext cx="12099599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" type="body"/>
          </p:nvPr>
        </p:nvSpPr>
        <p:spPr>
          <a:xfrm>
            <a:off x="672120" y="1764720"/>
            <a:ext cx="12099599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2"/>
          <p:cNvSpPr txBox="1"/>
          <p:nvPr>
            <p:ph idx="2" type="body"/>
          </p:nvPr>
        </p:nvSpPr>
        <p:spPr>
          <a:xfrm>
            <a:off x="672120" y="4371480"/>
            <a:ext cx="12099599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3"/>
          <p:cNvSpPr txBox="1"/>
          <p:nvPr>
            <p:ph idx="1" type="body"/>
          </p:nvPr>
        </p:nvSpPr>
        <p:spPr>
          <a:xfrm>
            <a:off x="672120" y="1764720"/>
            <a:ext cx="590436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2" type="body"/>
          </p:nvPr>
        </p:nvSpPr>
        <p:spPr>
          <a:xfrm>
            <a:off x="6872040" y="1764720"/>
            <a:ext cx="590436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3" type="body"/>
          </p:nvPr>
        </p:nvSpPr>
        <p:spPr>
          <a:xfrm>
            <a:off x="672120" y="4371480"/>
            <a:ext cx="590436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4" type="body"/>
          </p:nvPr>
        </p:nvSpPr>
        <p:spPr>
          <a:xfrm>
            <a:off x="6872040" y="4371480"/>
            <a:ext cx="590436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" type="body"/>
          </p:nvPr>
        </p:nvSpPr>
        <p:spPr>
          <a:xfrm>
            <a:off x="672120" y="1764720"/>
            <a:ext cx="389592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2" type="body"/>
          </p:nvPr>
        </p:nvSpPr>
        <p:spPr>
          <a:xfrm>
            <a:off x="4763160" y="1764720"/>
            <a:ext cx="389592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4"/>
          <p:cNvSpPr txBox="1"/>
          <p:nvPr>
            <p:ph idx="3" type="body"/>
          </p:nvPr>
        </p:nvSpPr>
        <p:spPr>
          <a:xfrm>
            <a:off x="8854200" y="1764720"/>
            <a:ext cx="389592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/>
          <p:nvPr>
            <p:ph idx="4" type="body"/>
          </p:nvPr>
        </p:nvSpPr>
        <p:spPr>
          <a:xfrm>
            <a:off x="672120" y="4371480"/>
            <a:ext cx="389592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5" type="body"/>
          </p:nvPr>
        </p:nvSpPr>
        <p:spPr>
          <a:xfrm>
            <a:off x="4763160" y="4371480"/>
            <a:ext cx="389592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4"/>
          <p:cNvSpPr txBox="1"/>
          <p:nvPr>
            <p:ph idx="6" type="body"/>
          </p:nvPr>
        </p:nvSpPr>
        <p:spPr>
          <a:xfrm>
            <a:off x="8854200" y="4371480"/>
            <a:ext cx="389592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" type="body"/>
          </p:nvPr>
        </p:nvSpPr>
        <p:spPr>
          <a:xfrm>
            <a:off x="672120" y="1764720"/>
            <a:ext cx="12099599" cy="499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495101ecb1_0_1010"/>
          <p:cNvSpPr txBox="1"/>
          <p:nvPr>
            <p:ph type="ctrTitle"/>
          </p:nvPr>
        </p:nvSpPr>
        <p:spPr>
          <a:xfrm>
            <a:off x="1680566" y="1237717"/>
            <a:ext cx="10083300" cy="2633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400" lIns="100825" spcFirstLastPara="1" rIns="100825" wrap="square" tIns="50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1495101ecb1_0_1010"/>
          <p:cNvSpPr txBox="1"/>
          <p:nvPr>
            <p:ph idx="1" type="subTitle"/>
          </p:nvPr>
        </p:nvSpPr>
        <p:spPr>
          <a:xfrm>
            <a:off x="1680566" y="3972247"/>
            <a:ext cx="10083300" cy="1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22" name="Google Shape;22;g1495101ecb1_0_1010"/>
          <p:cNvSpPr txBox="1"/>
          <p:nvPr>
            <p:ph idx="10" type="dt"/>
          </p:nvPr>
        </p:nvSpPr>
        <p:spPr>
          <a:xfrm>
            <a:off x="924311" y="7009642"/>
            <a:ext cx="30249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1495101ecb1_0_1010"/>
          <p:cNvSpPr txBox="1"/>
          <p:nvPr>
            <p:ph idx="11" type="ftr"/>
          </p:nvPr>
        </p:nvSpPr>
        <p:spPr>
          <a:xfrm>
            <a:off x="4453499" y="7009642"/>
            <a:ext cx="45375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1495101ecb1_0_1010"/>
          <p:cNvSpPr txBox="1"/>
          <p:nvPr>
            <p:ph idx="12" type="sldNum"/>
          </p:nvPr>
        </p:nvSpPr>
        <p:spPr>
          <a:xfrm>
            <a:off x="9495196" y="7009642"/>
            <a:ext cx="30249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" type="subTitle"/>
          </p:nvPr>
        </p:nvSpPr>
        <p:spPr>
          <a:xfrm>
            <a:off x="672120" y="1764720"/>
            <a:ext cx="12099599" cy="4990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" type="body"/>
          </p:nvPr>
        </p:nvSpPr>
        <p:spPr>
          <a:xfrm>
            <a:off x="672120" y="1764720"/>
            <a:ext cx="5904360" cy="499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2" type="body"/>
          </p:nvPr>
        </p:nvSpPr>
        <p:spPr>
          <a:xfrm>
            <a:off x="6872040" y="1764720"/>
            <a:ext cx="5904360" cy="499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/>
          <p:nvPr>
            <p:ph idx="1" type="subTitle"/>
          </p:nvPr>
        </p:nvSpPr>
        <p:spPr>
          <a:xfrm>
            <a:off x="672120" y="302760"/>
            <a:ext cx="12099599" cy="5842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" type="body"/>
          </p:nvPr>
        </p:nvSpPr>
        <p:spPr>
          <a:xfrm>
            <a:off x="672120" y="1764720"/>
            <a:ext cx="590436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2" type="body"/>
          </p:nvPr>
        </p:nvSpPr>
        <p:spPr>
          <a:xfrm>
            <a:off x="6872040" y="1764720"/>
            <a:ext cx="5904360" cy="499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3" type="body"/>
          </p:nvPr>
        </p:nvSpPr>
        <p:spPr>
          <a:xfrm>
            <a:off x="672120" y="4371480"/>
            <a:ext cx="590436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" type="body"/>
          </p:nvPr>
        </p:nvSpPr>
        <p:spPr>
          <a:xfrm>
            <a:off x="672120" y="1764720"/>
            <a:ext cx="5904360" cy="499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2" type="body"/>
          </p:nvPr>
        </p:nvSpPr>
        <p:spPr>
          <a:xfrm>
            <a:off x="6872040" y="1764720"/>
            <a:ext cx="590436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0"/>
          <p:cNvSpPr txBox="1"/>
          <p:nvPr>
            <p:ph idx="3" type="body"/>
          </p:nvPr>
        </p:nvSpPr>
        <p:spPr>
          <a:xfrm>
            <a:off x="6872040" y="4371480"/>
            <a:ext cx="5904360" cy="23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672120" y="302760"/>
            <a:ext cx="12099599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200" lIns="104400" spcFirstLastPara="1" rIns="104400" wrap="square" tIns="522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672120" y="1764720"/>
            <a:ext cx="12099599" cy="4990680"/>
          </a:xfrm>
          <a:prstGeom prst="rect">
            <a:avLst/>
          </a:prstGeom>
          <a:noFill/>
          <a:ln>
            <a:noFill/>
          </a:ln>
        </p:spPr>
        <p:txBody>
          <a:bodyPr anchorCtr="0" anchor="t" bIns="52200" lIns="104400" spcFirstLastPara="1" rIns="104400" wrap="square" tIns="522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672120" y="7009560"/>
            <a:ext cx="3136680" cy="40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200" lIns="104400" spcFirstLastPara="1" rIns="104400" wrap="square" tIns="52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593600" y="7009560"/>
            <a:ext cx="4257000" cy="40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200" lIns="104400" spcFirstLastPara="1" rIns="104400" wrap="square" tIns="52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9635400" y="7009560"/>
            <a:ext cx="3136680" cy="40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200" lIns="104400" spcFirstLastPara="1" rIns="104400" wrap="square" tIns="522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ssimo.belardinelli@gmail.com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5.png"/><Relationship Id="rId6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massimo.belardinelli@gmail.com" TargetMode="External"/><Relationship Id="rId4" Type="http://schemas.openxmlformats.org/officeDocument/2006/relationships/hyperlink" Target="mailto:ae@indire.it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0.jpg"/><Relationship Id="rId7" Type="http://schemas.openxmlformats.org/officeDocument/2006/relationships/image" Target="../media/image5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kCvEMzsIlEjZ-60rkreldfzFcrN4Id7Q/edit?usp=sharing&amp;ouid=108031267577933546547&amp;rtpof=true&amp;sd=true" TargetMode="External"/><Relationship Id="rId4" Type="http://schemas.openxmlformats.org/officeDocument/2006/relationships/hyperlink" Target="https://docs.google.com/document/d/1kCvEMzsIlEjZ-60rkreldfzFcrN4Id7Q/edit?usp=sharing&amp;ouid=108031267577933546547&amp;rtpof=true&amp;sd=true" TargetMode="External"/><Relationship Id="rId5" Type="http://schemas.openxmlformats.org/officeDocument/2006/relationships/hyperlink" Target="https://docs.google.com/document/d/1kCvEMzsIlEjZ-60rkreldfzFcrN4Id7Q/edit?usp=sharing&amp;ouid=108031267577933546547&amp;rtpof=true&amp;sd=tru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>
            <a:alpha val="29019"/>
          </a:srgbClr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/>
          <p:nvPr/>
        </p:nvSpPr>
        <p:spPr>
          <a:xfrm>
            <a:off x="4909100" y="2641000"/>
            <a:ext cx="7383600" cy="257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334200" y="2641000"/>
            <a:ext cx="65334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it-IT" sz="45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Progettare con un’Idea di scuola</a:t>
            </a:r>
            <a:endParaRPr b="1" i="0" sz="4500" u="none" cap="none" strike="noStrik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t-IT" sz="2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vademecum uso strumenti </a:t>
            </a:r>
            <a:endParaRPr b="1" i="0" sz="45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304550" y="5889275"/>
            <a:ext cx="128634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rgbClr val="032348"/>
                </a:solidFill>
                <a:latin typeface="Arial"/>
                <a:ea typeface="Arial"/>
                <a:cs typeface="Arial"/>
                <a:sym typeface="Arial"/>
              </a:rPr>
              <a:t>Massimo Belardinelli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it-IT" sz="2400" u="none" cap="none" strike="noStrike">
                <a:solidFill>
                  <a:srgbClr val="032348"/>
                </a:solidFill>
                <a:latin typeface="Arial"/>
                <a:ea typeface="Arial"/>
                <a:cs typeface="Arial"/>
                <a:sym typeface="Arial"/>
              </a:rPr>
              <a:t>Ambassador </a:t>
            </a:r>
            <a:r>
              <a:rPr b="1" i="1" lang="it-IT" sz="2400" u="none" cap="none" strike="noStrike">
                <a:solidFill>
                  <a:srgbClr val="032348"/>
                </a:solidFill>
                <a:latin typeface="Arial"/>
                <a:ea typeface="Arial"/>
                <a:cs typeface="Arial"/>
                <a:sym typeface="Arial"/>
              </a:rPr>
              <a:t>Avanguardie educative Indire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massimo.belardinelli@gmail.com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032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4582800" cy="49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98036" y="67802"/>
            <a:ext cx="4639739" cy="23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09100" y="67800"/>
            <a:ext cx="3811162" cy="10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d587962460_0_140"/>
          <p:cNvSpPr/>
          <p:nvPr/>
        </p:nvSpPr>
        <p:spPr>
          <a:xfrm>
            <a:off x="8859750" y="4834475"/>
            <a:ext cx="43269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massimo.belardinelli@gmail.com</a:t>
            </a:r>
            <a:endParaRPr b="1" i="1" sz="3000" u="none" cap="none" strike="noStrik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t-IT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ae@indire.it</a:t>
            </a: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1d587962460_0_140"/>
          <p:cNvSpPr/>
          <p:nvPr/>
        </p:nvSpPr>
        <p:spPr>
          <a:xfrm>
            <a:off x="147200" y="485525"/>
            <a:ext cx="6886800" cy="15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50" lIns="16550" spcFirstLastPara="1" rIns="16550" wrap="square" tIns="1655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B2B2"/>
              </a:buClr>
              <a:buSzPts val="2400"/>
              <a:buFont typeface="Verdana"/>
              <a:buChar char="●"/>
            </a:pPr>
            <a:r>
              <a:rPr b="1" lang="it-IT" sz="2400">
                <a:solidFill>
                  <a:srgbClr val="35B2B2"/>
                </a:solidFill>
                <a:latin typeface="Verdana"/>
                <a:ea typeface="Verdana"/>
                <a:cs typeface="Verdana"/>
                <a:sym typeface="Verdana"/>
              </a:rPr>
              <a:t>Formarsi e confrontarsi con AE</a:t>
            </a:r>
            <a:endParaRPr b="1" sz="2400">
              <a:solidFill>
                <a:srgbClr val="35B2B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B2B2"/>
              </a:buClr>
              <a:buSzPts val="2400"/>
              <a:buFont typeface="Verdana"/>
              <a:buChar char="●"/>
            </a:pPr>
            <a:r>
              <a:rPr b="1" lang="it-IT" sz="2400">
                <a:solidFill>
                  <a:srgbClr val="35B2B2"/>
                </a:solidFill>
                <a:latin typeface="Verdana"/>
                <a:ea typeface="Verdana"/>
                <a:cs typeface="Verdana"/>
                <a:sym typeface="Verdana"/>
              </a:rPr>
              <a:t>Le domande che vorrete proporre</a:t>
            </a:r>
            <a:endParaRPr b="1" sz="2400">
              <a:solidFill>
                <a:srgbClr val="35B2B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B2B2"/>
              </a:buClr>
              <a:buSzPts val="2400"/>
              <a:buFont typeface="Verdana"/>
              <a:buChar char="●"/>
            </a:pPr>
            <a:r>
              <a:rPr b="1" lang="it-IT" sz="2400">
                <a:solidFill>
                  <a:srgbClr val="35B2B2"/>
                </a:solidFill>
                <a:latin typeface="Verdana"/>
                <a:ea typeface="Verdana"/>
                <a:cs typeface="Verdana"/>
                <a:sym typeface="Verdana"/>
              </a:rPr>
              <a:t>Visiting</a:t>
            </a:r>
            <a:endParaRPr b="1" sz="2400">
              <a:solidFill>
                <a:srgbClr val="35B2B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g1d587962460_0_140"/>
          <p:cNvSpPr/>
          <p:nvPr/>
        </p:nvSpPr>
        <p:spPr>
          <a:xfrm>
            <a:off x="147190" y="-113415"/>
            <a:ext cx="5857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it-IT" sz="3000" u="none" cap="none" strike="noStrike">
                <a:solidFill>
                  <a:srgbClr val="C0504D"/>
                </a:solidFill>
                <a:latin typeface="Verdana"/>
                <a:ea typeface="Verdana"/>
                <a:cs typeface="Verdana"/>
                <a:sym typeface="Verdana"/>
              </a:rPr>
              <a:t>Per approfondire: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d587962460_0_140"/>
          <p:cNvSpPr/>
          <p:nvPr/>
        </p:nvSpPr>
        <p:spPr>
          <a:xfrm>
            <a:off x="8476800" y="128810"/>
            <a:ext cx="4858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it-IT" sz="3000" u="none" cap="none" strike="noStrike">
                <a:solidFill>
                  <a:srgbClr val="C0504D"/>
                </a:solidFill>
                <a:latin typeface="Verdana"/>
                <a:ea typeface="Verdana"/>
                <a:cs typeface="Verdana"/>
                <a:sym typeface="Verdana"/>
              </a:rPr>
              <a:t>Contatti con gli Ambassador AE: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d587962460_0_140"/>
          <p:cNvSpPr/>
          <p:nvPr/>
        </p:nvSpPr>
        <p:spPr>
          <a:xfrm>
            <a:off x="8859750" y="6246700"/>
            <a:ext cx="4639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it-IT" sz="30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… e Grazie per l’opportunità di confronto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1d587962460_0_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9750" y="1501215"/>
            <a:ext cx="4000500" cy="3257550"/>
          </a:xfrm>
          <a:prstGeom prst="rect">
            <a:avLst/>
          </a:prstGeom>
          <a:noFill/>
          <a:ln cap="flat" cmpd="sng" w="19050">
            <a:solidFill>
              <a:srgbClr val="1D1D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g1d587962460_0_1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8050" y="2877838"/>
            <a:ext cx="4000501" cy="428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d587962460_0_1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79228" y="4352650"/>
            <a:ext cx="3349854" cy="17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d587962460_0_1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79225" y="6178988"/>
            <a:ext cx="3349850" cy="91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587962460_0_0"/>
          <p:cNvSpPr/>
          <p:nvPr/>
        </p:nvSpPr>
        <p:spPr>
          <a:xfrm>
            <a:off x="152400" y="0"/>
            <a:ext cx="13008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it-IT" sz="45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Non c’è buon vento per chi non sa dove andare</a:t>
            </a:r>
            <a:r>
              <a:rPr b="0" i="1" lang="it-IT" sz="24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1" lang="it-IT" sz="3600" u="none" cap="none" strike="noStrik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(La metafora del puzzle) </a:t>
            </a:r>
            <a:endParaRPr b="0" i="0" sz="3600" u="none" cap="none" strike="noStrike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g1d587962460_0_0"/>
          <p:cNvSpPr txBox="1"/>
          <p:nvPr/>
        </p:nvSpPr>
        <p:spPr>
          <a:xfrm>
            <a:off x="423325" y="1793425"/>
            <a:ext cx="61923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Per  realizzare </a:t>
            </a:r>
            <a:r>
              <a:rPr b="1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innovazioni funzionali e sostenibili nel tempo </a:t>
            </a: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è fondamentale che le </a:t>
            </a:r>
            <a:r>
              <a:rPr b="1" i="1" lang="it-IT" sz="24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Persone </a:t>
            </a: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che lavorano in una Scuola abbiano una </a:t>
            </a:r>
            <a:r>
              <a:rPr b="1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Visione condivisa</a:t>
            </a: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della Missione del proprio Istituto rispetto ai bisogni formativi ed educativi del territorio e dei Valori condivisi che guidano il processo educativo</a:t>
            </a:r>
            <a:endParaRPr b="0" i="1" sz="17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g1d587962460_0_0"/>
          <p:cNvSpPr txBox="1"/>
          <p:nvPr/>
        </p:nvSpPr>
        <p:spPr>
          <a:xfrm>
            <a:off x="5494675" y="6082400"/>
            <a:ext cx="6192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La scrittura del Piano e delle Strategie di </a:t>
            </a:r>
            <a:r>
              <a:rPr b="1"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b="1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cuola 4.0 </a:t>
            </a: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rappresentano una </a:t>
            </a:r>
            <a:r>
              <a:rPr b="1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grande opportunità</a:t>
            </a: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per </a:t>
            </a:r>
            <a:r>
              <a:rPr b="1" i="1" lang="it-IT" sz="24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portare a sistema l’innovazione</a:t>
            </a: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nelle scuole che vogliono crescere.</a:t>
            </a:r>
            <a:endParaRPr b="0" i="1" sz="17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g1d587962460_0_0"/>
          <p:cNvSpPr txBox="1"/>
          <p:nvPr/>
        </p:nvSpPr>
        <p:spPr>
          <a:xfrm>
            <a:off x="1150750" y="4117713"/>
            <a:ext cx="61923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Il processo di innovazione deve essere </a:t>
            </a:r>
            <a:r>
              <a:rPr b="1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praticabile da </a:t>
            </a:r>
            <a:r>
              <a:rPr b="1" i="1" lang="it-IT" sz="2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“scuole normali”</a:t>
            </a: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immerse ogni giorno in problematiche organizzative e strutturali tipiche del sistema scolastico italiano. Per questo </a:t>
            </a:r>
            <a:r>
              <a:rPr b="1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proponiamo strumenti derivati dalla pratica quotidiana</a:t>
            </a:r>
            <a:r>
              <a:rPr b="0" i="1" lang="it-IT" sz="17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di chi ha già realizzato processi di questo tipo.</a:t>
            </a:r>
            <a:endParaRPr b="0" i="1" sz="17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8" name="Google Shape;88;g1d58796246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3575" y="1434325"/>
            <a:ext cx="37147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d587962460_0_9"/>
          <p:cNvSpPr/>
          <p:nvPr/>
        </p:nvSpPr>
        <p:spPr>
          <a:xfrm rot="-2126548">
            <a:off x="7335800" y="3218209"/>
            <a:ext cx="2413409" cy="832868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it-IT">
                <a:highlight>
                  <a:srgbClr val="FFFF00"/>
                </a:highlight>
              </a:rPr>
              <a:t>copiare ed incollare nel project work</a:t>
            </a:r>
            <a:endParaRPr b="1" i="0" sz="1400" u="none" cap="none" strike="noStrike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94" name="Google Shape;94;g1d587962460_0_9"/>
          <p:cNvSpPr txBox="1"/>
          <p:nvPr/>
        </p:nvSpPr>
        <p:spPr>
          <a:xfrm>
            <a:off x="0" y="-24425"/>
            <a:ext cx="13444500" cy="719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67200" lIns="134425" spcFirstLastPara="1" rIns="134425" wrap="square" tIns="67200">
            <a:noAutofit/>
          </a:bodyPr>
          <a:lstStyle/>
          <a:p>
            <a:pPr indent="-508000" lvl="0" marL="508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00"/>
              <a:buFont typeface="Arial"/>
              <a:buNone/>
            </a:pPr>
            <a:r>
              <a:rPr i="1" lang="it-IT" sz="3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Flusso di lavoro per la scrittura del </a:t>
            </a:r>
            <a:r>
              <a:rPr b="1" i="1" lang="it-IT" sz="3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Piano di scuola 4.0</a:t>
            </a:r>
            <a:endParaRPr b="1" i="1" sz="4800" u="none" cap="none" strike="noStrike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g1d587962460_0_9"/>
          <p:cNvSpPr/>
          <p:nvPr/>
        </p:nvSpPr>
        <p:spPr>
          <a:xfrm rot="5400000">
            <a:off x="4669175" y="3026600"/>
            <a:ext cx="4283100" cy="1947000"/>
          </a:xfrm>
          <a:prstGeom prst="rightArrow">
            <a:avLst>
              <a:gd fmla="val 50000" name="adj1"/>
              <a:gd fmla="val 252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d587962460_0_9"/>
          <p:cNvSpPr txBox="1"/>
          <p:nvPr/>
        </p:nvSpPr>
        <p:spPr>
          <a:xfrm>
            <a:off x="395300" y="1555988"/>
            <a:ext cx="4247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it-IT" sz="3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Esempi da altri contesti</a:t>
            </a:r>
            <a:endParaRPr b="0" i="0" sz="3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g1d587962460_0_9"/>
          <p:cNvSpPr/>
          <p:nvPr/>
        </p:nvSpPr>
        <p:spPr>
          <a:xfrm>
            <a:off x="4734488" y="2017988"/>
            <a:ext cx="4348200" cy="648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d587962460_0_9"/>
          <p:cNvSpPr txBox="1"/>
          <p:nvPr/>
        </p:nvSpPr>
        <p:spPr>
          <a:xfrm>
            <a:off x="9197400" y="1273800"/>
            <a:ext cx="4247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it-IT" sz="3600">
                <a:latin typeface="Verdana"/>
                <a:ea typeface="Verdana"/>
                <a:cs typeface="Verdana"/>
                <a:sym typeface="Verdana"/>
              </a:rPr>
              <a:t>Indagine su p</a:t>
            </a:r>
            <a:r>
              <a:rPr b="0" i="0" lang="it-IT" sz="3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riorità e fattibilità della specifica scuola</a:t>
            </a:r>
            <a:endParaRPr b="0" i="0" sz="3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g1d587962460_0_9"/>
          <p:cNvSpPr txBox="1"/>
          <p:nvPr/>
        </p:nvSpPr>
        <p:spPr>
          <a:xfrm>
            <a:off x="2107238" y="4277463"/>
            <a:ext cx="9418500" cy="129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it-IT" sz="3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Project-work </a:t>
            </a:r>
            <a:endParaRPr b="0" i="0" sz="3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it-IT" sz="3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(1 x plesso coinvolto)</a:t>
            </a:r>
            <a:endParaRPr b="0" i="0" sz="3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g1d587962460_0_9"/>
          <p:cNvSpPr/>
          <p:nvPr/>
        </p:nvSpPr>
        <p:spPr>
          <a:xfrm>
            <a:off x="524475" y="2129900"/>
            <a:ext cx="2081100" cy="7191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75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it-IT" sz="27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strumento 2</a:t>
            </a:r>
            <a:endParaRPr sz="21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" name="Google Shape;101;g1d587962460_0_9"/>
          <p:cNvSpPr txBox="1"/>
          <p:nvPr/>
        </p:nvSpPr>
        <p:spPr>
          <a:xfrm>
            <a:off x="4642400" y="694750"/>
            <a:ext cx="4348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it-IT" sz="3600">
                <a:latin typeface="Verdana"/>
                <a:ea typeface="Verdana"/>
                <a:cs typeface="Verdana"/>
                <a:sym typeface="Verdana"/>
              </a:rPr>
              <a:t>Roadmap di Scuola</a:t>
            </a:r>
            <a:endParaRPr b="0" i="0" sz="3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g1d587962460_0_9"/>
          <p:cNvSpPr/>
          <p:nvPr/>
        </p:nvSpPr>
        <p:spPr>
          <a:xfrm>
            <a:off x="3265500" y="770875"/>
            <a:ext cx="2081100" cy="7191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75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it-IT" sz="27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strumento 1</a:t>
            </a:r>
            <a:endParaRPr sz="21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g1d587962460_0_9"/>
          <p:cNvSpPr/>
          <p:nvPr/>
        </p:nvSpPr>
        <p:spPr>
          <a:xfrm flipH="1" rot="-1947587">
            <a:off x="11242077" y="1437013"/>
            <a:ext cx="2081021" cy="719053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75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it-IT" sz="27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strumento 3</a:t>
            </a:r>
            <a:endParaRPr sz="21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g1d587962460_0_9"/>
          <p:cNvSpPr/>
          <p:nvPr/>
        </p:nvSpPr>
        <p:spPr>
          <a:xfrm>
            <a:off x="3079400" y="4276875"/>
            <a:ext cx="2081100" cy="7191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75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it-IT" sz="27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strumento 4</a:t>
            </a:r>
            <a:endParaRPr sz="21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g1d587962460_0_9"/>
          <p:cNvSpPr txBox="1"/>
          <p:nvPr/>
        </p:nvSpPr>
        <p:spPr>
          <a:xfrm>
            <a:off x="2261213" y="6269838"/>
            <a:ext cx="9418500" cy="129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it-IT" sz="3600">
                <a:latin typeface="Verdana"/>
                <a:ea typeface="Verdana"/>
                <a:cs typeface="Verdana"/>
                <a:sym typeface="Verdana"/>
              </a:rPr>
              <a:t>Piano di Scuola 4.0</a:t>
            </a:r>
            <a:endParaRPr b="1" i="0" sz="3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it-IT" sz="3600">
                <a:latin typeface="Verdana"/>
                <a:ea typeface="Verdana"/>
                <a:cs typeface="Verdana"/>
                <a:sym typeface="Verdana"/>
              </a:rPr>
              <a:t>Strategie di Scuola 4.0</a:t>
            </a:r>
            <a:endParaRPr b="1" i="0" sz="3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g1d587962460_0_9"/>
          <p:cNvSpPr/>
          <p:nvPr/>
        </p:nvSpPr>
        <p:spPr>
          <a:xfrm rot="2094655">
            <a:off x="3438947" y="3218254"/>
            <a:ext cx="2413411" cy="83281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it-IT">
                <a:highlight>
                  <a:srgbClr val="FFFF00"/>
                </a:highlight>
              </a:rPr>
              <a:t>copiare ed incollare nel project work</a:t>
            </a:r>
            <a:endParaRPr b="1" i="0" sz="1400" u="none" cap="none" strike="noStrike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d587962460_0_26"/>
          <p:cNvSpPr/>
          <p:nvPr/>
        </p:nvSpPr>
        <p:spPr>
          <a:xfrm>
            <a:off x="1776500" y="0"/>
            <a:ext cx="113847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it-IT" sz="3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Road map Piano di Scuola 4.0 </a:t>
            </a:r>
            <a:r>
              <a:rPr b="1" i="1" lang="it-IT" sz="2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1" lang="it-IT" sz="2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per una scuola normale </a:t>
            </a:r>
            <a:r>
              <a:rPr i="1" lang="it-IT" sz="24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it-IT" sz="2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che vuole portare a sistema l’innovazione)</a:t>
            </a:r>
            <a:r>
              <a:rPr i="1" lang="it-IT" sz="24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i="0" sz="24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g1d587962460_0_26"/>
          <p:cNvSpPr txBox="1"/>
          <p:nvPr/>
        </p:nvSpPr>
        <p:spPr>
          <a:xfrm rot="1583380">
            <a:off x="9855575" y="1525118"/>
            <a:ext cx="3374779" cy="1754874"/>
          </a:xfrm>
          <a:prstGeom prst="rect">
            <a:avLst/>
          </a:prstGeom>
          <a:solidFill>
            <a:srgbClr val="EFEFEF">
              <a:alpha val="4157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1" lang="it-IT" sz="26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Top-down </a:t>
            </a:r>
            <a:r>
              <a:rPr b="1" i="1" lang="it-IT" sz="26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1" lang="it-IT" sz="3100">
                <a:solidFill>
                  <a:srgbClr val="0D19FE"/>
                </a:solidFill>
                <a:latin typeface="Arial Narrow"/>
                <a:ea typeface="Arial Narrow"/>
                <a:cs typeface="Arial Narrow"/>
                <a:sym typeface="Arial Narrow"/>
              </a:rPr>
              <a:t>PROGETTAZIONE PARTECIPATA</a:t>
            </a:r>
            <a:endParaRPr b="1" i="1" sz="3100" u="none" cap="none" strike="noStrike">
              <a:solidFill>
                <a:srgbClr val="0D19FE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1" lang="it-IT" sz="26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Bottom-up</a:t>
            </a:r>
            <a:endParaRPr b="1" i="1" sz="3100" u="none" cap="none" strike="noStrike">
              <a:solidFill>
                <a:srgbClr val="0D19F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4" name="Google Shape;114;g1d587962460_0_26"/>
          <p:cNvSpPr txBox="1"/>
          <p:nvPr/>
        </p:nvSpPr>
        <p:spPr>
          <a:xfrm>
            <a:off x="192075" y="1656375"/>
            <a:ext cx="9604200" cy="5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1D1DFF"/>
              </a:buClr>
              <a:buSzPts val="2400"/>
              <a:buFont typeface="Arial Narrow"/>
              <a:buAutoNum type="arabicPeriod"/>
            </a:pPr>
            <a:r>
              <a:rPr lang="it-IT" sz="2400">
                <a:solidFill>
                  <a:srgbClr val="1D1DFF"/>
                </a:solidFill>
                <a:latin typeface="Arial Narrow"/>
                <a:ea typeface="Arial Narrow"/>
                <a:cs typeface="Arial Narrow"/>
                <a:sym typeface="Arial Narrow"/>
              </a:rPr>
              <a:t>Acquisire documentazione di primo livello( Piano scuola 4.0 PNRR /Istruzioni operative/ webinar/…)</a:t>
            </a:r>
            <a:endParaRPr sz="2400">
              <a:solidFill>
                <a:srgbClr val="1D1D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alibri"/>
              <a:buAutoNum type="arabicPeriod"/>
            </a:pPr>
            <a:r>
              <a:rPr b="1" lang="it-IT" sz="2400">
                <a:solidFill>
                  <a:srgbClr val="38761D"/>
                </a:solidFill>
                <a:latin typeface="Arial Narrow"/>
                <a:ea typeface="Arial Narrow"/>
                <a:cs typeface="Arial Narrow"/>
                <a:sym typeface="Arial Narrow"/>
              </a:rPr>
              <a:t>decisione 1</a:t>
            </a: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 =&gt; progettazione dall’alto o partecipata? =&gt; Partecipata </a:t>
            </a:r>
            <a:endParaRPr sz="24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1" marL="9144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 Narrow"/>
              <a:buAutoNum type="alphaLcPeriod"/>
            </a:pPr>
            <a:r>
              <a:rPr b="1"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Percorso di progettazione partecipata:</a:t>
            </a:r>
            <a:endParaRPr b="1" sz="24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2" marL="13716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alibri"/>
              <a:buAutoNum type="romanLcPeriod"/>
            </a:pP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Ispirarsi ad altri modi possibili di fare didattica  </a:t>
            </a:r>
            <a:r>
              <a:rPr b="1" lang="it-IT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[Link Utili] </a:t>
            </a:r>
            <a:r>
              <a:rPr b="1" lang="it-IT" sz="2400">
                <a:solidFill>
                  <a:srgbClr val="38761D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it-IT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[strumento 2]</a:t>
            </a:r>
            <a:r>
              <a:rPr b="1" lang="it-IT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it-IT" sz="2400">
                <a:solidFill>
                  <a:srgbClr val="38761D"/>
                </a:solidFill>
                <a:latin typeface="Arial Narrow"/>
                <a:ea typeface="Arial Narrow"/>
                <a:cs typeface="Arial Narrow"/>
                <a:sym typeface="Arial Narrow"/>
              </a:rPr>
              <a:t>(Tutti coinvolti)</a:t>
            </a:r>
            <a:endParaRPr b="1" sz="2400">
              <a:solidFill>
                <a:srgbClr val="38761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2" marL="13716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alibri"/>
              <a:buAutoNum type="romanLcPeriod"/>
            </a:pP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indagare l’attuale Anima pedagogica (</a:t>
            </a:r>
            <a:r>
              <a:rPr b="1"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Idea di scuola</a:t>
            </a: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) </a:t>
            </a:r>
            <a:r>
              <a:rPr b="1" lang="it-IT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[strumento 3 </a:t>
            </a:r>
            <a:r>
              <a:rPr lang="it-IT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form di indagine</a:t>
            </a:r>
            <a:r>
              <a:rPr b="1" lang="it-IT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]</a:t>
            </a:r>
            <a:r>
              <a:rPr b="1" lang="it-IT" sz="24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it-IT" sz="2400">
                <a:solidFill>
                  <a:srgbClr val="38761D"/>
                </a:solidFill>
                <a:latin typeface="Arial Narrow"/>
                <a:ea typeface="Arial Narrow"/>
                <a:cs typeface="Arial Narrow"/>
                <a:sym typeface="Arial Narrow"/>
              </a:rPr>
              <a:t> (Tutti coinvolti)</a:t>
            </a:r>
            <a:endParaRPr b="1" sz="2400">
              <a:solidFill>
                <a:srgbClr val="38761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2" marL="13716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alibri"/>
              <a:buAutoNum type="romanLcPeriod"/>
            </a:pP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Sviluppare in un semplice</a:t>
            </a:r>
            <a:r>
              <a:rPr b="1" lang="it-IT" sz="2400" u="sng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it-IT" sz="2400" u="sng">
                <a:solidFill>
                  <a:srgbClr val="980000"/>
                </a:solidFill>
                <a:latin typeface="Arial Narrow"/>
                <a:ea typeface="Arial Narrow"/>
                <a:cs typeface="Arial Narrow"/>
                <a:sym typeface="Arial Narr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Project</a:t>
            </a:r>
            <a:r>
              <a:rPr b="1" lang="it-IT" sz="24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it-IT" sz="2400" u="sng">
                <a:solidFill>
                  <a:srgbClr val="980000"/>
                </a:solidFill>
                <a:latin typeface="Arial Narrow"/>
                <a:ea typeface="Arial Narrow"/>
                <a:cs typeface="Arial Narrow"/>
                <a:sym typeface="Arial Narr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</a:t>
            </a:r>
            <a:r>
              <a:rPr b="1"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di plesso (su modello presentato in Collegio)  </a:t>
            </a:r>
            <a:r>
              <a:rPr b="1" lang="it-IT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[strumento 4] </a:t>
            </a: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le esigenze di trasformazione degli ambienti </a:t>
            </a:r>
            <a:r>
              <a:rPr b="1" lang="it-IT" sz="2400">
                <a:solidFill>
                  <a:srgbClr val="38761D"/>
                </a:solidFill>
                <a:latin typeface="Arial Narrow"/>
                <a:ea typeface="Arial Narrow"/>
                <a:cs typeface="Arial Narrow"/>
                <a:sym typeface="Arial Narrow"/>
              </a:rPr>
              <a:t> (Alcuni Docenti di ogni Plesso/indirizzo  che vogliono essere coinvolti - purché si raggiunga almeno il 50% delle Classi)</a:t>
            </a:r>
            <a:endParaRPr b="1" sz="2400">
              <a:solidFill>
                <a:srgbClr val="38761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10375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5" name="Google Shape;115;g1d587962460_0_26"/>
          <p:cNvSpPr/>
          <p:nvPr/>
        </p:nvSpPr>
        <p:spPr>
          <a:xfrm>
            <a:off x="101500" y="84600"/>
            <a:ext cx="2081100" cy="10491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75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it-IT" sz="27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strumento 1</a:t>
            </a:r>
            <a:endParaRPr sz="21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587962460_0_34"/>
          <p:cNvSpPr/>
          <p:nvPr/>
        </p:nvSpPr>
        <p:spPr>
          <a:xfrm>
            <a:off x="1776500" y="0"/>
            <a:ext cx="113847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it-IT" sz="3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Road map Piano di Scuola 4.0 </a:t>
            </a:r>
            <a:r>
              <a:rPr b="1" i="1" lang="it-IT" sz="2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1" lang="it-IT" sz="2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per una scuola normale </a:t>
            </a:r>
            <a:r>
              <a:rPr i="1" lang="it-IT" sz="24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it-IT" sz="2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che vuole portare a sistema l’innovazione)</a:t>
            </a:r>
            <a:r>
              <a:rPr i="1" lang="it-IT" sz="24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i="0" sz="24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g1d587962460_0_34"/>
          <p:cNvSpPr txBox="1"/>
          <p:nvPr/>
        </p:nvSpPr>
        <p:spPr>
          <a:xfrm rot="1583380">
            <a:off x="9855575" y="1525118"/>
            <a:ext cx="3374779" cy="1754874"/>
          </a:xfrm>
          <a:prstGeom prst="rect">
            <a:avLst/>
          </a:prstGeom>
          <a:solidFill>
            <a:srgbClr val="EFEFEF">
              <a:alpha val="4157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1" lang="it-IT" sz="26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Top-down </a:t>
            </a:r>
            <a:r>
              <a:rPr b="1" i="1" lang="it-IT" sz="26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1" lang="it-IT" sz="3100">
                <a:solidFill>
                  <a:srgbClr val="0D19FE"/>
                </a:solidFill>
                <a:latin typeface="Arial Narrow"/>
                <a:ea typeface="Arial Narrow"/>
                <a:cs typeface="Arial Narrow"/>
                <a:sym typeface="Arial Narrow"/>
              </a:rPr>
              <a:t>PROGETTAZIONE PARTECIPATA</a:t>
            </a:r>
            <a:endParaRPr b="1" i="1" sz="3100" u="none" cap="none" strike="noStrike">
              <a:solidFill>
                <a:srgbClr val="0D19FE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1" lang="it-IT" sz="26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Bottom-up</a:t>
            </a:r>
            <a:endParaRPr b="1" i="1" sz="3100" u="none" cap="none" strike="noStrike">
              <a:solidFill>
                <a:srgbClr val="0D19F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" name="Google Shape;123;g1d587962460_0_34"/>
          <p:cNvSpPr txBox="1"/>
          <p:nvPr/>
        </p:nvSpPr>
        <p:spPr>
          <a:xfrm>
            <a:off x="558325" y="1656375"/>
            <a:ext cx="9643800" cy="5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10375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 Narrow"/>
              <a:buAutoNum type="arabicPeriod" startAt="3"/>
            </a:pP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Nomina formale Gruppo di progettazione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alibri"/>
              <a:buAutoNum type="arabicPeriod" startAt="3"/>
            </a:pPr>
            <a:r>
              <a:rPr b="1" lang="it-IT" sz="2400">
                <a:solidFill>
                  <a:srgbClr val="38761D"/>
                </a:solidFill>
                <a:latin typeface="Arial Narrow"/>
                <a:ea typeface="Arial Narrow"/>
                <a:cs typeface="Arial Narrow"/>
                <a:sym typeface="Arial Narrow"/>
              </a:rPr>
              <a:t>decisione 2</a:t>
            </a: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 =&gt;  come coinvolgere nella progettazione  </a:t>
            </a:r>
            <a:r>
              <a:rPr b="1"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studenti </a:t>
            </a: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e </a:t>
            </a:r>
            <a:r>
              <a:rPr b="1"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Famiglie </a:t>
            </a:r>
            <a:endParaRPr sz="24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 Narrow"/>
              <a:buAutoNum type="arabicPeriod" startAt="3"/>
            </a:pPr>
            <a:r>
              <a:rPr lang="it-IT" sz="240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Gruppo di progettazione interagisce con  </a:t>
            </a:r>
            <a:r>
              <a:rPr b="1" lang="it-IT" sz="240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studenti </a:t>
            </a:r>
            <a:r>
              <a:rPr lang="it-IT" sz="240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e  </a:t>
            </a:r>
            <a:r>
              <a:rPr b="1" lang="it-IT" sz="240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Famiglie (</a:t>
            </a:r>
            <a:r>
              <a:rPr lang="it-IT" sz="2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form di indagine / focus group / …)</a:t>
            </a:r>
            <a:endParaRPr b="1" sz="2400">
              <a:solidFill>
                <a:srgbClr val="38761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 Narrow"/>
              <a:buAutoNum type="arabicPeriod" startAt="3"/>
            </a:pPr>
            <a:r>
              <a:rPr b="1" lang="it-IT" sz="2400">
                <a:solidFill>
                  <a:srgbClr val="38761D"/>
                </a:solidFill>
                <a:latin typeface="Arial Narrow"/>
                <a:ea typeface="Arial Narrow"/>
                <a:cs typeface="Arial Narrow"/>
                <a:sym typeface="Arial Narrow"/>
              </a:rPr>
              <a:t>decisione 3 </a:t>
            </a: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=&gt; =&gt; logistica (aule fisse / Tematiche / miste) per ordine scolastico</a:t>
            </a:r>
            <a:endParaRPr sz="24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alibri"/>
              <a:buAutoNum type="arabicPeriod" startAt="3"/>
            </a:pP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Il Gruppo di progettazione sintetizza i project work in una proposta di </a:t>
            </a:r>
            <a:r>
              <a:rPr b="1"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Piano di scuola 4.0 x gli OOCC</a:t>
            </a:r>
            <a:endParaRPr b="1" sz="24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 Narrow"/>
              <a:buAutoNum type="arabicPeriod" startAt="3"/>
            </a:pP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Sottoscrizione atto d’obbligo in piattaforma</a:t>
            </a:r>
            <a:endParaRPr sz="24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 Narrow"/>
              <a:buAutoNum type="arabicPeriod" startAt="3"/>
            </a:pP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Il Gruppo di progettazione sintetizza i project work in una proposta di </a:t>
            </a:r>
            <a:r>
              <a:rPr b="1"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Strategie di scuola 4.0 x gli OOCC</a:t>
            </a:r>
            <a:endParaRPr b="1" sz="24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 Narrow"/>
              <a:buAutoNum type="arabicPeriod" startAt="3"/>
            </a:pP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Approvazione in Collegio Docenti ed Adozione in Consiglio d’Istituto</a:t>
            </a:r>
            <a:endParaRPr sz="24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 Narrow"/>
              <a:buAutoNum type="arabicPeriod" startAt="3"/>
            </a:pPr>
            <a:r>
              <a:rPr lang="it-IT" sz="24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…</a:t>
            </a:r>
            <a:endParaRPr sz="24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4" name="Google Shape;124;g1d587962460_0_34"/>
          <p:cNvSpPr/>
          <p:nvPr/>
        </p:nvSpPr>
        <p:spPr>
          <a:xfrm>
            <a:off x="101500" y="84600"/>
            <a:ext cx="2081100" cy="10491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75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it-IT" sz="27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strumento 1</a:t>
            </a:r>
            <a:endParaRPr sz="21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587962460_0_42"/>
          <p:cNvSpPr/>
          <p:nvPr/>
        </p:nvSpPr>
        <p:spPr>
          <a:xfrm>
            <a:off x="2838825" y="0"/>
            <a:ext cx="5480400" cy="18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it-IT" sz="24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Idee </a:t>
            </a:r>
            <a:r>
              <a:rPr b="0" i="1" lang="it-IT" sz="24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a cui ispirarsi per definire la propria</a:t>
            </a:r>
            <a:r>
              <a:rPr b="1" i="1" lang="it-IT" sz="36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i="1" sz="36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it-IT" sz="36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“Anima Pedagogica” </a:t>
            </a:r>
            <a:r>
              <a:rPr b="0" i="1" lang="it-IT" sz="3600" u="none" cap="none" strike="noStrik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(Idea di scuola) </a:t>
            </a:r>
            <a:endParaRPr b="0" i="0" sz="3600" u="none" cap="none" strike="noStrike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1" name="Google Shape;131;g1d587962460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094175"/>
            <a:ext cx="6192150" cy="43730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5400000" dist="57150">
              <a:srgbClr val="000000">
                <a:alpha val="49800"/>
              </a:srgbClr>
            </a:outerShdw>
          </a:effectLst>
        </p:spPr>
      </p:pic>
      <p:pic>
        <p:nvPicPr>
          <p:cNvPr id="132" name="Google Shape;132;g1d587962460_0_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9350" y="3699550"/>
            <a:ext cx="5312475" cy="3710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5400000" dist="57150">
              <a:srgbClr val="000000">
                <a:alpha val="49800"/>
              </a:srgbClr>
            </a:outerShdw>
          </a:effectLst>
        </p:spPr>
      </p:pic>
      <p:pic>
        <p:nvPicPr>
          <p:cNvPr id="133" name="Google Shape;133;g1d587962460_0_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5547" y="1148600"/>
            <a:ext cx="4800002" cy="32508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5400000" dist="57150">
              <a:srgbClr val="000000">
                <a:alpha val="49800"/>
              </a:srgbClr>
            </a:outerShdw>
          </a:effectLst>
        </p:spPr>
      </p:pic>
      <p:sp>
        <p:nvSpPr>
          <p:cNvPr id="134" name="Google Shape;134;g1d587962460_0_42"/>
          <p:cNvSpPr/>
          <p:nvPr/>
        </p:nvSpPr>
        <p:spPr>
          <a:xfrm>
            <a:off x="200300" y="203000"/>
            <a:ext cx="2482200" cy="9456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7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strumento 2</a:t>
            </a:r>
            <a:r>
              <a:rPr b="1" lang="it-IT" sz="2700">
                <a:solidFill>
                  <a:srgbClr val="1D1D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endParaRPr b="1" sz="2700">
              <a:solidFill>
                <a:srgbClr val="1D1D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>
                <a:solidFill>
                  <a:srgbClr val="1D1DFF"/>
                </a:solidFill>
                <a:latin typeface="Arial Narrow"/>
                <a:ea typeface="Arial Narrow"/>
                <a:cs typeface="Arial Narrow"/>
                <a:sym typeface="Arial Narrow"/>
              </a:rPr>
              <a:t>metodologie</a:t>
            </a:r>
            <a:endParaRPr sz="2700">
              <a:solidFill>
                <a:srgbClr val="1D1D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1d587962460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5150" y="3870513"/>
            <a:ext cx="5811775" cy="3280837"/>
          </a:xfrm>
          <a:prstGeom prst="rect">
            <a:avLst/>
          </a:prstGeom>
          <a:noFill/>
          <a:ln cap="flat" cmpd="sng" w="9525">
            <a:solidFill>
              <a:srgbClr val="1D1D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g1d587962460_0_51"/>
          <p:cNvSpPr/>
          <p:nvPr/>
        </p:nvSpPr>
        <p:spPr>
          <a:xfrm>
            <a:off x="2838825" y="0"/>
            <a:ext cx="5480400" cy="18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it-IT" sz="24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Idee </a:t>
            </a:r>
            <a:r>
              <a:rPr b="0" i="1" lang="it-IT" sz="24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a cui ispirarsi per definire la propria</a:t>
            </a:r>
            <a:r>
              <a:rPr b="1" i="1" lang="it-IT" sz="36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i="1" sz="36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it-IT" sz="36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“Anima Pedagogica” </a:t>
            </a:r>
            <a:r>
              <a:rPr b="0" i="1" lang="it-IT" sz="3600" u="none" cap="none" strike="noStrik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(Idea di scuola) </a:t>
            </a:r>
            <a:endParaRPr b="0" i="0" sz="3600" u="none" cap="none" strike="noStrike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2" name="Google Shape;142;g1d587962460_0_51"/>
          <p:cNvSpPr/>
          <p:nvPr/>
        </p:nvSpPr>
        <p:spPr>
          <a:xfrm>
            <a:off x="200300" y="203000"/>
            <a:ext cx="2482200" cy="12348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7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strumento 2</a:t>
            </a:r>
            <a:r>
              <a:rPr b="1" lang="it-IT" sz="2700">
                <a:solidFill>
                  <a:srgbClr val="1D1D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 b="1" sz="2700">
              <a:solidFill>
                <a:srgbClr val="1D1D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>
                <a:solidFill>
                  <a:srgbClr val="1D1DFF"/>
                </a:solidFill>
                <a:latin typeface="Arial Narrow"/>
                <a:ea typeface="Arial Narrow"/>
                <a:cs typeface="Arial Narrow"/>
                <a:sym typeface="Arial Narrow"/>
              </a:rPr>
              <a:t>Ambienti di apprendimento</a:t>
            </a:r>
            <a:endParaRPr sz="2700">
              <a:solidFill>
                <a:srgbClr val="1D1D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3" name="Google Shape;143;g1d587962460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20200"/>
            <a:ext cx="6893874" cy="3728874"/>
          </a:xfrm>
          <a:prstGeom prst="rect">
            <a:avLst/>
          </a:prstGeom>
          <a:noFill/>
          <a:ln cap="flat" cmpd="sng" w="9525">
            <a:solidFill>
              <a:srgbClr val="1D1D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g1d587962460_0_51"/>
          <p:cNvSpPr txBox="1"/>
          <p:nvPr/>
        </p:nvSpPr>
        <p:spPr>
          <a:xfrm>
            <a:off x="998225" y="6331475"/>
            <a:ext cx="57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i="1" lang="it-IT" sz="2400">
                <a:solidFill>
                  <a:srgbClr val="35B2B2"/>
                </a:solidFill>
                <a:latin typeface="Verdana"/>
                <a:ea typeface="Verdana"/>
                <a:cs typeface="Verdana"/>
                <a:sym typeface="Verdana"/>
              </a:rPr>
              <a:t>sitografia  collaborativa </a:t>
            </a:r>
            <a:r>
              <a:rPr i="1" lang="it-IT" sz="2400">
                <a:solidFill>
                  <a:srgbClr val="35B2B2"/>
                </a:solidFill>
                <a:latin typeface="Verdana"/>
                <a:ea typeface="Verdana"/>
                <a:cs typeface="Verdana"/>
                <a:sym typeface="Verdana"/>
              </a:rPr>
              <a:t>dinamica</a:t>
            </a:r>
            <a:endParaRPr i="1" sz="2400">
              <a:solidFill>
                <a:srgbClr val="35B2B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5" name="Google Shape;145;g1d587962460_0_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5156" y="202999"/>
            <a:ext cx="5811769" cy="3375450"/>
          </a:xfrm>
          <a:prstGeom prst="rect">
            <a:avLst/>
          </a:prstGeom>
          <a:noFill/>
          <a:ln cap="flat" cmpd="sng" w="9525">
            <a:solidFill>
              <a:srgbClr val="1D1D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587962460_0_61"/>
          <p:cNvSpPr/>
          <p:nvPr/>
        </p:nvSpPr>
        <p:spPr>
          <a:xfrm>
            <a:off x="152400" y="0"/>
            <a:ext cx="132921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1" lang="it-IT" sz="240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Strumenti</a:t>
            </a:r>
            <a:r>
              <a:rPr i="1" lang="it-IT" sz="2400" u="none" cap="none" strike="noStrike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 di supporto per definire la propria </a:t>
            </a:r>
            <a:r>
              <a:rPr b="1" i="1" lang="it-IT" sz="36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“Anima Pedagogica” </a:t>
            </a:r>
            <a:r>
              <a:rPr i="1" lang="it-IT" sz="36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(Idea di scuola) </a:t>
            </a:r>
            <a:endParaRPr i="0" sz="36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2" name="Google Shape;152;g1d587962460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7413" y="2364875"/>
            <a:ext cx="6446049" cy="38161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57150">
              <a:srgbClr val="000000">
                <a:alpha val="49800"/>
              </a:srgbClr>
            </a:outerShdw>
          </a:effectLst>
        </p:spPr>
      </p:pic>
      <p:sp>
        <p:nvSpPr>
          <p:cNvPr id="153" name="Google Shape;153;g1d587962460_0_61"/>
          <p:cNvSpPr/>
          <p:nvPr/>
        </p:nvSpPr>
        <p:spPr>
          <a:xfrm>
            <a:off x="1979625" y="711600"/>
            <a:ext cx="2081100" cy="7191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75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it-IT" sz="27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strumento 3</a:t>
            </a:r>
            <a:endParaRPr sz="21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" name="Google Shape;154;g1d587962460_0_61"/>
          <p:cNvSpPr txBox="1"/>
          <p:nvPr/>
        </p:nvSpPr>
        <p:spPr>
          <a:xfrm>
            <a:off x="829025" y="2013375"/>
            <a:ext cx="5041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2 moduli automatizzati:</a:t>
            </a:r>
            <a:r>
              <a:rPr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uno per gli Istituti Comprensivi ed uno per gli Istituti superiori da cui estrarre dati anche per </a:t>
            </a:r>
            <a:r>
              <a:rPr b="1"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singolo plesso ed indirizzo </a:t>
            </a:r>
            <a:r>
              <a:rPr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su</a:t>
            </a:r>
            <a:r>
              <a:rPr b="1"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innovazioni possibili ed ambienti da realizzare</a:t>
            </a:r>
            <a:r>
              <a:rPr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i="1" sz="17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g1d587962460_0_61"/>
          <p:cNvSpPr txBox="1"/>
          <p:nvPr/>
        </p:nvSpPr>
        <p:spPr>
          <a:xfrm>
            <a:off x="913625" y="4587825"/>
            <a:ext cx="5041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Ogni strumento viene </a:t>
            </a:r>
            <a:r>
              <a:rPr b="1"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adattato </a:t>
            </a:r>
            <a:r>
              <a:rPr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alla specifica scuola prima di essere utilizzato.</a:t>
            </a:r>
            <a:endParaRPr i="1" sz="17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d587962460_0_70"/>
          <p:cNvSpPr/>
          <p:nvPr/>
        </p:nvSpPr>
        <p:spPr>
          <a:xfrm>
            <a:off x="152400" y="0"/>
            <a:ext cx="6446100" cy="1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it-IT" sz="3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Strumenti</a:t>
            </a:r>
            <a:r>
              <a:rPr b="1" i="1" lang="it-IT" sz="24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1" lang="it-IT" sz="24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di supporto per definire </a:t>
            </a:r>
            <a:r>
              <a:rPr i="1" lang="it-IT" sz="24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il</a:t>
            </a:r>
            <a:r>
              <a:rPr b="0" i="1" lang="it-IT" sz="24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propri</a:t>
            </a:r>
            <a:r>
              <a:rPr i="1" lang="it-IT" sz="24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o</a:t>
            </a:r>
            <a:r>
              <a:rPr b="0" i="1" lang="it-IT" sz="24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1" lang="it-IT" sz="36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b="1" i="1" lang="it-IT" sz="3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Piano di Scuola 4.0</a:t>
            </a:r>
            <a:r>
              <a:rPr b="1" i="1" lang="it-IT" sz="36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” </a:t>
            </a:r>
            <a:endParaRPr b="0" i="0" sz="3600" u="none" cap="none" strike="noStrike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2" name="Google Shape;162;g1d587962460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500" y="3106325"/>
            <a:ext cx="6970550" cy="23351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57150">
              <a:srgbClr val="000000">
                <a:alpha val="49800"/>
              </a:srgbClr>
            </a:outerShdw>
          </a:effectLst>
        </p:spPr>
      </p:pic>
      <p:pic>
        <p:nvPicPr>
          <p:cNvPr id="163" name="Google Shape;163;g1d587962460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4191" y="4090100"/>
            <a:ext cx="6153033" cy="32259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57150">
              <a:srgbClr val="000000">
                <a:alpha val="49800"/>
              </a:srgbClr>
            </a:outerShdw>
          </a:effectLst>
        </p:spPr>
      </p:pic>
      <p:sp>
        <p:nvSpPr>
          <p:cNvPr id="164" name="Google Shape;164;g1d587962460_0_70"/>
          <p:cNvSpPr/>
          <p:nvPr/>
        </p:nvSpPr>
        <p:spPr>
          <a:xfrm>
            <a:off x="1810450" y="1674150"/>
            <a:ext cx="2081100" cy="7191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75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it-IT" sz="27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strumento 4</a:t>
            </a:r>
            <a:endParaRPr sz="21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5" name="Google Shape;165;g1d587962460_0_70"/>
          <p:cNvSpPr txBox="1"/>
          <p:nvPr/>
        </p:nvSpPr>
        <p:spPr>
          <a:xfrm>
            <a:off x="659850" y="5822925"/>
            <a:ext cx="5041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nelle note introduttive di ogni strumento sono riportate le modalità previste per l’</a:t>
            </a:r>
            <a:r>
              <a:rPr b="1" i="1" lang="it-IT" sz="17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interazione fra gli strumenti proposti</a:t>
            </a:r>
            <a:endParaRPr b="1" i="1" sz="17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g1d587962460_0_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1450" y="152400"/>
            <a:ext cx="5631646" cy="378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571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2020-04-15T16:32:16Z</dcterms:created>
  <dc:creator>Raffaele Giorgetti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