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s/slide14.xml" ContentType="application/vnd.openxmlformats-officedocument.presentationml.slide+xml"/>
  <Override PartName="/ppt/changesInfos/changesInfo1.xml" ContentType="application/vnd.ms-powerpoint.changesinfo+xml"/>
  <Override PartName="/ppt/revisionInfo.xml" ContentType="application/vnd.ms-powerpoint.revisioninfo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3"/>
  </p:sldMasterIdLst>
  <p:notesMasterIdLst>
    <p:notesMasterId r:id="rId18"/>
  </p:notesMasterIdLst>
  <p:sldIdLst>
    <p:sldId id="256" r:id="rId4"/>
    <p:sldId id="271" r:id="rId5"/>
    <p:sldId id="257" r:id="rId6"/>
    <p:sldId id="260" r:id="rId7"/>
    <p:sldId id="264" r:id="rId8"/>
    <p:sldId id="262" r:id="rId9"/>
    <p:sldId id="263" r:id="rId10"/>
    <p:sldId id="265" r:id="rId11"/>
    <p:sldId id="266" r:id="rId12"/>
    <p:sldId id="267" r:id="rId13"/>
    <p:sldId id="270" r:id="rId14"/>
    <p:sldId id="268" r:id="rId15"/>
    <p:sldId id="272" r:id="rId16"/>
    <p:sldId id="273" r:id="rId17"/>
  </p:sldIdLst>
  <p:sldSz cx="9144000" cy="6858000" type="screen4x3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4055F5-0E5E-6A1E-477D-2D11BF5043D8}" v="89" dt="2024-10-29T17:50:55.4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ustomXml" Target="../customXml/item3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dana Camizzi" userId="S::l.camizzi@indire.it::d5630f92-e505-41a4-b5af-5e56b959b940" providerId="AD" clId="Web-{264055F5-0E5E-6A1E-477D-2D11BF5043D8}"/>
    <pc:docChg chg="addSld modSld">
      <pc:chgData name="Loredana Camizzi" userId="S::l.camizzi@indire.it::d5630f92-e505-41a4-b5af-5e56b959b940" providerId="AD" clId="Web-{264055F5-0E5E-6A1E-477D-2D11BF5043D8}" dt="2024-10-29T17:50:55.462" v="86" actId="20577"/>
      <pc:docMkLst>
        <pc:docMk/>
      </pc:docMkLst>
      <pc:sldChg chg="delSp modSp new">
        <pc:chgData name="Loredana Camizzi" userId="S::l.camizzi@indire.it::d5630f92-e505-41a4-b5af-5e56b959b940" providerId="AD" clId="Web-{264055F5-0E5E-6A1E-477D-2D11BF5043D8}" dt="2024-10-29T17:50:55.462" v="86" actId="20577"/>
        <pc:sldMkLst>
          <pc:docMk/>
          <pc:sldMk cId="2317961463" sldId="273"/>
        </pc:sldMkLst>
        <pc:spChg chg="del">
          <ac:chgData name="Loredana Camizzi" userId="S::l.camizzi@indire.it::d5630f92-e505-41a4-b5af-5e56b959b940" providerId="AD" clId="Web-{264055F5-0E5E-6A1E-477D-2D11BF5043D8}" dt="2024-10-29T17:49:00.459" v="18"/>
          <ac:spMkLst>
            <pc:docMk/>
            <pc:sldMk cId="2317961463" sldId="273"/>
            <ac:spMk id="2" creationId="{DF36356E-5149-C1A1-DE85-4C957577A9D3}"/>
          </ac:spMkLst>
        </pc:spChg>
        <pc:spChg chg="mod">
          <ac:chgData name="Loredana Camizzi" userId="S::l.camizzi@indire.it::d5630f92-e505-41a4-b5af-5e56b959b940" providerId="AD" clId="Web-{264055F5-0E5E-6A1E-477D-2D11BF5043D8}" dt="2024-10-29T17:50:55.462" v="86" actId="20577"/>
          <ac:spMkLst>
            <pc:docMk/>
            <pc:sldMk cId="2317961463" sldId="273"/>
            <ac:spMk id="3" creationId="{83E2E568-978A-08DC-CC61-5A4A1D257F0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>
            <a:extLst>
              <a:ext uri="{FF2B5EF4-FFF2-40B4-BE49-F238E27FC236}">
                <a16:creationId xmlns:a16="http://schemas.microsoft.com/office/drawing/2014/main" id="{2894D947-D27A-688B-2919-A73F5C580B7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5CBA1610-C845-C69A-1817-C298B2AAFF57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17E0041C-3BB7-AD4B-A895-72B4CEBD1A2F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9B4730FA-34A7-5AFB-A753-8C248484BF5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718F289C-EFDA-7813-0CB2-489A98C48EA6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10733BC-7460-3901-74E5-82AD12A7E81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AEF16A96-41AD-4E88-9ADE-AD745929C10E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>
            <a:extLst>
              <a:ext uri="{FF2B5EF4-FFF2-40B4-BE49-F238E27FC236}">
                <a16:creationId xmlns:a16="http://schemas.microsoft.com/office/drawing/2014/main" id="{3F473C19-55A4-E950-BCF4-BE987A8BBA2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BB86A1F9-304B-4F38-B008-678D5A0AAC21}" type="slidenum">
              <a:rPr lang="it-IT" altLang="it-IT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it-IT" altLang="it-I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>
            <a:extLst>
              <a:ext uri="{FF2B5EF4-FFF2-40B4-BE49-F238E27FC236}">
                <a16:creationId xmlns:a16="http://schemas.microsoft.com/office/drawing/2014/main" id="{A71F4173-2C2F-07E7-8E3E-90F74B770B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2">
            <a:extLst>
              <a:ext uri="{FF2B5EF4-FFF2-40B4-BE49-F238E27FC236}">
                <a16:creationId xmlns:a16="http://schemas.microsoft.com/office/drawing/2014/main" id="{C3E78E2E-26E6-CE1D-0440-10CC9F3C81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2" name="Segnaposto data 29">
            <a:extLst>
              <a:ext uri="{FF2B5EF4-FFF2-40B4-BE49-F238E27FC236}">
                <a16:creationId xmlns:a16="http://schemas.microsoft.com/office/drawing/2014/main" id="{343F75A9-742E-F2F6-70B8-76903B610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/>
          </a:p>
        </p:txBody>
      </p:sp>
      <p:sp>
        <p:nvSpPr>
          <p:cNvPr id="3" name="Segnaposto piè di pagina 18">
            <a:extLst>
              <a:ext uri="{FF2B5EF4-FFF2-40B4-BE49-F238E27FC236}">
                <a16:creationId xmlns:a16="http://schemas.microsoft.com/office/drawing/2014/main" id="{581183BC-3DBB-086D-F19D-1620A25F7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</a:p>
        </p:txBody>
      </p:sp>
      <p:sp>
        <p:nvSpPr>
          <p:cNvPr id="4" name="Segnaposto numero diapositiva 26">
            <a:extLst>
              <a:ext uri="{FF2B5EF4-FFF2-40B4-BE49-F238E27FC236}">
                <a16:creationId xmlns:a16="http://schemas.microsoft.com/office/drawing/2014/main" id="{18E0688C-5D16-1FA7-14A4-6FC318AD5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BBF62061-9657-46BB-ADC5-E68D66EC5AA6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9886475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9">
            <a:extLst>
              <a:ext uri="{FF2B5EF4-FFF2-40B4-BE49-F238E27FC236}">
                <a16:creationId xmlns:a16="http://schemas.microsoft.com/office/drawing/2014/main" id="{85F345DF-5798-6724-8504-A02428339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 dirty="0"/>
          </a:p>
        </p:txBody>
      </p:sp>
      <p:sp>
        <p:nvSpPr>
          <p:cNvPr id="5" name="Segnaposto piè di pagina 21">
            <a:extLst>
              <a:ext uri="{FF2B5EF4-FFF2-40B4-BE49-F238E27FC236}">
                <a16:creationId xmlns:a16="http://schemas.microsoft.com/office/drawing/2014/main" id="{355B044F-2F28-D833-CC4B-0957C1414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  <p:sp>
        <p:nvSpPr>
          <p:cNvPr id="6" name="Segnaposto numero diapositiva 17">
            <a:extLst>
              <a:ext uri="{FF2B5EF4-FFF2-40B4-BE49-F238E27FC236}">
                <a16:creationId xmlns:a16="http://schemas.microsoft.com/office/drawing/2014/main" id="{98D03B26-58B9-AF33-0123-A805DC59B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8B15C-0F77-41AD-83BA-3019A0FF526B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912636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9">
            <a:extLst>
              <a:ext uri="{FF2B5EF4-FFF2-40B4-BE49-F238E27FC236}">
                <a16:creationId xmlns:a16="http://schemas.microsoft.com/office/drawing/2014/main" id="{5EF8AA55-BA2E-2DB2-93CD-CBA5CBCB6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 dirty="0"/>
          </a:p>
        </p:txBody>
      </p:sp>
      <p:sp>
        <p:nvSpPr>
          <p:cNvPr id="5" name="Segnaposto piè di pagina 21">
            <a:extLst>
              <a:ext uri="{FF2B5EF4-FFF2-40B4-BE49-F238E27FC236}">
                <a16:creationId xmlns:a16="http://schemas.microsoft.com/office/drawing/2014/main" id="{9DFE1D49-0426-BF39-CA8B-FBDFFA4F2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  <p:sp>
        <p:nvSpPr>
          <p:cNvPr id="6" name="Segnaposto numero diapositiva 17">
            <a:extLst>
              <a:ext uri="{FF2B5EF4-FFF2-40B4-BE49-F238E27FC236}">
                <a16:creationId xmlns:a16="http://schemas.microsoft.com/office/drawing/2014/main" id="{14C0AAB9-7B6D-6430-524A-ABF076730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38B5E-F941-4589-9F27-151671DBB3C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430901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9">
            <a:extLst>
              <a:ext uri="{FF2B5EF4-FFF2-40B4-BE49-F238E27FC236}">
                <a16:creationId xmlns:a16="http://schemas.microsoft.com/office/drawing/2014/main" id="{8CB871DD-7BCA-0C4F-AEDA-718ED89CA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 dirty="0"/>
          </a:p>
        </p:txBody>
      </p:sp>
      <p:sp>
        <p:nvSpPr>
          <p:cNvPr id="5" name="Segnaposto piè di pagina 21">
            <a:extLst>
              <a:ext uri="{FF2B5EF4-FFF2-40B4-BE49-F238E27FC236}">
                <a16:creationId xmlns:a16="http://schemas.microsoft.com/office/drawing/2014/main" id="{7E8F31E2-7893-05D2-327C-529D2722C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  <p:sp>
        <p:nvSpPr>
          <p:cNvPr id="6" name="Segnaposto numero diapositiva 17">
            <a:extLst>
              <a:ext uri="{FF2B5EF4-FFF2-40B4-BE49-F238E27FC236}">
                <a16:creationId xmlns:a16="http://schemas.microsoft.com/office/drawing/2014/main" id="{9B39FE5A-DB1E-B412-6DD2-A80009146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28ABC-F543-4084-B7A0-3075979BE62B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578891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65667D-A027-57E4-6A0F-86E452685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000424-8FCA-314C-9133-A6D8A18C4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843B3F-B0B5-B2C9-6FA1-B96BA4EA1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BD30BDA5-3971-4B3D-AC9E-F7339AB0AD5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559532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9">
            <a:extLst>
              <a:ext uri="{FF2B5EF4-FFF2-40B4-BE49-F238E27FC236}">
                <a16:creationId xmlns:a16="http://schemas.microsoft.com/office/drawing/2014/main" id="{AA268009-BA2C-CC5D-E5B8-6EB95032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 dirty="0"/>
          </a:p>
        </p:txBody>
      </p:sp>
      <p:sp>
        <p:nvSpPr>
          <p:cNvPr id="6" name="Segnaposto piè di pagina 21">
            <a:extLst>
              <a:ext uri="{FF2B5EF4-FFF2-40B4-BE49-F238E27FC236}">
                <a16:creationId xmlns:a16="http://schemas.microsoft.com/office/drawing/2014/main" id="{C27BF546-BCFA-4D7C-1730-714586C9A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  <p:sp>
        <p:nvSpPr>
          <p:cNvPr id="7" name="Segnaposto numero diapositiva 17">
            <a:extLst>
              <a:ext uri="{FF2B5EF4-FFF2-40B4-BE49-F238E27FC236}">
                <a16:creationId xmlns:a16="http://schemas.microsoft.com/office/drawing/2014/main" id="{EEE46F43-2EA1-116C-FD02-59F2E385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8306AD-D5CB-4F60-A269-040DBA7ACF6B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41675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9">
            <a:extLst>
              <a:ext uri="{FF2B5EF4-FFF2-40B4-BE49-F238E27FC236}">
                <a16:creationId xmlns:a16="http://schemas.microsoft.com/office/drawing/2014/main" id="{3EEAEBCA-94E0-B501-5086-EDFA8682D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 dirty="0"/>
          </a:p>
        </p:txBody>
      </p:sp>
      <p:sp>
        <p:nvSpPr>
          <p:cNvPr id="8" name="Segnaposto piè di pagina 21">
            <a:extLst>
              <a:ext uri="{FF2B5EF4-FFF2-40B4-BE49-F238E27FC236}">
                <a16:creationId xmlns:a16="http://schemas.microsoft.com/office/drawing/2014/main" id="{DFB203C6-2199-7126-A89F-43B0EE796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  <p:sp>
        <p:nvSpPr>
          <p:cNvPr id="9" name="Segnaposto numero diapositiva 17">
            <a:extLst>
              <a:ext uri="{FF2B5EF4-FFF2-40B4-BE49-F238E27FC236}">
                <a16:creationId xmlns:a16="http://schemas.microsoft.com/office/drawing/2014/main" id="{0E43596B-ABC4-DF2F-2633-084C9510C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55C5B-E53D-43E1-8437-7D1B66973B74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517764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data 9">
            <a:extLst>
              <a:ext uri="{FF2B5EF4-FFF2-40B4-BE49-F238E27FC236}">
                <a16:creationId xmlns:a16="http://schemas.microsoft.com/office/drawing/2014/main" id="{F5AC7656-6342-E65E-ADBC-8D6AA3C8C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 dirty="0"/>
          </a:p>
        </p:txBody>
      </p:sp>
      <p:sp>
        <p:nvSpPr>
          <p:cNvPr id="4" name="Segnaposto piè di pagina 21">
            <a:extLst>
              <a:ext uri="{FF2B5EF4-FFF2-40B4-BE49-F238E27FC236}">
                <a16:creationId xmlns:a16="http://schemas.microsoft.com/office/drawing/2014/main" id="{5954B9A0-26F0-84A6-C78E-12BA3C28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  <p:sp>
        <p:nvSpPr>
          <p:cNvPr id="5" name="Segnaposto numero diapositiva 17">
            <a:extLst>
              <a:ext uri="{FF2B5EF4-FFF2-40B4-BE49-F238E27FC236}">
                <a16:creationId xmlns:a16="http://schemas.microsoft.com/office/drawing/2014/main" id="{B191E3D9-B20A-D56B-46AC-CE06B1D3B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E6080-7291-451A-9620-A49D45351069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523156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9">
            <a:extLst>
              <a:ext uri="{FF2B5EF4-FFF2-40B4-BE49-F238E27FC236}">
                <a16:creationId xmlns:a16="http://schemas.microsoft.com/office/drawing/2014/main" id="{80CF616E-5021-0267-C13F-87B9C16C1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 dirty="0"/>
          </a:p>
        </p:txBody>
      </p:sp>
      <p:sp>
        <p:nvSpPr>
          <p:cNvPr id="3" name="Segnaposto piè di pagina 21">
            <a:extLst>
              <a:ext uri="{FF2B5EF4-FFF2-40B4-BE49-F238E27FC236}">
                <a16:creationId xmlns:a16="http://schemas.microsoft.com/office/drawing/2014/main" id="{2E4732D0-38C9-CDDA-B840-2ECF038A1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  <p:sp>
        <p:nvSpPr>
          <p:cNvPr id="4" name="Segnaposto numero diapositiva 17">
            <a:extLst>
              <a:ext uri="{FF2B5EF4-FFF2-40B4-BE49-F238E27FC236}">
                <a16:creationId xmlns:a16="http://schemas.microsoft.com/office/drawing/2014/main" id="{6B933655-39AC-BA3C-9227-4DC568E66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5FEA3-0A72-4DE3-B699-152BD64C578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75714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9">
            <a:extLst>
              <a:ext uri="{FF2B5EF4-FFF2-40B4-BE49-F238E27FC236}">
                <a16:creationId xmlns:a16="http://schemas.microsoft.com/office/drawing/2014/main" id="{9A239251-0694-EE78-10EC-D96A8F813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 dirty="0"/>
          </a:p>
        </p:txBody>
      </p:sp>
      <p:sp>
        <p:nvSpPr>
          <p:cNvPr id="6" name="Segnaposto piè di pagina 21">
            <a:extLst>
              <a:ext uri="{FF2B5EF4-FFF2-40B4-BE49-F238E27FC236}">
                <a16:creationId xmlns:a16="http://schemas.microsoft.com/office/drawing/2014/main" id="{A5E186E5-E285-7D13-9844-91D357720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  <p:sp>
        <p:nvSpPr>
          <p:cNvPr id="7" name="Segnaposto numero diapositiva 17">
            <a:extLst>
              <a:ext uri="{FF2B5EF4-FFF2-40B4-BE49-F238E27FC236}">
                <a16:creationId xmlns:a16="http://schemas.microsoft.com/office/drawing/2014/main" id="{43D50952-E028-6D5C-89B9-D342FB710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B205C-73B1-4EC8-9162-DF59622FACD9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06784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taglia e arrotonda singolo angolo rettangolo 13">
            <a:extLst>
              <a:ext uri="{FF2B5EF4-FFF2-40B4-BE49-F238E27FC236}">
                <a16:creationId xmlns:a16="http://schemas.microsoft.com/office/drawing/2014/main" id="{5EC4601D-3CEA-33BA-9000-D48B58B84823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Triangolo rettangolo 5">
            <a:extLst>
              <a:ext uri="{FF2B5EF4-FFF2-40B4-BE49-F238E27FC236}">
                <a16:creationId xmlns:a16="http://schemas.microsoft.com/office/drawing/2014/main" id="{FFF03A87-1859-3669-41CB-58E5B79D2187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igura a mano libera 15">
            <a:extLst>
              <a:ext uri="{FF2B5EF4-FFF2-40B4-BE49-F238E27FC236}">
                <a16:creationId xmlns:a16="http://schemas.microsoft.com/office/drawing/2014/main" id="{E8A8EFC3-F5E0-EAA5-9AD2-FF85738CB0BB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Figura a mano libera 16">
            <a:extLst>
              <a:ext uri="{FF2B5EF4-FFF2-40B4-BE49-F238E27FC236}">
                <a16:creationId xmlns:a16="http://schemas.microsoft.com/office/drawing/2014/main" id="{9F23E1C0-C110-1823-5C78-FAE36D8DD406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/>
              <a:t>Fare clic sull'icona per inserire un'immagine</a:t>
            </a:r>
            <a:endParaRPr lang="en-US" noProof="0" dirty="0"/>
          </a:p>
        </p:txBody>
      </p:sp>
      <p:sp>
        <p:nvSpPr>
          <p:cNvPr id="9" name="Segnaposto data 4">
            <a:extLst>
              <a:ext uri="{FF2B5EF4-FFF2-40B4-BE49-F238E27FC236}">
                <a16:creationId xmlns:a16="http://schemas.microsoft.com/office/drawing/2014/main" id="{D64A6B5E-AD7D-37F6-C1A2-65C93E977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/>
          </a:p>
        </p:txBody>
      </p:sp>
      <p:sp>
        <p:nvSpPr>
          <p:cNvPr id="10" name="Segnaposto piè di pagina 5">
            <a:extLst>
              <a:ext uri="{FF2B5EF4-FFF2-40B4-BE49-F238E27FC236}">
                <a16:creationId xmlns:a16="http://schemas.microsoft.com/office/drawing/2014/main" id="{2E9D6D59-16A5-95AD-7EBB-745117BBA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Elvira Zuin </a:t>
            </a:r>
          </a:p>
        </p:txBody>
      </p:sp>
      <p:sp>
        <p:nvSpPr>
          <p:cNvPr id="11" name="Segnaposto numero diapositiva 6">
            <a:extLst>
              <a:ext uri="{FF2B5EF4-FFF2-40B4-BE49-F238E27FC236}">
                <a16:creationId xmlns:a16="http://schemas.microsoft.com/office/drawing/2014/main" id="{9D339B92-342A-5A59-0734-4BDF92D7A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E00E3DF7-4AAD-4D90-81AE-49518E530F6E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94158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>
            <a:extLst>
              <a:ext uri="{FF2B5EF4-FFF2-40B4-BE49-F238E27FC236}">
                <a16:creationId xmlns:a16="http://schemas.microsoft.com/office/drawing/2014/main" id="{209DEB4E-6E55-800E-76A8-B8E4F13E1A60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Figura a mano libera 7">
            <a:extLst>
              <a:ext uri="{FF2B5EF4-FFF2-40B4-BE49-F238E27FC236}">
                <a16:creationId xmlns:a16="http://schemas.microsoft.com/office/drawing/2014/main" id="{BDDF6DA9-3818-3D0E-30A3-6CA8B5E2518A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028" name="Segnaposto titolo 8">
            <a:extLst>
              <a:ext uri="{FF2B5EF4-FFF2-40B4-BE49-F238E27FC236}">
                <a16:creationId xmlns:a16="http://schemas.microsoft.com/office/drawing/2014/main" id="{1038F74C-47F4-D312-9D3D-4B65A139340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  <a:endParaRPr lang="en-US" altLang="it-IT"/>
          </a:p>
        </p:txBody>
      </p:sp>
      <p:sp>
        <p:nvSpPr>
          <p:cNvPr id="1029" name="Segnaposto testo 29">
            <a:extLst>
              <a:ext uri="{FF2B5EF4-FFF2-40B4-BE49-F238E27FC236}">
                <a16:creationId xmlns:a16="http://schemas.microsoft.com/office/drawing/2014/main" id="{2DD312A1-5194-0EED-A819-7011D2BB1B0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  <a:endParaRPr lang="en-US" altLang="it-IT"/>
          </a:p>
        </p:txBody>
      </p:sp>
      <p:sp>
        <p:nvSpPr>
          <p:cNvPr id="10" name="Segnaposto data 9">
            <a:extLst>
              <a:ext uri="{FF2B5EF4-FFF2-40B4-BE49-F238E27FC236}">
                <a16:creationId xmlns:a16="http://schemas.microsoft.com/office/drawing/2014/main" id="{915AA128-14E8-6E97-C5F9-75C53C9828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it-IT"/>
              <a:t>10/23/2024</a:t>
            </a:r>
            <a:endParaRPr lang="en-US" dirty="0"/>
          </a:p>
        </p:txBody>
      </p:sp>
      <p:sp>
        <p:nvSpPr>
          <p:cNvPr id="22" name="Segnaposto piè di pagina 21">
            <a:extLst>
              <a:ext uri="{FF2B5EF4-FFF2-40B4-BE49-F238E27FC236}">
                <a16:creationId xmlns:a16="http://schemas.microsoft.com/office/drawing/2014/main" id="{37A098BD-C9AE-5579-1831-702E92E223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370EAA5-9592-7AD6-3C70-5A761B095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2BD52DB8-519E-4D2C-947B-8615E9C5BAD3}" type="slidenum">
              <a:rPr lang="en-US" altLang="it-IT"/>
              <a:pPr/>
              <a:t>‹N›</a:t>
            </a:fld>
            <a:endParaRPr lang="en-US" altLang="it-IT"/>
          </a:p>
        </p:txBody>
      </p:sp>
      <p:grpSp>
        <p:nvGrpSpPr>
          <p:cNvPr id="1033" name="Gruppo 1">
            <a:extLst>
              <a:ext uri="{FF2B5EF4-FFF2-40B4-BE49-F238E27FC236}">
                <a16:creationId xmlns:a16="http://schemas.microsoft.com/office/drawing/2014/main" id="{A160AE7F-FF23-6F13-652E-89840C3F6BC1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igura a mano libera 11">
              <a:extLst>
                <a:ext uri="{FF2B5EF4-FFF2-40B4-BE49-F238E27FC236}">
                  <a16:creationId xmlns:a16="http://schemas.microsoft.com/office/drawing/2014/main" id="{8F562C7D-2C47-DC00-1608-0AC9F543F82B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igura a mano libera 12">
              <a:extLst>
                <a:ext uri="{FF2B5EF4-FFF2-40B4-BE49-F238E27FC236}">
                  <a16:creationId xmlns:a16="http://schemas.microsoft.com/office/drawing/2014/main" id="{0C5DAED0-CAE6-1C08-8CF4-E081C5F39342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9" r:id="rId2"/>
    <p:sldLayoutId id="2147483708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9" r:id="rId9"/>
    <p:sldLayoutId id="2147483705" r:id="rId10"/>
    <p:sldLayoutId id="2147483706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prase.tn.it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elvira.zuin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40C323CE-CE2D-0E10-3D37-2633284BE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1628775"/>
            <a:ext cx="6913563" cy="3313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2000" b="1"/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2000" b="1"/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b="1"/>
              <a:t> </a:t>
            </a:r>
            <a:r>
              <a:rPr lang="it-IT" altLang="it-IT" sz="1400"/>
              <a:t>    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1400" i="1"/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1400" b="1" i="1">
              <a:solidFill>
                <a:srgbClr val="1C1C1C"/>
              </a:solidFill>
              <a:latin typeface="Calibri" panose="020F0502020204030204" pitchFamily="34" charset="0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1400">
              <a:solidFill>
                <a:srgbClr val="1C1C1C"/>
              </a:solidFill>
              <a:latin typeface="Calibri" panose="020F0502020204030204" pitchFamily="34" charset="0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it-IT" altLang="it-IT" sz="1400">
              <a:solidFill>
                <a:srgbClr val="1C1C1C"/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Rectangle 11">
            <a:extLst>
              <a:ext uri="{FF2B5EF4-FFF2-40B4-BE49-F238E27FC236}">
                <a16:creationId xmlns:a16="http://schemas.microsoft.com/office/drawing/2014/main" id="{83C9E2D8-9CA5-5148-31AF-F0E7E44B3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9925" y="44450"/>
            <a:ext cx="184150" cy="368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endParaRPr lang="it-IT" altLang="it-IT"/>
          </a:p>
        </p:txBody>
      </p:sp>
      <p:sp>
        <p:nvSpPr>
          <p:cNvPr id="5124" name="Rectangle 14">
            <a:extLst>
              <a:ext uri="{FF2B5EF4-FFF2-40B4-BE49-F238E27FC236}">
                <a16:creationId xmlns:a16="http://schemas.microsoft.com/office/drawing/2014/main" id="{DB6AFD66-225D-5513-9CBD-405420CF3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2557463"/>
            <a:ext cx="6985000" cy="2246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it-IT" altLang="it-IT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INDIRE </a:t>
            </a:r>
          </a:p>
          <a:p>
            <a:pPr algn="ctr"/>
            <a:endParaRPr lang="it-IT" altLang="it-IT" sz="2400"/>
          </a:p>
          <a:p>
            <a:pPr algn="ctr"/>
            <a:r>
              <a:rPr lang="it-IT" altLang="it-IT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Firenze - 22 ottobre 2024</a:t>
            </a:r>
          </a:p>
          <a:p>
            <a:pPr algn="ctr"/>
            <a:r>
              <a:rPr lang="it-IT" altLang="it-IT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Elvira Zuin  - IPRASE  </a:t>
            </a:r>
          </a:p>
          <a:p>
            <a:pPr algn="ctr"/>
            <a:endParaRPr lang="it-IT" altLang="it-IT" sz="1600"/>
          </a:p>
          <a:p>
            <a:pPr algn="ctr"/>
            <a:r>
              <a:rPr lang="it-IT" altLang="it-IT" sz="2000" b="1" i="1">
                <a:solidFill>
                  <a:srgbClr val="22222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Il processo di scrittura nelle produzioni degli studenti e nelle pratiche degli insegnanti </a:t>
            </a:r>
            <a:endParaRPr lang="it-IT" altLang="it-IT" sz="2000" i="1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11B49CA-2969-9089-527E-4C60AA42C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                              Elvira </a:t>
            </a:r>
            <a:r>
              <a:rPr lang="en-US" dirty="0" err="1"/>
              <a:t>Zuin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>
            <a:extLst>
              <a:ext uri="{FF2B5EF4-FFF2-40B4-BE49-F238E27FC236}">
                <a16:creationId xmlns:a16="http://schemas.microsoft.com/office/drawing/2014/main" id="{E846D4E6-F0EA-3696-FCD6-F7BD019B1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73050"/>
            <a:ext cx="8216900" cy="923925"/>
          </a:xfrm>
        </p:spPr>
        <p:txBody>
          <a:bodyPr/>
          <a:lstStyle/>
          <a:p>
            <a:r>
              <a:rPr lang="it-IT" altLang="it-IT" sz="2800"/>
              <a:t>Una prima conclusione</a:t>
            </a:r>
          </a:p>
        </p:txBody>
      </p:sp>
      <p:sp>
        <p:nvSpPr>
          <p:cNvPr id="14339" name="Segnaposto contenuto 2">
            <a:extLst>
              <a:ext uri="{FF2B5EF4-FFF2-40B4-BE49-F238E27FC236}">
                <a16:creationId xmlns:a16="http://schemas.microsoft.com/office/drawing/2014/main" id="{3003E1C3-B1EC-6F69-D55C-6A4E9EBDA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557338"/>
            <a:ext cx="8289925" cy="4895850"/>
          </a:xfrm>
        </p:spPr>
        <p:txBody>
          <a:bodyPr/>
          <a:lstStyle/>
          <a:p>
            <a:pPr>
              <a:buFont typeface="Times New Roman" panose="02020603050405020304" pitchFamily="18" charset="0"/>
              <a:buNone/>
            </a:pPr>
            <a:endParaRPr lang="it-IT" altLang="it-IT" sz="1600" i="1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 i="1"/>
              <a:t>Come cambia  la  scrittura a scuola  </a:t>
            </a:r>
            <a:r>
              <a:rPr lang="it-IT" altLang="it-IT" sz="1600"/>
              <a:t>contiene un preciso annuncio di futuro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Wingdings 2" panose="05020102010507070707" pitchFamily="18" charset="2"/>
              <a:buNone/>
            </a:pPr>
            <a:r>
              <a:rPr lang="it-IT" altLang="it-IT" sz="1600"/>
              <a:t>E’ già in atto un processo di affidamento agli strumenti digitali per ortografia e lessico,  e alla rete per riprendere  informazioni e interi brani; questo si riflette anche nella  scrittura scolastica 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Esplicitare le operazioni  cognitive coinvolte  nel  processo può supportare gli studenti  nel  comprenderne i caratteri e le domande, anche implicite, che contengono,  e  nel valutare l’efficacia con cui  le compiono; 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 u="sng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ciò è fondamentale per  scegliere con consapevolezza  quali di esse affidare agli strumenti digitali, e soprattutto,  a partire da quale grado di competenza nel porre le domande e  nel verificare la correttezza delle risposte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 u="sng"/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endParaRPr lang="it-IT" altLang="it-IT" sz="160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593EDB9-A3BA-CB0A-D3B6-B96A075E9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Elvira Zuin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>
            <a:extLst>
              <a:ext uri="{FF2B5EF4-FFF2-40B4-BE49-F238E27FC236}">
                <a16:creationId xmlns:a16="http://schemas.microsoft.com/office/drawing/2014/main" id="{B79274FF-3584-BD8C-75FE-0F44ECE5D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73050"/>
            <a:ext cx="8216900" cy="852488"/>
          </a:xfrm>
        </p:spPr>
        <p:txBody>
          <a:bodyPr/>
          <a:lstStyle/>
          <a:p>
            <a:r>
              <a:rPr lang="it-IT" altLang="it-IT" sz="2800"/>
              <a:t>Qualche idea …  </a:t>
            </a:r>
          </a:p>
        </p:txBody>
      </p:sp>
      <p:sp>
        <p:nvSpPr>
          <p:cNvPr id="15363" name="Segnaposto contenuto 2">
            <a:extLst>
              <a:ext uri="{FF2B5EF4-FFF2-40B4-BE49-F238E27FC236}">
                <a16:creationId xmlns:a16="http://schemas.microsoft.com/office/drawing/2014/main" id="{3C13EFCF-8210-DD88-59B8-DE05D4A6E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268413"/>
            <a:ext cx="8216900" cy="5256212"/>
          </a:xfrm>
        </p:spPr>
        <p:txBody>
          <a:bodyPr/>
          <a:lstStyle/>
          <a:p>
            <a:pPr>
              <a:buFont typeface="Times New Roman" panose="02020603050405020304" pitchFamily="18" charset="0"/>
              <a:buNone/>
            </a:pPr>
            <a:r>
              <a:rPr lang="it-IT" altLang="it-IT" sz="1600" u="sng">
                <a:solidFill>
                  <a:srgbClr val="00B0F0"/>
                </a:solidFill>
              </a:rPr>
              <a:t>rendere autonomi gli studenti  nella comprensione delle consegne</a:t>
            </a:r>
            <a:r>
              <a:rPr lang="it-IT" altLang="it-IT" sz="1600">
                <a:solidFill>
                  <a:srgbClr val="00B0F0"/>
                </a:solidFill>
              </a:rPr>
              <a:t>, con una diversa strutturazione delle tracce, la richiesta di esplicitare le domande che contengono e le competenze che richiamano, esercizi specifici di comprensione e uso dei testi a corredo</a:t>
            </a: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>
                <a:solidFill>
                  <a:srgbClr val="00B0F0"/>
                </a:solidFill>
              </a:rPr>
              <a:t> </a:t>
            </a: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 u="sng"/>
              <a:t>rafforzare la competenza nella revisione, </a:t>
            </a:r>
            <a:r>
              <a:rPr lang="it-IT" altLang="it-IT" sz="1600"/>
              <a:t> proponendola come compito di scrittura e chiedendo di  controllare nel compito, proprio o altrui che sia, anche gli elementi  afferenti a modalità comunicative diverse dalla scrittura appresa a scuola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>
                <a:solidFill>
                  <a:srgbClr val="00B0F0"/>
                </a:solidFill>
              </a:rPr>
              <a:t>per la fase della stesura, considerare l’opportunità di </a:t>
            </a:r>
            <a:r>
              <a:rPr lang="it-IT" altLang="it-IT" sz="1600" u="sng">
                <a:solidFill>
                  <a:srgbClr val="00B0F0"/>
                </a:solidFill>
              </a:rPr>
              <a:t>far conoscere qualità e problemi  di stili alternativi  a quello “periodico”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 u="sng">
              <a:solidFill>
                <a:srgbClr val="00B0F0"/>
              </a:solidFill>
            </a:endParaRP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proporre di  </a:t>
            </a:r>
            <a:r>
              <a:rPr lang="it-IT" altLang="it-IT" sz="1600" u="sng"/>
              <a:t>confrontare – modificare - riscrivere - trasformare  </a:t>
            </a:r>
            <a:r>
              <a:rPr lang="it-IT" altLang="it-IT" sz="1600"/>
              <a:t>testi da una modalità all’ altra, comprese quelle apprese a scuola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 u="sng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>
                <a:solidFill>
                  <a:srgbClr val="00B0F0"/>
                </a:solidFill>
              </a:rPr>
              <a:t>proporre esercizi di </a:t>
            </a:r>
            <a:r>
              <a:rPr lang="it-IT" altLang="it-IT" sz="1600" u="sng">
                <a:solidFill>
                  <a:srgbClr val="00B0F0"/>
                </a:solidFill>
              </a:rPr>
              <a:t>scoperta delle “grammatiche” soggiacenti alle varie modalità comunicative apprese in modo informale  </a:t>
            </a:r>
            <a:r>
              <a:rPr lang="it-IT" altLang="it-IT" sz="1600">
                <a:solidFill>
                  <a:srgbClr val="00B0F0"/>
                </a:solidFill>
              </a:rPr>
              <a:t>(oralità, lingua trasmessa, CMC)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 u="sng">
              <a:solidFill>
                <a:srgbClr val="FF0000"/>
              </a:solidFill>
            </a:endParaRP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 b="1" u="sng"/>
              <a:t>correggere in modalità intersoggettiva </a:t>
            </a:r>
            <a:r>
              <a:rPr lang="it-IT" altLang="it-IT" sz="1600" b="1"/>
              <a:t>prodotti intermedi o testi completi, perché gli studenti spieghino (</a:t>
            </a:r>
            <a:r>
              <a:rPr lang="it-IT" altLang="it-IT" sz="1600" b="1" i="1"/>
              <a:t>in primis </a:t>
            </a:r>
            <a:r>
              <a:rPr lang="it-IT" altLang="it-IT" sz="1600" b="1"/>
              <a:t>a se stessi) le ragioni delle loro scelte</a:t>
            </a:r>
          </a:p>
          <a:p>
            <a:endParaRPr lang="it-IT" altLang="it-IT" sz="1600"/>
          </a:p>
          <a:p>
            <a:endParaRPr lang="it-IT" alt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011A85F-1E11-29D2-0A7B-C94B156D8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Elvira Zuin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>
            <a:extLst>
              <a:ext uri="{FF2B5EF4-FFF2-40B4-BE49-F238E27FC236}">
                <a16:creationId xmlns:a16="http://schemas.microsoft.com/office/drawing/2014/main" id="{1B224B52-8461-253E-F0AE-6E1D8B22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273050"/>
            <a:ext cx="8289925" cy="852488"/>
          </a:xfrm>
        </p:spPr>
        <p:txBody>
          <a:bodyPr/>
          <a:lstStyle/>
          <a:p>
            <a:r>
              <a:rPr lang="it-IT" altLang="it-IT" sz="2800">
                <a:cs typeface="Times New Roman" panose="02020603050405020304" pitchFamily="18" charset="0"/>
              </a:rPr>
              <a:t>… e interrogativi  </a:t>
            </a:r>
          </a:p>
        </p:txBody>
      </p:sp>
      <p:sp>
        <p:nvSpPr>
          <p:cNvPr id="16387" name="Segnaposto contenuto 2">
            <a:extLst>
              <a:ext uri="{FF2B5EF4-FFF2-40B4-BE49-F238E27FC236}">
                <a16:creationId xmlns:a16="http://schemas.microsoft.com/office/drawing/2014/main" id="{38DEE5A1-1EEB-4543-6479-837D2DA0A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628775"/>
            <a:ext cx="8216900" cy="4537075"/>
          </a:xfrm>
        </p:spPr>
        <p:txBody>
          <a:bodyPr/>
          <a:lstStyle/>
          <a:p>
            <a:endParaRPr lang="it-IT" altLang="it-IT" sz="1600"/>
          </a:p>
          <a:p>
            <a:r>
              <a:rPr lang="it-IT" altLang="it-IT" sz="1600"/>
              <a:t>Ragionare sul curricolo di grammatica, tenendo conto delle  grammatiche  apprese  informalmente? </a:t>
            </a:r>
            <a:r>
              <a:rPr lang="it-IT" altLang="it-IT" sz="1600">
                <a:solidFill>
                  <a:srgbClr val="00B0F0"/>
                </a:solidFill>
              </a:rPr>
              <a:t>Come trattare la grammatica testuale ? Grammatica lungo tutto il percorso scolastico? E come? </a:t>
            </a:r>
          </a:p>
          <a:p>
            <a:endParaRPr lang="it-IT" altLang="it-IT" sz="1600"/>
          </a:p>
          <a:p>
            <a:r>
              <a:rPr lang="it-IT" altLang="it-IT" sz="1600"/>
              <a:t>La stretta relazione tra sviluppo delle abilità cognitive e processo di scrittura come può svilupparsi nel contesto odierno? Tornare all’oralità per  garantire  il rapporto  diretto tra lingua e sviluppo delle capacità cognitive? </a:t>
            </a:r>
          </a:p>
          <a:p>
            <a:endParaRPr lang="it-IT" altLang="it-IT" sz="1600"/>
          </a:p>
          <a:p>
            <a:r>
              <a:rPr lang="it-IT" altLang="it-IT" sz="1600"/>
              <a:t>Quale rapporto tra scuola e ricerca scientifica, tra scuola e legislatori per osservare i processi  di innovazione  e  comprendere come trattarli in ambito educativo?</a:t>
            </a:r>
          </a:p>
          <a:p>
            <a:endParaRPr lang="it-IT" altLang="it-IT" sz="1600"/>
          </a:p>
          <a:p>
            <a:r>
              <a:rPr lang="it-IT" altLang="it-IT" sz="1600">
                <a:solidFill>
                  <a:srgbClr val="00B0F0"/>
                </a:solidFill>
              </a:rPr>
              <a:t>Quali pratiche didattiche  e quale uso dell’IA possono garantire che la scrittura continui ad essere un’esperienza  di conoscenza e chiarimento del pensiero, e sia emozionante, coinvolgente,  intellettualmente onesta?  </a:t>
            </a:r>
          </a:p>
          <a:p>
            <a:endParaRPr lang="it-IT" altLang="it-IT" sz="1600"/>
          </a:p>
          <a:p>
            <a:endParaRPr lang="it-IT" altLang="it-IT" sz="160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A8DE853-B66B-BE97-CBFE-C09DDEA37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Elvira Zuin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>
            <a:extLst>
              <a:ext uri="{FF2B5EF4-FFF2-40B4-BE49-F238E27FC236}">
                <a16:creationId xmlns:a16="http://schemas.microsoft.com/office/drawing/2014/main" id="{7EA79D28-A3D9-E8A5-1B6C-AD33834FB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73050"/>
            <a:ext cx="8216900" cy="779463"/>
          </a:xfrm>
        </p:spPr>
        <p:txBody>
          <a:bodyPr/>
          <a:lstStyle/>
          <a:p>
            <a:r>
              <a:rPr lang="it-IT" altLang="it-IT" sz="2800"/>
              <a:t>Cenni bibliografici </a:t>
            </a:r>
          </a:p>
        </p:txBody>
      </p:sp>
      <p:sp>
        <p:nvSpPr>
          <p:cNvPr id="14339" name="Segnaposto contenuto 2">
            <a:extLst>
              <a:ext uri="{FF2B5EF4-FFF2-40B4-BE49-F238E27FC236}">
                <a16:creationId xmlns:a16="http://schemas.microsoft.com/office/drawing/2014/main" id="{DE40AAD1-776E-7710-85FF-26D82AC91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196975"/>
            <a:ext cx="8216900" cy="5111750"/>
          </a:xfrm>
        </p:spPr>
        <p:txBody>
          <a:bodyPr>
            <a:normAutofit fontScale="2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23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72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6400" dirty="0" err="1">
                <a:latin typeface="Times New Roman" pitchFamily="18" charset="0"/>
                <a:cs typeface="Times New Roman" pitchFamily="18" charset="0"/>
              </a:rPr>
              <a:t>Boscolo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, Pietro e E. </a:t>
            </a:r>
            <a:r>
              <a:rPr lang="it-IT" sz="6400" dirty="0" err="1">
                <a:latin typeface="Times New Roman" pitchFamily="18" charset="0"/>
                <a:cs typeface="Times New Roman" pitchFamily="18" charset="0"/>
              </a:rPr>
              <a:t>Zuin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, (a c.d.) 2014. Co</a:t>
            </a:r>
            <a:r>
              <a:rPr lang="it-IT" sz="6400" i="1" dirty="0">
                <a:latin typeface="Times New Roman" pitchFamily="18" charset="0"/>
                <a:cs typeface="Times New Roman" pitchFamily="18" charset="0"/>
              </a:rPr>
              <a:t>me scrivono gli adolescenti. Un’indagine sulla scrittura scolastica e sulla didattica della scrittura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. Bologna: il Mulino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6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6400" dirty="0" err="1">
                <a:latin typeface="Times New Roman" pitchFamily="18" charset="0"/>
                <a:cs typeface="Times New Roman" pitchFamily="18" charset="0"/>
              </a:rPr>
              <a:t>Ruele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, Michele e </a:t>
            </a:r>
            <a:r>
              <a:rPr lang="it-IT" sz="6400" dirty="0" err="1">
                <a:latin typeface="Times New Roman" pitchFamily="18" charset="0"/>
                <a:cs typeface="Times New Roman" pitchFamily="18" charset="0"/>
              </a:rPr>
              <a:t>Zuin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, Elvira (a c.d.) Giugno, 2020. </a:t>
            </a:r>
            <a:r>
              <a:rPr lang="it-IT" sz="6400" i="1" dirty="0">
                <a:latin typeface="Times New Roman" pitchFamily="18" charset="0"/>
                <a:cs typeface="Times New Roman" pitchFamily="18" charset="0"/>
              </a:rPr>
              <a:t>Come cambia la scrittura a scuola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. Provincia autonoma di Trento – IPRASE: Trento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6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Sulle prove di processo e di prodotto nella SSPG e nel biennio della SSSG, si veda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it-IT" sz="6400" dirty="0" err="1">
                <a:latin typeface="Times New Roman" pitchFamily="18" charset="0"/>
                <a:cs typeface="Times New Roman" pitchFamily="18" charset="0"/>
              </a:rPr>
              <a:t>Zuin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400" i="1" dirty="0">
                <a:latin typeface="Times New Roman" pitchFamily="18" charset="0"/>
                <a:cs typeface="Times New Roman" pitchFamily="18" charset="0"/>
              </a:rPr>
              <a:t>Dalla ricerca alla  didattica e alla  valutazione della scrittura, 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 in  Rivista dell’Istruzione  n. 1 ed. </a:t>
            </a:r>
            <a:r>
              <a:rPr lang="it-IT" sz="6400" dirty="0" err="1">
                <a:latin typeface="Times New Roman" pitchFamily="18" charset="0"/>
                <a:cs typeface="Times New Roman" pitchFamily="18" charset="0"/>
              </a:rPr>
              <a:t>Maggioli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, Rimini: aprile  2020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Sui risultati della ricerca </a:t>
            </a:r>
            <a:r>
              <a:rPr lang="it-IT" sz="6400" i="1" dirty="0">
                <a:latin typeface="Times New Roman" pitchFamily="18" charset="0"/>
                <a:cs typeface="Times New Roman" pitchFamily="18" charset="0"/>
              </a:rPr>
              <a:t>Come cambia la scrittura a scuola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, sono stati pubblicati 5 rapporti;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i volumi,  editi da IPRASE,  sono disponibili all’indirizzo </a:t>
            </a:r>
            <a:r>
              <a:rPr lang="it-IT" sz="6400" u="sng" dirty="0">
                <a:latin typeface="Times New Roman" pitchFamily="18" charset="0"/>
                <a:cs typeface="Times New Roman" pitchFamily="18" charset="0"/>
                <a:hlinkClick r:id="rId2"/>
              </a:rPr>
              <a:t>www.iprase.tn.it</a:t>
            </a: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  alla voce risorse &gt; pubblicazioni &gt;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6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6400" dirty="0">
                <a:latin typeface="Times New Roman" pitchFamily="18" charset="0"/>
                <a:cs typeface="Times New Roman" pitchFamily="18" charset="0"/>
              </a:rPr>
              <a:t>Le prove di processo e di prodotto saranno rese disponibili da INDIRE 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6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6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3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3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3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29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4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4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4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4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4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4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1400" dirty="0"/>
              <a:t> 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237D5D-CBD8-3763-74B2-A34B27205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Elvira Zuin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E2E568-978A-08DC-CC61-5A4A1D257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                                     Elvira Zuin</a:t>
            </a:r>
          </a:p>
          <a:p>
            <a:pPr marL="0" indent="0">
              <a:buNone/>
            </a:pPr>
            <a:r>
              <a:rPr lang="it-IT" sz="1600" dirty="0"/>
              <a:t>                        Per eventuali domande o dubbi potete contattarmi a questo indirizzo</a:t>
            </a:r>
          </a:p>
          <a:p>
            <a:pPr marL="0" indent="0" algn="ctr">
              <a:buNone/>
            </a:pPr>
            <a:r>
              <a:rPr lang="it-IT" sz="1600" dirty="0">
                <a:solidFill>
                  <a:schemeClr val="accent2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elvira.zuin@gmail.com</a:t>
            </a:r>
            <a:r>
              <a:rPr lang="it-IT" sz="1600" dirty="0">
                <a:solidFill>
                  <a:schemeClr val="accent2"/>
                </a:solidFill>
                <a:ea typeface="+mn-lt"/>
                <a:cs typeface="+mn-lt"/>
              </a:rPr>
              <a:t> </a:t>
            </a:r>
            <a:endParaRPr lang="it-IT" dirty="0">
              <a:solidFill>
                <a:schemeClr val="accent2"/>
              </a:solidFill>
              <a:ea typeface="+mn-lt"/>
              <a:cs typeface="+mn-lt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B52EC86-F04B-9367-DBB6-E2FEA1A63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Elvira Zuin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961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olo 1">
            <a:extLst>
              <a:ext uri="{FF2B5EF4-FFF2-40B4-BE49-F238E27FC236}">
                <a16:creationId xmlns:a16="http://schemas.microsoft.com/office/drawing/2014/main" id="{83A779E2-9DCE-6A02-1F1E-75DD5506E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549275"/>
            <a:ext cx="8216900" cy="863600"/>
          </a:xfrm>
        </p:spPr>
        <p:txBody>
          <a:bodyPr/>
          <a:lstStyle/>
          <a:p>
            <a:r>
              <a:rPr lang="it-IT" altLang="it-IT" sz="2800"/>
              <a:t>Articolazione dell’intervento</a:t>
            </a:r>
          </a:p>
        </p:txBody>
      </p:sp>
      <p:sp>
        <p:nvSpPr>
          <p:cNvPr id="6147" name="Segnaposto contenuto 2">
            <a:extLst>
              <a:ext uri="{FF2B5EF4-FFF2-40B4-BE49-F238E27FC236}">
                <a16:creationId xmlns:a16="http://schemas.microsoft.com/office/drawing/2014/main" id="{355A6230-E39A-4EDD-A67F-795B99B9B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844675"/>
            <a:ext cx="8289925" cy="4176713"/>
          </a:xfrm>
        </p:spPr>
        <p:txBody>
          <a:bodyPr/>
          <a:lstStyle/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Cenni sul contesto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Wingdings 2" panose="05020102010507070707" pitchFamily="18" charset="2"/>
              <a:buNone/>
            </a:pPr>
            <a:r>
              <a:rPr lang="it-IT" altLang="it-IT" sz="1600"/>
              <a:t>Produzioni degli studenti e pratiche dichiarate dagli insegnanti  per la ricerca “Come scrivono gli adolescenti ” (2009- 2014)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Il curricolo di scrittura nei Piani di studio della provincia Autonoma  di Trento (2012) Esperienze e sperimentazioni sul processo di scrittura  (2012 – 2018)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Produzioni degli studenti  analizzate per la ricerca “Come cambia la scrittura a scuola” (2017 -2022)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Ipotesi di lavoro sul processo di scrittura e interrogativi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/>
              <a:t> 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228FCB6-1A7D-9E7C-DEEB-ABAF2C6B6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                              Elvira </a:t>
            </a:r>
            <a:r>
              <a:rPr lang="en-US" dirty="0" err="1"/>
              <a:t>Zuin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>
            <a:extLst>
              <a:ext uri="{FF2B5EF4-FFF2-40B4-BE49-F238E27FC236}">
                <a16:creationId xmlns:a16="http://schemas.microsoft.com/office/drawing/2014/main" id="{DB86AC12-1231-AD4A-BCF6-009F5F6C6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76250"/>
            <a:ext cx="8216900" cy="720725"/>
          </a:xfrm>
        </p:spPr>
        <p:txBody>
          <a:bodyPr/>
          <a:lstStyle/>
          <a:p>
            <a:r>
              <a:rPr lang="it-IT" altLang="it-IT" sz="2800"/>
              <a:t>Il processo di scrittura e il contesto </a:t>
            </a:r>
          </a:p>
        </p:txBody>
      </p:sp>
      <p:sp>
        <p:nvSpPr>
          <p:cNvPr id="7171" name="Segnaposto contenuto 2">
            <a:extLst>
              <a:ext uri="{FF2B5EF4-FFF2-40B4-BE49-F238E27FC236}">
                <a16:creationId xmlns:a16="http://schemas.microsoft.com/office/drawing/2014/main" id="{F4C4327B-9367-D97E-47B5-B0A8EC6F1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57338"/>
            <a:ext cx="8074025" cy="4464050"/>
          </a:xfrm>
        </p:spPr>
        <p:txBody>
          <a:bodyPr/>
          <a:lstStyle/>
          <a:p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La scrittura è si per sé complessa  e comporta un lavoro su molti piani (ortografico, morfologico, sintattico, lessicale, testuale)  che si intrecciano.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Alcuni elementi di contesto la complicano ulteriormente :   </a:t>
            </a:r>
          </a:p>
          <a:p>
            <a:r>
              <a:rPr lang="it-IT" altLang="it-IT" sz="1600"/>
              <a:t> la plurimodalità  comunicativa  cui si è esposti</a:t>
            </a:r>
          </a:p>
          <a:p>
            <a:r>
              <a:rPr lang="it-IT" altLang="it-IT" sz="1600"/>
              <a:t>il tipo di evoluzione che caratterizza l’italiano contemporaneo</a:t>
            </a:r>
          </a:p>
          <a:p>
            <a:r>
              <a:rPr lang="it-IT" altLang="it-IT" sz="1600"/>
              <a:t>gli automatismi  creati dall’apprendimento  informale della lingua, cui non è estranea la scrittura </a:t>
            </a:r>
          </a:p>
          <a:p>
            <a:r>
              <a:rPr lang="it-IT" altLang="it-IT" sz="1600"/>
              <a:t>i sempre più potenti strumenti tecnologici a disposizione degli studenti </a:t>
            </a:r>
          </a:p>
          <a:p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Lavorare sul processo di scrittura contribuisce ad agevolarne  l’apprendimento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D5F92AD-E152-53E1-2F2A-F0CBDF421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                               Elvira </a:t>
            </a:r>
            <a:r>
              <a:rPr lang="en-US" dirty="0" err="1"/>
              <a:t>Zuin</a:t>
            </a:r>
            <a:r>
              <a:rPr lang="en-US" dirty="0"/>
              <a:t>        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1">
            <a:extLst>
              <a:ext uri="{FF2B5EF4-FFF2-40B4-BE49-F238E27FC236}">
                <a16:creationId xmlns:a16="http://schemas.microsoft.com/office/drawing/2014/main" id="{A637EB13-6308-A873-A874-9F306DC49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2800"/>
              <a:t>Il processo di scrittura   </a:t>
            </a:r>
          </a:p>
        </p:txBody>
      </p:sp>
      <p:sp>
        <p:nvSpPr>
          <p:cNvPr id="5123" name="Segnaposto contenuto 2">
            <a:extLst>
              <a:ext uri="{FF2B5EF4-FFF2-40B4-BE49-F238E27FC236}">
                <a16:creationId xmlns:a16="http://schemas.microsoft.com/office/drawing/2014/main" id="{5F83C164-180E-BEDF-7465-409D7B5C4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052513"/>
            <a:ext cx="8434388" cy="518477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1600" dirty="0"/>
              <a:t>Coinvolge  numerosi  aspetti: emozionale, motivazionale, di contesto, di conoscenza e abilità,  di stile di apprendimento, …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1600" dirty="0">
                <a:solidFill>
                  <a:srgbClr val="00B0F0"/>
                </a:solidFill>
              </a:rPr>
              <a:t>Qui si assume il punto di vista delle operazioni materiali e cognitive </a:t>
            </a:r>
            <a:r>
              <a:rPr lang="it-IT" sz="1600" dirty="0"/>
              <a:t>specifiche di ciascuna fase, che si reiterano o si differenziano in relazione al tipo di testo, alle consegne , agli scopi comunicativi e alla presenza o assenza di un interlocutore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r>
              <a:rPr lang="it-IT" sz="1600" dirty="0">
                <a:solidFill>
                  <a:srgbClr val="00B0F0"/>
                </a:solidFill>
              </a:rPr>
              <a:t>Lavorare sul processo è rassicurante perché  ad ogni tappa  si può  interloquire con l’insegnante  e perché consente di: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600" dirty="0"/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1600" dirty="0"/>
              <a:t>circoscrivere ed esplicitare operazioni e aspetti dello scrivere; renderne consapevoli gli studenti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sz="1600" dirty="0"/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1600" dirty="0"/>
              <a:t>offrire agli studenti la possibilità di interrogarsi su fasi e piani che gestiscono agevolmente o con difficoltà; suggerire strategie efficaci per migliorare  e valutare  il proprio testo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sz="1600" dirty="0"/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1600" dirty="0"/>
              <a:t>trasmettere l’idea che i compiti di scrittura sono molteplici; anche quelli parziali  producono apprendimento della scrittura.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Times New Roman" pitchFamily="18" charset="0"/>
              <a:buNone/>
              <a:defRPr/>
            </a:pPr>
            <a:endParaRPr lang="it-IT" sz="16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sz="16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0B8D9E-4A30-D732-670A-9FD63A514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                               Elvira </a:t>
            </a:r>
            <a:r>
              <a:rPr lang="en-US" dirty="0" err="1"/>
              <a:t>Zuin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1">
            <a:extLst>
              <a:ext uri="{FF2B5EF4-FFF2-40B4-BE49-F238E27FC236}">
                <a16:creationId xmlns:a16="http://schemas.microsoft.com/office/drawing/2014/main" id="{843B1146-CB10-A4C6-0116-85BC2D054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273050"/>
            <a:ext cx="8289925" cy="923925"/>
          </a:xfrm>
        </p:spPr>
        <p:txBody>
          <a:bodyPr/>
          <a:lstStyle/>
          <a:p>
            <a:r>
              <a:rPr lang="it-IT" altLang="it-IT" sz="2800"/>
              <a:t>Gli insegnanti e il processo di scrittura</a:t>
            </a:r>
          </a:p>
        </p:txBody>
      </p:sp>
      <p:sp>
        <p:nvSpPr>
          <p:cNvPr id="9219" name="Segnaposto contenuto 2">
            <a:extLst>
              <a:ext uri="{FF2B5EF4-FFF2-40B4-BE49-F238E27FC236}">
                <a16:creationId xmlns:a16="http://schemas.microsoft.com/office/drawing/2014/main" id="{163894F2-C2AB-C256-9349-3216C901A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341438"/>
            <a:ext cx="8216900" cy="5111750"/>
          </a:xfrm>
        </p:spPr>
        <p:txBody>
          <a:bodyPr/>
          <a:lstStyle/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Da:  “</a:t>
            </a:r>
            <a:r>
              <a:rPr lang="it-IT" altLang="it-IT" sz="1600" i="1"/>
              <a:t>Come scrivono gli adolescenti. Un’indagine sulla scrittura scolastica e sulla didattica della scrittura</a:t>
            </a:r>
            <a:r>
              <a:rPr lang="it-IT" altLang="it-IT" sz="1600"/>
              <a:t>” – Questionario docenti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Le scritture da testi sono propedeutiche  allo sviluppo della competenza di scrittura  o funzionali  allo studio; non utilizzate per verificare la competenza di scrittura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it-IT" altLang="it-IT" sz="1600"/>
              <a:t>Discrasia tra lettura e scrittura: </a:t>
            </a:r>
          </a:p>
          <a:p>
            <a:pPr>
              <a:spcBef>
                <a:spcPct val="0"/>
              </a:spcBef>
            </a:pPr>
            <a:r>
              <a:rPr lang="it-IT" altLang="it-IT" sz="1600"/>
              <a:t>i testi elastici sono molto letti e analizzati per contenuti, lessico, forme compositive e pregi stilistici; raramente oggetto di verifica scritta</a:t>
            </a:r>
            <a:r>
              <a:rPr lang="it-IT" altLang="it-IT" sz="1600" u="sng"/>
              <a:t>;</a:t>
            </a:r>
          </a:p>
          <a:p>
            <a:pPr>
              <a:spcBef>
                <a:spcPct val="0"/>
              </a:spcBef>
            </a:pPr>
            <a:r>
              <a:rPr lang="it-IT" altLang="it-IT" sz="1600"/>
              <a:t>i testi semirigidi espositivo –informativi sono studiati  per contenuti e lessico specifico;  talvolta oggetto di verifica a domande aperte; </a:t>
            </a:r>
          </a:p>
          <a:p>
            <a:pPr>
              <a:spcBef>
                <a:spcPct val="0"/>
              </a:spcBef>
            </a:pPr>
            <a:r>
              <a:rPr lang="it-IT" altLang="it-IT" sz="1600"/>
              <a:t>i testi semirigidi argomentativi  abbastanza letti  e analizzati per  contenuti e mosse argomentative; sempre oggetto di verifica  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Fasi del processo oggetto di attenzione: comprensione  delle tracce, pianificazione, revisione; non per tutte ciò comporta  esercitazioni circoscritte e dedicate </a:t>
            </a: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Le tracce contengono per la maggior parte titolo e articolazioni  dei contenuti ; la correzione valuta anche aspetti formali non dichiarati nelle tracce e avviene sulla  “bella” non su prodotti intermedi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56FC496-0F02-79F1-F258-3EF7E0D45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                                Elvira </a:t>
            </a:r>
            <a:r>
              <a:rPr lang="en-US" dirty="0" err="1"/>
              <a:t>Zuin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olo 1">
            <a:extLst>
              <a:ext uri="{FF2B5EF4-FFF2-40B4-BE49-F238E27FC236}">
                <a16:creationId xmlns:a16="http://schemas.microsoft.com/office/drawing/2014/main" id="{C7244F3F-FED4-F8DC-4B73-A36303464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333375"/>
            <a:ext cx="8424862" cy="863600"/>
          </a:xfrm>
        </p:spPr>
        <p:txBody>
          <a:bodyPr/>
          <a:lstStyle/>
          <a:p>
            <a:r>
              <a:rPr lang="it-IT" altLang="it-IT" sz="2800"/>
              <a:t>Le produzioni degli studenti: il testo di sintesi   </a:t>
            </a:r>
          </a:p>
        </p:txBody>
      </p:sp>
      <p:sp>
        <p:nvSpPr>
          <p:cNvPr id="10243" name="Segnaposto contenuto 2">
            <a:extLst>
              <a:ext uri="{FF2B5EF4-FFF2-40B4-BE49-F238E27FC236}">
                <a16:creationId xmlns:a16="http://schemas.microsoft.com/office/drawing/2014/main" id="{D27D5C14-29D8-A8CE-CC97-797FA3758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484313"/>
            <a:ext cx="8372475" cy="4897437"/>
          </a:xfrm>
        </p:spPr>
        <p:txBody>
          <a:bodyPr/>
          <a:lstStyle/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Agli studenti era chiesto di elaborare: </a:t>
            </a: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un “loro testo” utilizzando e integrando le informazioni significative contenute in due testi /fonte  informativo- espositivi a tema scientifico e carattere divulgativo  (di fatto una sintesi)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 u="sng"/>
              <a:t>Operazioni cognitive coinvolte</a:t>
            </a:r>
            <a:r>
              <a:rPr lang="it-IT" altLang="it-IT" sz="1600"/>
              <a:t>: leggere per comprendere testi e traccia; analizzare i testi / fonte  per  riconoscere le informazioni e riportarle correttamente ; confrontarli  per  riconoscere le informazioni simili e integrarle;</a:t>
            </a: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 decidere quali fossero quelle importanti; pianificare l’esposizione scegliendo come trattare le informazioni simili e quelle diverse; </a:t>
            </a: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comporre il testo considerando tutti i piani di scrittura, l’opportunità di rispettare il contenuto dei testi fonte e usare il lessico specifico ; revisionare il testo da ogni punto di vista, modificare, correggere 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 </a:t>
            </a:r>
            <a:r>
              <a:rPr lang="it-IT" altLang="it-IT" sz="1600" i="1">
                <a:solidFill>
                  <a:srgbClr val="00B0F0"/>
                </a:solidFill>
              </a:rPr>
              <a:t>La maggior  parte degli studenti  non ha svolto con competenza la lettura della traccia e la revisione del testo; la stesura, infatti,  non presenta l’elaborazione di un proprio testo, bensì due riassunti dei testi-fonte , dei quali ricalca organizzazione e lessico; l’integrazione di informazioni  simili  avviene per giustapposizione;  rari  interventi di correzione e modifica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42B5801-1B92-D019-66C8-F19F9E4F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                              Elvira </a:t>
            </a:r>
            <a:r>
              <a:rPr lang="en-US" dirty="0" err="1"/>
              <a:t>Zuin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>
            <a:extLst>
              <a:ext uri="{FF2B5EF4-FFF2-40B4-BE49-F238E27FC236}">
                <a16:creationId xmlns:a16="http://schemas.microsoft.com/office/drawing/2014/main" id="{05BF12FC-A036-4F03-89F5-5D074E066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273050"/>
            <a:ext cx="8361363" cy="1143000"/>
          </a:xfrm>
        </p:spPr>
        <p:txBody>
          <a:bodyPr/>
          <a:lstStyle/>
          <a:p>
            <a:r>
              <a:rPr lang="it-IT" altLang="it-IT" sz="2800"/>
              <a:t>Le produzioni degli studenti: il testo argomentativo </a:t>
            </a:r>
          </a:p>
        </p:txBody>
      </p:sp>
      <p:sp>
        <p:nvSpPr>
          <p:cNvPr id="11267" name="Segnaposto contenuto 2">
            <a:extLst>
              <a:ext uri="{FF2B5EF4-FFF2-40B4-BE49-F238E27FC236}">
                <a16:creationId xmlns:a16="http://schemas.microsoft.com/office/drawing/2014/main" id="{18296BB4-FF24-B7D0-AEFA-6CEF31F1A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484313"/>
            <a:ext cx="8289925" cy="4681537"/>
          </a:xfrm>
        </p:spPr>
        <p:txBody>
          <a:bodyPr/>
          <a:lstStyle/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Agli studenti era chiesto di elaborare: </a:t>
            </a: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 u="sng"/>
              <a:t>un testo argomentativo  “parziale” </a:t>
            </a:r>
            <a:r>
              <a:rPr lang="it-IT" altLang="it-IT" sz="1600"/>
              <a:t>, esprimendo l’accordo o il disaccordo con una proposta descritta  e spiegando le ragioni della scelta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 u="sng"/>
              <a:t>Operazioni cognitive coinvolte</a:t>
            </a:r>
            <a:r>
              <a:rPr lang="it-IT" altLang="it-IT" sz="1600"/>
              <a:t>: leggere per comprendere proposta e consegna; decidere per l’accordo, il disaccordo, o il parziale accordo; </a:t>
            </a: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ipotizzare le prove a sostegno della propria tesi/opinione e le conseguenti, eventuali, garanzie; pianificare l’esposizione decidendo l’ordine delle prove  a sostegno e quando esporre la propria tesi /opinione, se all’inizio o alla fine; </a:t>
            </a:r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comporre il testo  considerando tutti i piani di scrittura, le mosse argomentative , la necessità di produrre asserzioni pertinenti e coerenti , e di collegarle logicamente; revisionare il testo da ogni punto di vista, modificare, correggere …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Times New Roman" panose="02020603050405020304" pitchFamily="18" charset="0"/>
              <a:buNone/>
            </a:pPr>
            <a:r>
              <a:rPr lang="it-IT" altLang="it-IT" sz="1600" i="1">
                <a:solidFill>
                  <a:srgbClr val="00B0F0"/>
                </a:solidFill>
              </a:rPr>
              <a:t>La maggior parte degli studenti ha compreso che </a:t>
            </a:r>
            <a:r>
              <a:rPr lang="it-IT" altLang="it-IT" sz="1600" i="1" u="sng">
                <a:solidFill>
                  <a:srgbClr val="00B0F0"/>
                </a:solidFill>
              </a:rPr>
              <a:t>non </a:t>
            </a:r>
            <a:r>
              <a:rPr lang="it-IT" altLang="it-IT" sz="1600" i="1">
                <a:solidFill>
                  <a:srgbClr val="00B0F0"/>
                </a:solidFill>
              </a:rPr>
              <a:t>doveva realizzare un testo argomentativo completo;  nei testi si sono  rilevati  numerosi problemi di organizzazione, coerenza e coesione; il testo raramente presenta interventi di correzione e modifica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062A1C0-9794-B4A6-2652-CB144F8F4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Elvira Zuin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>
            <a:extLst>
              <a:ext uri="{FF2B5EF4-FFF2-40B4-BE49-F238E27FC236}">
                <a16:creationId xmlns:a16="http://schemas.microsoft.com/office/drawing/2014/main" id="{30E1411A-4230-A8EA-FC9D-EA2133635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73050"/>
            <a:ext cx="8216900" cy="923925"/>
          </a:xfrm>
        </p:spPr>
        <p:txBody>
          <a:bodyPr/>
          <a:lstStyle/>
          <a:p>
            <a:r>
              <a:rPr lang="it-IT" altLang="it-IT" sz="2800"/>
              <a:t>Una congiuntura favorevole  </a:t>
            </a:r>
          </a:p>
        </p:txBody>
      </p:sp>
      <p:sp>
        <p:nvSpPr>
          <p:cNvPr id="12291" name="Segnaposto contenuto 2">
            <a:extLst>
              <a:ext uri="{FF2B5EF4-FFF2-40B4-BE49-F238E27FC236}">
                <a16:creationId xmlns:a16="http://schemas.microsoft.com/office/drawing/2014/main" id="{BC202876-B745-8B18-F6C5-3103FB378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412875"/>
            <a:ext cx="8216900" cy="4895850"/>
          </a:xfrm>
        </p:spPr>
        <p:txBody>
          <a:bodyPr/>
          <a:lstStyle/>
          <a:p>
            <a:pPr algn="just">
              <a:buFont typeface="Times New Roman" panose="02020603050405020304" pitchFamily="18" charset="0"/>
              <a:buNone/>
            </a:pPr>
            <a:endParaRPr lang="it-IT" altLang="it-IT" sz="1600"/>
          </a:p>
          <a:p>
            <a:pPr algn="just">
              <a:buFont typeface="Times New Roman" panose="02020603050405020304" pitchFamily="18" charset="0"/>
              <a:buNone/>
            </a:pPr>
            <a:r>
              <a:rPr lang="it-IT" altLang="it-IT" sz="1600"/>
              <a:t>Stesura dei Piani di studio di Italiano della Provincia Autonoma di Trento con curricolo verticale suddiviso in: </a:t>
            </a:r>
            <a:r>
              <a:rPr lang="it-IT" altLang="it-IT" sz="1600" i="1"/>
              <a:t>processo di scrittura nelle sue varie fasi</a:t>
            </a:r>
            <a:r>
              <a:rPr lang="it-IT" altLang="it-IT" sz="1600"/>
              <a:t>, scrittura di </a:t>
            </a:r>
            <a:r>
              <a:rPr lang="it-IT" altLang="it-IT" sz="1600" i="1"/>
              <a:t>testi da testi</a:t>
            </a:r>
            <a:r>
              <a:rPr lang="it-IT" altLang="it-IT" sz="1600"/>
              <a:t>, scrittura di </a:t>
            </a:r>
            <a:r>
              <a:rPr lang="it-IT" altLang="it-IT" sz="1600" i="1"/>
              <a:t>testi propri</a:t>
            </a:r>
            <a:r>
              <a:rPr lang="it-IT" altLang="it-IT" sz="1600"/>
              <a:t>; curricolo di lettura suddiviso in: </a:t>
            </a:r>
            <a:r>
              <a:rPr lang="it-IT" altLang="it-IT" sz="1600" i="1"/>
              <a:t>operazioni ricorrenti di comprensione</a:t>
            </a:r>
            <a:r>
              <a:rPr lang="it-IT" altLang="it-IT" sz="1600"/>
              <a:t>; </a:t>
            </a:r>
            <a:r>
              <a:rPr lang="it-IT" altLang="it-IT" sz="1600" i="1"/>
              <a:t>operazioni specifiche </a:t>
            </a:r>
            <a:r>
              <a:rPr lang="it-IT" altLang="it-IT" sz="1600"/>
              <a:t>di analisi e interpretazione relative a varie tipologie testuali</a:t>
            </a:r>
          </a:p>
          <a:p>
            <a:pPr algn="just">
              <a:buFont typeface="Times New Roman" panose="02020603050405020304" pitchFamily="18" charset="0"/>
              <a:buNone/>
            </a:pPr>
            <a:endParaRPr lang="it-IT" altLang="it-IT" sz="1600"/>
          </a:p>
          <a:p>
            <a:pPr algn="just">
              <a:buFont typeface="Times New Roman" panose="02020603050405020304" pitchFamily="18" charset="0"/>
              <a:buNone/>
            </a:pPr>
            <a:r>
              <a:rPr lang="it-IT" altLang="it-IT" sz="1600"/>
              <a:t>Sperimentazioni  nelle scuole su </a:t>
            </a:r>
            <a:r>
              <a:rPr lang="it-IT" altLang="it-IT" sz="1600" i="1"/>
              <a:t>riassumere, parafrasare, sintetizzare </a:t>
            </a:r>
            <a:r>
              <a:rPr lang="it-IT" altLang="it-IT" sz="1600"/>
              <a:t>in vari modi </a:t>
            </a:r>
          </a:p>
          <a:p>
            <a:pPr algn="just">
              <a:buFont typeface="Times New Roman" panose="02020603050405020304" pitchFamily="18" charset="0"/>
              <a:buNone/>
            </a:pPr>
            <a:endParaRPr lang="it-IT" altLang="it-IT" sz="1600" i="1"/>
          </a:p>
          <a:p>
            <a:pPr algn="just">
              <a:buFont typeface="Times New Roman" panose="02020603050405020304" pitchFamily="18" charset="0"/>
              <a:buNone/>
            </a:pPr>
            <a:r>
              <a:rPr lang="it-IT" altLang="it-IT" sz="1600"/>
              <a:t>Costruzione di </a:t>
            </a:r>
            <a:r>
              <a:rPr lang="it-IT" altLang="it-IT" sz="1600" i="1"/>
              <a:t>materiali per le varie fasi del processo</a:t>
            </a:r>
            <a:r>
              <a:rPr lang="it-IT" altLang="it-IT" sz="1600"/>
              <a:t>, in particolare per  comprensione delle consegne e revisione </a:t>
            </a:r>
          </a:p>
          <a:p>
            <a:pPr algn="just">
              <a:buFont typeface="Times New Roman" panose="02020603050405020304" pitchFamily="18" charset="0"/>
              <a:buNone/>
            </a:pPr>
            <a:endParaRPr lang="it-IT" altLang="it-IT" sz="1600"/>
          </a:p>
          <a:p>
            <a:pPr algn="just">
              <a:buFont typeface="Times New Roman" panose="02020603050405020304" pitchFamily="18" charset="0"/>
              <a:buNone/>
            </a:pPr>
            <a:r>
              <a:rPr lang="it-IT" altLang="it-IT" sz="1600"/>
              <a:t>Sperimentazione nelle terze SSPG e nelle seconde SSSG di </a:t>
            </a:r>
            <a:r>
              <a:rPr lang="it-IT" altLang="it-IT" sz="1600" i="1"/>
              <a:t>prove di processo e di prodotto</a:t>
            </a:r>
          </a:p>
          <a:p>
            <a:pPr algn="just">
              <a:buFont typeface="Times New Roman" panose="02020603050405020304" pitchFamily="18" charset="0"/>
              <a:buNone/>
            </a:pPr>
            <a:endParaRPr lang="it-IT" altLang="it-IT" sz="1600" i="1"/>
          </a:p>
          <a:p>
            <a:pPr algn="just">
              <a:buFont typeface="Times New Roman" panose="02020603050405020304" pitchFamily="18" charset="0"/>
              <a:buNone/>
            </a:pPr>
            <a:r>
              <a:rPr lang="it-IT" altLang="it-IT" sz="1600"/>
              <a:t>Elaborazione di </a:t>
            </a:r>
            <a:r>
              <a:rPr lang="it-IT" altLang="it-IT" sz="1600" i="1"/>
              <a:t>Piani di Istituto di italiano </a:t>
            </a:r>
            <a:r>
              <a:rPr lang="it-IT" altLang="it-IT" sz="1600"/>
              <a:t>con gradualità nel proporre gli obiettivi di processo ed  equilibrio tra lavoro su specifiche fasi  e composizione dell’intero testo</a:t>
            </a:r>
          </a:p>
          <a:p>
            <a:pPr algn="just">
              <a:buFont typeface="Times New Roman" panose="02020603050405020304" pitchFamily="18" charset="0"/>
              <a:buNone/>
            </a:pPr>
            <a:endParaRPr lang="it-IT" altLang="it-IT" sz="1600" i="1"/>
          </a:p>
          <a:p>
            <a:pPr algn="just">
              <a:buFont typeface="Times New Roman" panose="02020603050405020304" pitchFamily="18" charset="0"/>
              <a:buNone/>
            </a:pPr>
            <a:endParaRPr lang="it-IT" altLang="it-IT" sz="1600" i="1"/>
          </a:p>
          <a:p>
            <a:pPr algn="just"/>
            <a:endParaRPr lang="it-IT" altLang="it-IT" sz="1600" i="1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8ED35CE-E1E9-2857-5F46-46D2DEEB8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Elvira Zuin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>
            <a:extLst>
              <a:ext uri="{FF2B5EF4-FFF2-40B4-BE49-F238E27FC236}">
                <a16:creationId xmlns:a16="http://schemas.microsoft.com/office/drawing/2014/main" id="{44785FD7-0134-52F4-A554-FDD108FC1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73050"/>
            <a:ext cx="8216900" cy="1068388"/>
          </a:xfrm>
        </p:spPr>
        <p:txBody>
          <a:bodyPr/>
          <a:lstStyle/>
          <a:p>
            <a:r>
              <a:rPr lang="it-IT" altLang="it-IT" sz="2800"/>
              <a:t>Produzioni degli studenti all’Esame di Stato</a:t>
            </a:r>
          </a:p>
        </p:txBody>
      </p:sp>
      <p:sp>
        <p:nvSpPr>
          <p:cNvPr id="13315" name="Segnaposto contenuto 2">
            <a:extLst>
              <a:ext uri="{FF2B5EF4-FFF2-40B4-BE49-F238E27FC236}">
                <a16:creationId xmlns:a16="http://schemas.microsoft.com/office/drawing/2014/main" id="{A4910E70-3D0F-8FF8-DF30-DEED28B85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557338"/>
            <a:ext cx="8216900" cy="4608512"/>
          </a:xfrm>
        </p:spPr>
        <p:txBody>
          <a:bodyPr/>
          <a:lstStyle/>
          <a:p>
            <a:pPr>
              <a:buFont typeface="Times New Roman" panose="02020603050405020304" pitchFamily="18" charset="0"/>
              <a:buNone/>
            </a:pPr>
            <a:r>
              <a:rPr lang="it-IT" altLang="it-IT" sz="1600"/>
              <a:t>Da  </a:t>
            </a:r>
            <a:r>
              <a:rPr lang="it-IT" altLang="it-IT" sz="1600" i="1"/>
              <a:t>Come cambia la scrittura a scuola – </a:t>
            </a:r>
            <a:r>
              <a:rPr lang="it-IT" altLang="it-IT" sz="1600"/>
              <a:t>Analisi di 3000 compiti  prodotti  dal 2001 al 2016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Wingdings 2" panose="05020102010507070707" pitchFamily="18" charset="2"/>
              <a:buNone/>
            </a:pPr>
            <a:r>
              <a:rPr lang="it-IT" altLang="it-IT" sz="1600"/>
              <a:t>Nei compiti dell’Esame di Stato di tipologia  B si riscontrano: </a:t>
            </a:r>
          </a:p>
          <a:p>
            <a:r>
              <a:rPr lang="it-IT" altLang="it-IT" sz="1600"/>
              <a:t>tendenze alla semplificazione morfologica, sintattica e testuale; scarsa padronanza dello stile periodico e ricerca di alternative poco sperimentate a scuola, ma presenti  nell’italiano contemporaneo  e  corrette</a:t>
            </a:r>
          </a:p>
          <a:p>
            <a:r>
              <a:rPr lang="it-IT" altLang="it-IT" sz="1600"/>
              <a:t>discrasie tra il piano  semantico e il piano morfosintattico</a:t>
            </a:r>
          </a:p>
          <a:p>
            <a:r>
              <a:rPr lang="it-IT" altLang="it-IT" sz="1600"/>
              <a:t>traslazioni automatiche di elementi dell’italiano parlato, trasmesso o della CMC; per elevare lo stile compositivo, attenzione  al  lessico (talvolta  scelto per  assonanza,  analogia o traslazione dalla lingua appresa informalmente)</a:t>
            </a:r>
          </a:p>
          <a:p>
            <a:r>
              <a:rPr lang="it-IT" altLang="it-IT" sz="1600"/>
              <a:t>errori formali nelle citazioni dai testi fonte e riprese integrali di brani</a:t>
            </a:r>
          </a:p>
          <a:p>
            <a:r>
              <a:rPr lang="it-IT" altLang="it-IT" sz="1600"/>
              <a:t>problemi  nell’organizzazione del testo (si veda la punteggiatura) e nella revisione (si vedano gli aspetti grafici –  ad es. nel 90% dei compiti ci sono scelte discutibili)</a:t>
            </a:r>
          </a:p>
          <a:p>
            <a:pPr>
              <a:buFont typeface="Times New Roman" panose="02020603050405020304" pitchFamily="18" charset="0"/>
              <a:buNone/>
            </a:pPr>
            <a:endParaRPr lang="it-IT" altLang="it-IT" sz="1600"/>
          </a:p>
          <a:p>
            <a:pPr>
              <a:buFont typeface="Wingdings 2" panose="05020102010507070707" pitchFamily="18" charset="2"/>
              <a:buNone/>
            </a:pPr>
            <a:r>
              <a:rPr lang="it-IT" altLang="it-IT" sz="1600">
                <a:solidFill>
                  <a:srgbClr val="00B0F0"/>
                </a:solidFill>
              </a:rPr>
              <a:t>Non mancano testi di buona qualità, coerenti e coesi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F0D14C1-34A5-BDDC-028F-B082DC0EF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Elvira Zuin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50549A956E9B74EB8D08C991A4A9150" ma:contentTypeVersion="16" ma:contentTypeDescription="Creare un nuovo documento." ma:contentTypeScope="" ma:versionID="87387406f9df833c9de05571263e4247">
  <xsd:schema xmlns:xsd="http://www.w3.org/2001/XMLSchema" xmlns:xs="http://www.w3.org/2001/XMLSchema" xmlns:p="http://schemas.microsoft.com/office/2006/metadata/properties" xmlns:ns2="dae1de90-f4da-4674-84df-f8d095a146fd" xmlns:ns3="5d734fc0-1e9f-4fb3-87f2-f8740ab33f89" targetNamespace="http://schemas.microsoft.com/office/2006/metadata/properties" ma:root="true" ma:fieldsID="6083b0bb51c8490d9bb707d63553c541" ns2:_="" ns3:_="">
    <xsd:import namespace="dae1de90-f4da-4674-84df-f8d095a146fd"/>
    <xsd:import namespace="5d734fc0-1e9f-4fb3-87f2-f8740ab33f8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e1de90-f4da-4674-84df-f8d095a146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Tag immagine" ma:readOnly="false" ma:fieldId="{5cf76f15-5ced-4ddc-b409-7134ff3c332f}" ma:taxonomyMulti="true" ma:sspId="a087d216-9da7-4ca6-a432-9e625d0d44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734fc0-1e9f-4fb3-87f2-f8740ab33f8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722135d7-37bc-40a6-868b-a5501c619f3b}" ma:internalName="TaxCatchAll" ma:showField="CatchAllData" ma:web="5d734fc0-1e9f-4fb3-87f2-f8740ab33f8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ae1de90-f4da-4674-84df-f8d095a146fd">
      <Terms xmlns="http://schemas.microsoft.com/office/infopath/2007/PartnerControls"/>
    </lcf76f155ced4ddcb4097134ff3c332f>
    <TaxCatchAll xmlns="5d734fc0-1e9f-4fb3-87f2-f8740ab33f89" xsi:nil="true"/>
  </documentManagement>
</p:properties>
</file>

<file path=customXml/itemProps1.xml><?xml version="1.0" encoding="utf-8"?>
<ds:datastoreItem xmlns:ds="http://schemas.openxmlformats.org/officeDocument/2006/customXml" ds:itemID="{199A3EE7-BD19-4343-95E7-9C33E77106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e1de90-f4da-4674-84df-f8d095a146fd"/>
    <ds:schemaRef ds:uri="5d734fc0-1e9f-4fb3-87f2-f8740ab33f8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D0855C-D524-4215-93B1-EF03321F30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6436DD-0209-43F6-8467-70524EFB195C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3165</TotalTime>
  <Words>1791</Words>
  <Application>Microsoft Office PowerPoint</Application>
  <PresentationFormat>Presentazione su schermo (4:3)</PresentationFormat>
  <Paragraphs>186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Equinozio</vt:lpstr>
      <vt:lpstr>Presentazione standard di PowerPoint</vt:lpstr>
      <vt:lpstr>Articolazione dell’intervento</vt:lpstr>
      <vt:lpstr>Il processo di scrittura e il contesto </vt:lpstr>
      <vt:lpstr>Il processo di scrittura   </vt:lpstr>
      <vt:lpstr>Gli insegnanti e il processo di scrittura</vt:lpstr>
      <vt:lpstr>Le produzioni degli studenti: il testo di sintesi   </vt:lpstr>
      <vt:lpstr>Le produzioni degli studenti: il testo argomentativo </vt:lpstr>
      <vt:lpstr>Una congiuntura favorevole  </vt:lpstr>
      <vt:lpstr>Produzioni degli studenti all’Esame di Stato</vt:lpstr>
      <vt:lpstr>Una prima conclusione</vt:lpstr>
      <vt:lpstr>Qualche idea …  </vt:lpstr>
      <vt:lpstr>… e interrogativi  </vt:lpstr>
      <vt:lpstr>Cenni bibliografici 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del progetto “Modellizzazione di un sistema organico di orientamento , coerente con i fabbisogni professionali espressi dal territorio e con le linee della programmazione provinciale”</dc:title>
  <dc:creator>Francesco Pisanu</dc:creator>
  <cp:lastModifiedBy>ELVIRA</cp:lastModifiedBy>
  <cp:revision>435</cp:revision>
  <cp:lastPrinted>2024-10-22T13:03:53Z</cp:lastPrinted>
  <dcterms:created xsi:type="dcterms:W3CDTF">2012-09-26T06:58:51Z</dcterms:created>
  <dcterms:modified xsi:type="dcterms:W3CDTF">2024-10-29T17:50:56Z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iprase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Presentazione su schermo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  <property fmtid="{D5CDD505-2E9C-101B-9397-08002B2CF9AE}" pid="13" name="ContentTypeId">
    <vt:lpwstr>0x010100950549A956E9B74EB8D08C991A4A9150</vt:lpwstr>
  </property>
</Properties>
</file>