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ebp" ContentType="image/jpe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4.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charts/chart6.xml" ContentType="application/vnd.openxmlformats-officedocument.drawingml.chart+xml"/>
  <Override PartName="/ppt/notesSlides/notesSlide5.xml" ContentType="application/vnd.openxmlformats-officedocument.presentationml.notesSlide+xml"/>
  <Override PartName="/ppt/charts/chart7.xml" ContentType="application/vnd.openxmlformats-officedocument.drawingml.chart+xml"/>
  <Override PartName="/ppt/notesSlides/notesSlide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7.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415" r:id="rId2"/>
    <p:sldId id="399" r:id="rId3"/>
    <p:sldId id="400" r:id="rId4"/>
    <p:sldId id="401" r:id="rId5"/>
    <p:sldId id="264" r:id="rId6"/>
    <p:sldId id="265" r:id="rId7"/>
    <p:sldId id="404" r:id="rId8"/>
    <p:sldId id="263" r:id="rId9"/>
    <p:sldId id="284" r:id="rId10"/>
    <p:sldId id="402" r:id="rId11"/>
    <p:sldId id="403" r:id="rId12"/>
    <p:sldId id="285" r:id="rId13"/>
    <p:sldId id="286" r:id="rId14"/>
    <p:sldId id="290" r:id="rId15"/>
    <p:sldId id="294" r:id="rId16"/>
    <p:sldId id="297" r:id="rId17"/>
    <p:sldId id="381" r:id="rId18"/>
    <p:sldId id="269" r:id="rId19"/>
    <p:sldId id="270" r:id="rId20"/>
    <p:sldId id="271" r:id="rId21"/>
    <p:sldId id="355" r:id="rId22"/>
    <p:sldId id="354" r:id="rId23"/>
    <p:sldId id="370" r:id="rId24"/>
    <p:sldId id="414" r:id="rId25"/>
    <p:sldId id="406" r:id="rId26"/>
    <p:sldId id="405" r:id="rId27"/>
    <p:sldId id="411" r:id="rId28"/>
    <p:sldId id="410" r:id="rId29"/>
    <p:sldId id="407" r:id="rId30"/>
    <p:sldId id="409" r:id="rId31"/>
    <p:sldId id="382" r:id="rId32"/>
    <p:sldId id="416" r:id="rId33"/>
    <p:sldId id="417" r:id="rId34"/>
    <p:sldId id="418" r:id="rId35"/>
    <p:sldId id="419" r:id="rId36"/>
    <p:sldId id="420" r:id="rId37"/>
    <p:sldId id="421" r:id="rId38"/>
    <p:sldId id="413" r:id="rId39"/>
    <p:sldId id="272" r:id="rId40"/>
    <p:sldId id="394" r:id="rId41"/>
    <p:sldId id="396" r:id="rId42"/>
    <p:sldId id="422" r:id="rId43"/>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c" initials="p" lastIdx="3" clrIdx="0"/>
  <p:cmAuthor id="1" name="Nicola Grandi" initials="NG" lastIdx="15" clrIdx="1">
    <p:extLst>
      <p:ext uri="{19B8F6BF-5375-455C-9EA6-DF929625EA0E}">
        <p15:presenceInfo xmlns:p15="http://schemas.microsoft.com/office/powerpoint/2012/main" userId="S-1-5-21-2162351890-1506888927-3107636301-52096" providerId="AD"/>
      </p:ext>
    </p:extLst>
  </p:cmAuthor>
  <p:cmAuthor id="2" name="Emanuele Miola" initials="EM" lastIdx="35" clrIdx="2">
    <p:extLst>
      <p:ext uri="{19B8F6BF-5375-455C-9EA6-DF929625EA0E}">
        <p15:presenceInfo xmlns:p15="http://schemas.microsoft.com/office/powerpoint/2012/main" userId="2d254fceafa6fa0e" providerId="Windows Live"/>
      </p:ext>
    </p:extLst>
  </p:cmAuthor>
  <p:cmAuthor id="3" name="ANONIMO" initials="A" lastIdx="8" clrIdx="3">
    <p:extLst>
      <p:ext uri="{19B8F6BF-5375-455C-9EA6-DF929625EA0E}">
        <p15:presenceInfo xmlns:p15="http://schemas.microsoft.com/office/powerpoint/2012/main" userId="ANONIM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8007"/>
    <a:srgbClr val="339966"/>
    <a:srgbClr val="0099FF"/>
    <a:srgbClr val="FFCC00"/>
    <a:srgbClr val="FFFF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3185" autoAdjust="0"/>
  </p:normalViewPr>
  <p:slideViewPr>
    <p:cSldViewPr snapToGrid="0">
      <p:cViewPr varScale="1">
        <p:scale>
          <a:sx n="70" d="100"/>
          <a:sy n="70" d="100"/>
        </p:scale>
        <p:origin x="1138"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pc\Documents\Stefania%20corrente\IN%20CORSO\Attivit&#224;%202024\PRIN%20Bo\Profilo%20campion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pc\Documents\Stefania%20corrente\IN%20CORSO\Attivit&#224;%202024\PRIN%20Bo\Profilo%20campion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b="1" i="0" baseline="0" dirty="0" err="1">
                <a:effectLst/>
              </a:rPr>
              <a:t>Aree</a:t>
            </a:r>
            <a:r>
              <a:rPr lang="en-US" sz="1200" b="1" i="0" baseline="0" dirty="0">
                <a:effectLst/>
              </a:rPr>
              <a:t> </a:t>
            </a:r>
            <a:r>
              <a:rPr lang="en-US" sz="1200" b="1" i="0" baseline="0" dirty="0" err="1">
                <a:effectLst/>
              </a:rPr>
              <a:t>disciplinari</a:t>
            </a:r>
            <a:r>
              <a:rPr lang="en-US" sz="1200" b="1" i="0" baseline="0" dirty="0">
                <a:effectLst/>
              </a:rPr>
              <a:t>: </a:t>
            </a:r>
          </a:p>
          <a:p>
            <a:pPr>
              <a:defRPr sz="1200"/>
            </a:pPr>
            <a:r>
              <a:rPr lang="en-US" sz="1200" b="1" i="0" cap="all" baseline="0" dirty="0" err="1">
                <a:effectLst/>
              </a:rPr>
              <a:t>distribuzione</a:t>
            </a:r>
            <a:r>
              <a:rPr lang="en-US" sz="1200" b="1" i="0" cap="all" baseline="0" dirty="0">
                <a:effectLst/>
              </a:rPr>
              <a:t> </a:t>
            </a:r>
            <a:r>
              <a:rPr lang="en-US" sz="1200" b="1" i="0" cap="all" baseline="0" dirty="0" err="1">
                <a:effectLst/>
              </a:rPr>
              <a:t>ideale</a:t>
            </a:r>
            <a:r>
              <a:rPr lang="en-US" sz="1200" b="1" i="0" cap="all" baseline="0" dirty="0">
                <a:effectLst/>
              </a:rPr>
              <a:t> </a:t>
            </a:r>
            <a:r>
              <a:rPr lang="en-US" sz="1200" b="1" i="0" baseline="0" dirty="0" err="1">
                <a:effectLst/>
              </a:rPr>
              <a:t>dei</a:t>
            </a:r>
            <a:r>
              <a:rPr lang="en-US" sz="1200" b="1" i="0" baseline="0" dirty="0">
                <a:effectLst/>
              </a:rPr>
              <a:t> </a:t>
            </a:r>
            <a:r>
              <a:rPr lang="en-US" sz="1200" b="1" i="0" baseline="0" dirty="0" err="1">
                <a:effectLst/>
              </a:rPr>
              <a:t>partecipanti</a:t>
            </a:r>
            <a:r>
              <a:rPr lang="en-US" sz="1200" b="1" i="0" baseline="0" dirty="0">
                <a:effectLst/>
              </a:rPr>
              <a:t> (N 2160)</a:t>
            </a:r>
            <a:endParaRPr lang="it-IT" sz="1200" dirty="0">
              <a:effectLst/>
            </a:endParaRPr>
          </a:p>
        </c:rich>
      </c:tx>
      <c:overlay val="0"/>
    </c:title>
    <c:autoTitleDeleted val="0"/>
    <c:plotArea>
      <c:layout>
        <c:manualLayout>
          <c:layoutTarget val="inner"/>
          <c:xMode val="edge"/>
          <c:yMode val="edge"/>
          <c:x val="6.9097943571667125E-2"/>
          <c:y val="0.28860085791361395"/>
          <c:w val="0.54686261418954896"/>
          <c:h val="0.67201464290181412"/>
        </c:manualLayout>
      </c:layout>
      <c:pieChart>
        <c:varyColors val="1"/>
        <c:ser>
          <c:idx val="0"/>
          <c:order val="0"/>
          <c:tx>
            <c:strRef>
              <c:f>Foglio1!$Z$5</c:f>
              <c:strCache>
                <c:ptCount val="1"/>
                <c:pt idx="0">
                  <c:v>N questionari</c:v>
                </c:pt>
              </c:strCache>
            </c:strRef>
          </c:tx>
          <c:dLbls>
            <c:dLbl>
              <c:idx val="0"/>
              <c:layout>
                <c:manualLayout>
                  <c:x val="-6.5432461921990009E-2"/>
                  <c:y val="0.14316045578863781"/>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7B9-4E10-95CB-BD2783E43665}"/>
                </c:ext>
              </c:extLst>
            </c:dLbl>
            <c:dLbl>
              <c:idx val="2"/>
              <c:layout>
                <c:manualLayout>
                  <c:x val="8.7209093834016815E-2"/>
                  <c:y val="-0.14919782285594066"/>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7B9-4E10-95CB-BD2783E43665}"/>
                </c:ext>
              </c:extLst>
            </c:dLbl>
            <c:spPr>
              <a:noFill/>
              <a:ln>
                <a:noFill/>
              </a:ln>
              <a:effectLst/>
            </c:spPr>
            <c:txPr>
              <a:bodyPr/>
              <a:lstStyle/>
              <a:p>
                <a:pPr>
                  <a:defRPr sz="1400">
                    <a:solidFill>
                      <a:schemeClr val="bg1"/>
                    </a:solidFill>
                  </a:defRPr>
                </a:pPr>
                <a:endParaRPr lang="it-IT"/>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Foglio1!$Y$6:$Y$9</c:f>
              <c:strCache>
                <c:ptCount val="4"/>
                <c:pt idx="0">
                  <c:v>Area sanitaria</c:v>
                </c:pt>
                <c:pt idx="1">
                  <c:v>Area scientifica</c:v>
                </c:pt>
                <c:pt idx="2">
                  <c:v>Area umanistica</c:v>
                </c:pt>
                <c:pt idx="3">
                  <c:v>Area sociale</c:v>
                </c:pt>
              </c:strCache>
            </c:strRef>
          </c:cat>
          <c:val>
            <c:numRef>
              <c:f>Foglio1!$Z$6:$Z$9</c:f>
              <c:numCache>
                <c:formatCode>General</c:formatCode>
                <c:ptCount val="4"/>
                <c:pt idx="0">
                  <c:v>216</c:v>
                </c:pt>
                <c:pt idx="1">
                  <c:v>777</c:v>
                </c:pt>
                <c:pt idx="2">
                  <c:v>410</c:v>
                </c:pt>
                <c:pt idx="3">
                  <c:v>756</c:v>
                </c:pt>
              </c:numCache>
            </c:numRef>
          </c:val>
          <c:extLst>
            <c:ext xmlns:c16="http://schemas.microsoft.com/office/drawing/2014/chart" uri="{C3380CC4-5D6E-409C-BE32-E72D297353CC}">
              <c16:uniqueId val="{00000002-17B9-4E10-95CB-BD2783E43665}"/>
            </c:ext>
          </c:extLst>
        </c:ser>
        <c:dLbls>
          <c:dLblPos val="ctr"/>
          <c:showLegendKey val="0"/>
          <c:showVal val="1"/>
          <c:showCatName val="0"/>
          <c:showSerName val="0"/>
          <c:showPercent val="0"/>
          <c:showBubbleSize val="0"/>
          <c:showLeaderLines val="1"/>
        </c:dLbls>
        <c:firstSliceAng val="0"/>
      </c:pieChart>
    </c:plotArea>
    <c:legend>
      <c:legendPos val="r"/>
      <c:layout>
        <c:manualLayout>
          <c:xMode val="edge"/>
          <c:yMode val="edge"/>
          <c:x val="0.61739789009931501"/>
          <c:y val="0.33506285152732945"/>
          <c:w val="0.36123560109008451"/>
          <c:h val="0.43905688079590455"/>
        </c:manualLayout>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baseline="0" dirty="0">
                <a:effectLst/>
              </a:rPr>
              <a:t>Collettivo </a:t>
            </a:r>
            <a:r>
              <a:rPr lang="it-IT" sz="1200" b="1" i="0" u="none" strike="noStrike" baseline="0" dirty="0" err="1">
                <a:effectLst/>
              </a:rPr>
              <a:t>UniverS</a:t>
            </a:r>
            <a:r>
              <a:rPr lang="it-IT" sz="1200" b="1" i="0" u="none" strike="noStrike" baseline="0" dirty="0">
                <a:effectLst/>
              </a:rPr>
              <a:t>-Ita</a:t>
            </a:r>
            <a:r>
              <a:rPr lang="it-IT" sz="1200" b="1" i="0" baseline="0" dirty="0">
                <a:effectLst/>
              </a:rPr>
              <a:t>: </a:t>
            </a:r>
            <a:endParaRPr lang="it-IT" sz="1200" dirty="0">
              <a:effectLst/>
            </a:endParaRPr>
          </a:p>
          <a:p>
            <a:pPr>
              <a:defRPr sz="1200"/>
            </a:pPr>
            <a:r>
              <a:rPr lang="it-IT" sz="1200" b="1" i="0" cap="all" baseline="0" dirty="0">
                <a:effectLst/>
              </a:rPr>
              <a:t>abitudini di lettura </a:t>
            </a:r>
            <a:r>
              <a:rPr lang="it-IT" sz="1200" b="1" i="0" cap="none" baseline="0" dirty="0">
                <a:effectLst/>
              </a:rPr>
              <a:t>per</a:t>
            </a:r>
            <a:r>
              <a:rPr lang="it-IT" sz="1200" b="1" i="0" cap="all" baseline="0" dirty="0">
                <a:effectLst/>
              </a:rPr>
              <a:t> propensione familiare alla lettura </a:t>
            </a:r>
            <a:r>
              <a:rPr lang="it-IT" sz="1200" b="1" i="0" baseline="0" dirty="0">
                <a:effectLst/>
              </a:rPr>
              <a:t>(%)</a:t>
            </a:r>
            <a:endParaRPr lang="it-IT" sz="1200" dirty="0">
              <a:effectLst/>
            </a:endParaRPr>
          </a:p>
        </c:rich>
      </c:tx>
      <c:overlay val="0"/>
    </c:title>
    <c:autoTitleDeleted val="0"/>
    <c:plotArea>
      <c:layout/>
      <c:barChart>
        <c:barDir val="col"/>
        <c:grouping val="percentStacked"/>
        <c:varyColors val="0"/>
        <c:ser>
          <c:idx val="0"/>
          <c:order val="0"/>
          <c:tx>
            <c:strRef>
              <c:f>Foglio1!$A$460</c:f>
              <c:strCache>
                <c:ptCount val="1"/>
                <c:pt idx="0">
                  <c:v>Non legge libri</c:v>
                </c:pt>
              </c:strCache>
            </c:strRef>
          </c:tx>
          <c:invertIfNegative val="0"/>
          <c:cat>
            <c:strRef>
              <c:f>Foglio1!$B$459:$F$459</c:f>
              <c:strCache>
                <c:ptCount val="5"/>
                <c:pt idx="0">
                  <c:v>Entrambi i genitori leggono</c:v>
                </c:pt>
                <c:pt idx="1">
                  <c:v>Solo un genitore legge</c:v>
                </c:pt>
                <c:pt idx="2">
                  <c:v>Nessuno dei genitori legge</c:v>
                </c:pt>
                <c:pt idx="3">
                  <c:v>Non sa</c:v>
                </c:pt>
                <c:pt idx="4">
                  <c:v>ND</c:v>
                </c:pt>
              </c:strCache>
            </c:strRef>
          </c:cat>
          <c:val>
            <c:numRef>
              <c:f>Foglio1!$B$460:$F$460</c:f>
              <c:numCache>
                <c:formatCode>General</c:formatCode>
                <c:ptCount val="5"/>
                <c:pt idx="0">
                  <c:v>40</c:v>
                </c:pt>
                <c:pt idx="1">
                  <c:v>64</c:v>
                </c:pt>
                <c:pt idx="2">
                  <c:v>55</c:v>
                </c:pt>
                <c:pt idx="3">
                  <c:v>4</c:v>
                </c:pt>
                <c:pt idx="4">
                  <c:v>14</c:v>
                </c:pt>
              </c:numCache>
            </c:numRef>
          </c:val>
          <c:extLst>
            <c:ext xmlns:c16="http://schemas.microsoft.com/office/drawing/2014/chart" uri="{C3380CC4-5D6E-409C-BE32-E72D297353CC}">
              <c16:uniqueId val="{00000000-4FA6-4E6E-B15F-CAEF2C7A7F6D}"/>
            </c:ext>
          </c:extLst>
        </c:ser>
        <c:ser>
          <c:idx val="1"/>
          <c:order val="1"/>
          <c:tx>
            <c:strRef>
              <c:f>Foglio1!$A$461</c:f>
              <c:strCache>
                <c:ptCount val="1"/>
                <c:pt idx="0">
                  <c:v>Legge meno di 5 libri</c:v>
                </c:pt>
              </c:strCache>
            </c:strRef>
          </c:tx>
          <c:invertIfNegative val="0"/>
          <c:cat>
            <c:strRef>
              <c:f>Foglio1!$B$459:$F$459</c:f>
              <c:strCache>
                <c:ptCount val="5"/>
                <c:pt idx="0">
                  <c:v>Entrambi i genitori leggono</c:v>
                </c:pt>
                <c:pt idx="1">
                  <c:v>Solo un genitore legge</c:v>
                </c:pt>
                <c:pt idx="2">
                  <c:v>Nessuno dei genitori legge</c:v>
                </c:pt>
                <c:pt idx="3">
                  <c:v>Non sa</c:v>
                </c:pt>
                <c:pt idx="4">
                  <c:v>ND</c:v>
                </c:pt>
              </c:strCache>
            </c:strRef>
          </c:cat>
          <c:val>
            <c:numRef>
              <c:f>Foglio1!$B$461:$F$461</c:f>
              <c:numCache>
                <c:formatCode>General</c:formatCode>
                <c:ptCount val="5"/>
                <c:pt idx="0">
                  <c:v>324</c:v>
                </c:pt>
                <c:pt idx="1">
                  <c:v>330</c:v>
                </c:pt>
                <c:pt idx="2">
                  <c:v>233</c:v>
                </c:pt>
                <c:pt idx="3">
                  <c:v>26</c:v>
                </c:pt>
                <c:pt idx="4">
                  <c:v>47</c:v>
                </c:pt>
              </c:numCache>
            </c:numRef>
          </c:val>
          <c:extLst>
            <c:ext xmlns:c16="http://schemas.microsoft.com/office/drawing/2014/chart" uri="{C3380CC4-5D6E-409C-BE32-E72D297353CC}">
              <c16:uniqueId val="{00000001-4FA6-4E6E-B15F-CAEF2C7A7F6D}"/>
            </c:ext>
          </c:extLst>
        </c:ser>
        <c:ser>
          <c:idx val="2"/>
          <c:order val="2"/>
          <c:tx>
            <c:strRef>
              <c:f>Foglio1!$A$462</c:f>
              <c:strCache>
                <c:ptCount val="1"/>
                <c:pt idx="0">
                  <c:v>Legge 5-10 libri</c:v>
                </c:pt>
              </c:strCache>
            </c:strRef>
          </c:tx>
          <c:invertIfNegative val="0"/>
          <c:cat>
            <c:strRef>
              <c:f>Foglio1!$B$459:$F$459</c:f>
              <c:strCache>
                <c:ptCount val="5"/>
                <c:pt idx="0">
                  <c:v>Entrambi i genitori leggono</c:v>
                </c:pt>
                <c:pt idx="1">
                  <c:v>Solo un genitore legge</c:v>
                </c:pt>
                <c:pt idx="2">
                  <c:v>Nessuno dei genitori legge</c:v>
                </c:pt>
                <c:pt idx="3">
                  <c:v>Non sa</c:v>
                </c:pt>
                <c:pt idx="4">
                  <c:v>ND</c:v>
                </c:pt>
              </c:strCache>
            </c:strRef>
          </c:cat>
          <c:val>
            <c:numRef>
              <c:f>Foglio1!$B$462:$F$462</c:f>
              <c:numCache>
                <c:formatCode>General</c:formatCode>
                <c:ptCount val="5"/>
                <c:pt idx="0">
                  <c:v>272</c:v>
                </c:pt>
                <c:pt idx="1">
                  <c:v>220</c:v>
                </c:pt>
                <c:pt idx="2">
                  <c:v>98</c:v>
                </c:pt>
                <c:pt idx="3">
                  <c:v>10</c:v>
                </c:pt>
                <c:pt idx="4">
                  <c:v>26</c:v>
                </c:pt>
              </c:numCache>
            </c:numRef>
          </c:val>
          <c:extLst>
            <c:ext xmlns:c16="http://schemas.microsoft.com/office/drawing/2014/chart" uri="{C3380CC4-5D6E-409C-BE32-E72D297353CC}">
              <c16:uniqueId val="{00000002-4FA6-4E6E-B15F-CAEF2C7A7F6D}"/>
            </c:ext>
          </c:extLst>
        </c:ser>
        <c:ser>
          <c:idx val="3"/>
          <c:order val="3"/>
          <c:tx>
            <c:strRef>
              <c:f>Foglio1!$A$463</c:f>
              <c:strCache>
                <c:ptCount val="1"/>
                <c:pt idx="0">
                  <c:v>Legge più di 10 libri</c:v>
                </c:pt>
              </c:strCache>
            </c:strRef>
          </c:tx>
          <c:invertIfNegative val="0"/>
          <c:cat>
            <c:strRef>
              <c:f>Foglio1!$B$459:$F$459</c:f>
              <c:strCache>
                <c:ptCount val="5"/>
                <c:pt idx="0">
                  <c:v>Entrambi i genitori leggono</c:v>
                </c:pt>
                <c:pt idx="1">
                  <c:v>Solo un genitore legge</c:v>
                </c:pt>
                <c:pt idx="2">
                  <c:v>Nessuno dei genitori legge</c:v>
                </c:pt>
                <c:pt idx="3">
                  <c:v>Non sa</c:v>
                </c:pt>
                <c:pt idx="4">
                  <c:v>ND</c:v>
                </c:pt>
              </c:strCache>
            </c:strRef>
          </c:cat>
          <c:val>
            <c:numRef>
              <c:f>Foglio1!$B$463:$F$463</c:f>
              <c:numCache>
                <c:formatCode>General</c:formatCode>
                <c:ptCount val="5"/>
                <c:pt idx="0">
                  <c:v>172</c:v>
                </c:pt>
                <c:pt idx="1">
                  <c:v>113</c:v>
                </c:pt>
                <c:pt idx="2">
                  <c:v>76</c:v>
                </c:pt>
                <c:pt idx="3">
                  <c:v>5</c:v>
                </c:pt>
                <c:pt idx="4">
                  <c:v>8</c:v>
                </c:pt>
              </c:numCache>
            </c:numRef>
          </c:val>
          <c:extLst>
            <c:ext xmlns:c16="http://schemas.microsoft.com/office/drawing/2014/chart" uri="{C3380CC4-5D6E-409C-BE32-E72D297353CC}">
              <c16:uniqueId val="{00000003-4FA6-4E6E-B15F-CAEF2C7A7F6D}"/>
            </c:ext>
          </c:extLst>
        </c:ser>
        <c:dLbls>
          <c:showLegendKey val="0"/>
          <c:showVal val="0"/>
          <c:showCatName val="0"/>
          <c:showSerName val="0"/>
          <c:showPercent val="0"/>
          <c:showBubbleSize val="0"/>
        </c:dLbls>
        <c:gapWidth val="150"/>
        <c:overlap val="100"/>
        <c:axId val="121622016"/>
        <c:axId val="121884608"/>
      </c:barChart>
      <c:catAx>
        <c:axId val="121622016"/>
        <c:scaling>
          <c:orientation val="minMax"/>
        </c:scaling>
        <c:delete val="0"/>
        <c:axPos val="b"/>
        <c:numFmt formatCode="General" sourceLinked="0"/>
        <c:majorTickMark val="out"/>
        <c:minorTickMark val="none"/>
        <c:tickLblPos val="nextTo"/>
        <c:crossAx val="121884608"/>
        <c:crosses val="autoZero"/>
        <c:auto val="1"/>
        <c:lblAlgn val="ctr"/>
        <c:lblOffset val="100"/>
        <c:noMultiLvlLbl val="0"/>
      </c:catAx>
      <c:valAx>
        <c:axId val="121884608"/>
        <c:scaling>
          <c:orientation val="minMax"/>
        </c:scaling>
        <c:delete val="0"/>
        <c:axPos val="l"/>
        <c:majorGridlines/>
        <c:numFmt formatCode="0%" sourceLinked="1"/>
        <c:majorTickMark val="out"/>
        <c:minorTickMark val="none"/>
        <c:tickLblPos val="nextTo"/>
        <c:crossAx val="121622016"/>
        <c:crosses val="autoZero"/>
        <c:crossBetween val="between"/>
      </c:valAx>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baseline="0" dirty="0">
                <a:effectLst/>
              </a:rPr>
              <a:t>Collettivo </a:t>
            </a:r>
            <a:r>
              <a:rPr lang="it-IT" sz="1200" b="1" i="0" u="none" strike="noStrike" baseline="0" dirty="0" err="1">
                <a:effectLst/>
              </a:rPr>
              <a:t>UniverS</a:t>
            </a:r>
            <a:r>
              <a:rPr lang="it-IT" sz="1200" b="1" i="0" u="none" strike="noStrike" baseline="0" dirty="0">
                <a:effectLst/>
              </a:rPr>
              <a:t>-Ita</a:t>
            </a:r>
            <a:r>
              <a:rPr lang="it-IT" sz="1200" b="1" i="0" baseline="0" dirty="0">
                <a:effectLst/>
              </a:rPr>
              <a:t>: </a:t>
            </a:r>
          </a:p>
          <a:p>
            <a:pPr>
              <a:defRPr sz="1200"/>
            </a:pPr>
            <a:r>
              <a:rPr lang="it-IT" sz="1200" b="1" i="0" cap="all" baseline="0" dirty="0">
                <a:effectLst/>
              </a:rPr>
              <a:t>risposta alla domanda "Quanto sei a tuo agio nello scrivere?" per area disciplinare </a:t>
            </a:r>
            <a:r>
              <a:rPr lang="it-IT" sz="1200" b="1" i="0" baseline="0" dirty="0">
                <a:effectLst/>
              </a:rPr>
              <a:t>(%)</a:t>
            </a:r>
            <a:endParaRPr lang="it-IT" sz="1200" dirty="0">
              <a:effectLst/>
            </a:endParaRPr>
          </a:p>
        </c:rich>
      </c:tx>
      <c:overlay val="0"/>
    </c:title>
    <c:autoTitleDeleted val="0"/>
    <c:plotArea>
      <c:layout/>
      <c:barChart>
        <c:barDir val="col"/>
        <c:grouping val="percentStacked"/>
        <c:varyColors val="0"/>
        <c:ser>
          <c:idx val="0"/>
          <c:order val="0"/>
          <c:tx>
            <c:strRef>
              <c:f>Foglio1!$W$614</c:f>
              <c:strCache>
                <c:ptCount val="1"/>
                <c:pt idx="0">
                  <c:v>per niente</c:v>
                </c:pt>
              </c:strCache>
            </c:strRef>
          </c:tx>
          <c:invertIfNegative val="0"/>
          <c:cat>
            <c:strRef>
              <c:f>Foglio1!$X$613:$AA$613</c:f>
              <c:strCache>
                <c:ptCount val="4"/>
                <c:pt idx="0">
                  <c:v>Area SANITARIA</c:v>
                </c:pt>
                <c:pt idx="1">
                  <c:v>Area SCIENTIFICA</c:v>
                </c:pt>
                <c:pt idx="2">
                  <c:v>Area UMANISTICA</c:v>
                </c:pt>
                <c:pt idx="3">
                  <c:v>Area SOCIALE</c:v>
                </c:pt>
              </c:strCache>
            </c:strRef>
          </c:cat>
          <c:val>
            <c:numRef>
              <c:f>Foglio1!$X$614:$AA$614</c:f>
              <c:numCache>
                <c:formatCode>General</c:formatCode>
                <c:ptCount val="4"/>
                <c:pt idx="0">
                  <c:v>6</c:v>
                </c:pt>
                <c:pt idx="1">
                  <c:v>14</c:v>
                </c:pt>
                <c:pt idx="2">
                  <c:v>6</c:v>
                </c:pt>
                <c:pt idx="3">
                  <c:v>10</c:v>
                </c:pt>
              </c:numCache>
            </c:numRef>
          </c:val>
          <c:extLst>
            <c:ext xmlns:c16="http://schemas.microsoft.com/office/drawing/2014/chart" uri="{C3380CC4-5D6E-409C-BE32-E72D297353CC}">
              <c16:uniqueId val="{00000000-3B21-4D14-8504-73DDD7D3B605}"/>
            </c:ext>
          </c:extLst>
        </c:ser>
        <c:ser>
          <c:idx val="1"/>
          <c:order val="1"/>
          <c:tx>
            <c:strRef>
              <c:f>Foglio1!$W$615</c:f>
              <c:strCache>
                <c:ptCount val="1"/>
                <c:pt idx="0">
                  <c:v>poco</c:v>
                </c:pt>
              </c:strCache>
            </c:strRef>
          </c:tx>
          <c:invertIfNegative val="0"/>
          <c:cat>
            <c:strRef>
              <c:f>Foglio1!$X$613:$AA$613</c:f>
              <c:strCache>
                <c:ptCount val="4"/>
                <c:pt idx="0">
                  <c:v>Area SANITARIA</c:v>
                </c:pt>
                <c:pt idx="1">
                  <c:v>Area SCIENTIFICA</c:v>
                </c:pt>
                <c:pt idx="2">
                  <c:v>Area UMANISTICA</c:v>
                </c:pt>
                <c:pt idx="3">
                  <c:v>Area SOCIALE</c:v>
                </c:pt>
              </c:strCache>
            </c:strRef>
          </c:cat>
          <c:val>
            <c:numRef>
              <c:f>Foglio1!$X$615:$AA$615</c:f>
              <c:numCache>
                <c:formatCode>General</c:formatCode>
                <c:ptCount val="4"/>
                <c:pt idx="0">
                  <c:v>44</c:v>
                </c:pt>
                <c:pt idx="1">
                  <c:v>144</c:v>
                </c:pt>
                <c:pt idx="2">
                  <c:v>85</c:v>
                </c:pt>
                <c:pt idx="3">
                  <c:v>90</c:v>
                </c:pt>
              </c:numCache>
            </c:numRef>
          </c:val>
          <c:extLst>
            <c:ext xmlns:c16="http://schemas.microsoft.com/office/drawing/2014/chart" uri="{C3380CC4-5D6E-409C-BE32-E72D297353CC}">
              <c16:uniqueId val="{00000001-3B21-4D14-8504-73DDD7D3B605}"/>
            </c:ext>
          </c:extLst>
        </c:ser>
        <c:ser>
          <c:idx val="2"/>
          <c:order val="2"/>
          <c:tx>
            <c:strRef>
              <c:f>Foglio1!$W$616</c:f>
              <c:strCache>
                <c:ptCount val="1"/>
                <c:pt idx="0">
                  <c:v>abbastanza</c:v>
                </c:pt>
              </c:strCache>
            </c:strRef>
          </c:tx>
          <c:invertIfNegative val="0"/>
          <c:cat>
            <c:strRef>
              <c:f>Foglio1!$X$613:$AA$613</c:f>
              <c:strCache>
                <c:ptCount val="4"/>
                <c:pt idx="0">
                  <c:v>Area SANITARIA</c:v>
                </c:pt>
                <c:pt idx="1">
                  <c:v>Area SCIENTIFICA</c:v>
                </c:pt>
                <c:pt idx="2">
                  <c:v>Area UMANISTICA</c:v>
                </c:pt>
                <c:pt idx="3">
                  <c:v>Area SOCIALE</c:v>
                </c:pt>
              </c:strCache>
            </c:strRef>
          </c:cat>
          <c:val>
            <c:numRef>
              <c:f>Foglio1!$X$616:$AA$616</c:f>
              <c:numCache>
                <c:formatCode>General</c:formatCode>
                <c:ptCount val="4"/>
                <c:pt idx="0">
                  <c:v>131</c:v>
                </c:pt>
                <c:pt idx="1">
                  <c:v>390</c:v>
                </c:pt>
                <c:pt idx="2">
                  <c:v>314</c:v>
                </c:pt>
                <c:pt idx="3">
                  <c:v>315</c:v>
                </c:pt>
              </c:numCache>
            </c:numRef>
          </c:val>
          <c:extLst>
            <c:ext xmlns:c16="http://schemas.microsoft.com/office/drawing/2014/chart" uri="{C3380CC4-5D6E-409C-BE32-E72D297353CC}">
              <c16:uniqueId val="{00000002-3B21-4D14-8504-73DDD7D3B605}"/>
            </c:ext>
          </c:extLst>
        </c:ser>
        <c:ser>
          <c:idx val="3"/>
          <c:order val="3"/>
          <c:tx>
            <c:strRef>
              <c:f>Foglio1!$W$617</c:f>
              <c:strCache>
                <c:ptCount val="1"/>
                <c:pt idx="0">
                  <c:v>molto</c:v>
                </c:pt>
              </c:strCache>
            </c:strRef>
          </c:tx>
          <c:invertIfNegative val="0"/>
          <c:cat>
            <c:strRef>
              <c:f>Foglio1!$X$613:$AA$613</c:f>
              <c:strCache>
                <c:ptCount val="4"/>
                <c:pt idx="0">
                  <c:v>Area SANITARIA</c:v>
                </c:pt>
                <c:pt idx="1">
                  <c:v>Area SCIENTIFICA</c:v>
                </c:pt>
                <c:pt idx="2">
                  <c:v>Area UMANISTICA</c:v>
                </c:pt>
                <c:pt idx="3">
                  <c:v>Area SOCIALE</c:v>
                </c:pt>
              </c:strCache>
            </c:strRef>
          </c:cat>
          <c:val>
            <c:numRef>
              <c:f>Foglio1!$X$617:$AA$617</c:f>
              <c:numCache>
                <c:formatCode>General</c:formatCode>
                <c:ptCount val="4"/>
                <c:pt idx="0">
                  <c:v>67</c:v>
                </c:pt>
                <c:pt idx="1">
                  <c:v>174</c:v>
                </c:pt>
                <c:pt idx="2">
                  <c:v>181</c:v>
                </c:pt>
                <c:pt idx="3">
                  <c:v>166</c:v>
                </c:pt>
              </c:numCache>
            </c:numRef>
          </c:val>
          <c:extLst>
            <c:ext xmlns:c16="http://schemas.microsoft.com/office/drawing/2014/chart" uri="{C3380CC4-5D6E-409C-BE32-E72D297353CC}">
              <c16:uniqueId val="{00000003-3B21-4D14-8504-73DDD7D3B605}"/>
            </c:ext>
          </c:extLst>
        </c:ser>
        <c:dLbls>
          <c:showLegendKey val="0"/>
          <c:showVal val="0"/>
          <c:showCatName val="0"/>
          <c:showSerName val="0"/>
          <c:showPercent val="0"/>
          <c:showBubbleSize val="0"/>
        </c:dLbls>
        <c:gapWidth val="150"/>
        <c:overlap val="100"/>
        <c:axId val="122993152"/>
        <c:axId val="122428736"/>
      </c:barChart>
      <c:catAx>
        <c:axId val="122993152"/>
        <c:scaling>
          <c:orientation val="minMax"/>
        </c:scaling>
        <c:delete val="0"/>
        <c:axPos val="b"/>
        <c:numFmt formatCode="General" sourceLinked="0"/>
        <c:majorTickMark val="out"/>
        <c:minorTickMark val="none"/>
        <c:tickLblPos val="nextTo"/>
        <c:crossAx val="122428736"/>
        <c:crosses val="autoZero"/>
        <c:auto val="1"/>
        <c:lblAlgn val="ctr"/>
        <c:lblOffset val="100"/>
        <c:noMultiLvlLbl val="0"/>
      </c:catAx>
      <c:valAx>
        <c:axId val="122428736"/>
        <c:scaling>
          <c:orientation val="minMax"/>
        </c:scaling>
        <c:delete val="0"/>
        <c:axPos val="l"/>
        <c:majorGridlines/>
        <c:numFmt formatCode="0%" sourceLinked="1"/>
        <c:majorTickMark val="out"/>
        <c:minorTickMark val="none"/>
        <c:tickLblPos val="nextTo"/>
        <c:crossAx val="122993152"/>
        <c:crosses val="autoZero"/>
        <c:crossBetween val="between"/>
      </c:valAx>
    </c:plotArea>
    <c:legend>
      <c:legendPos val="r"/>
      <c:overlay val="0"/>
    </c:legend>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prstClr val="black"/>
                </a:solidFill>
                <a:latin typeface="+mn-lt"/>
                <a:ea typeface="+mn-ea"/>
                <a:cs typeface="+mn-cs"/>
              </a:defRPr>
            </a:pPr>
            <a:r>
              <a:rPr lang="it-IT" sz="1200" b="1" i="0" baseline="0" dirty="0">
                <a:effectLst/>
              </a:rPr>
              <a:t>Collettivo </a:t>
            </a:r>
            <a:r>
              <a:rPr lang="it-IT" sz="1200" b="1" i="0" u="none" strike="noStrike" baseline="0" dirty="0" err="1">
                <a:effectLst/>
              </a:rPr>
              <a:t>UniverS</a:t>
            </a:r>
            <a:r>
              <a:rPr lang="it-IT" sz="1200" b="1" i="0" u="none" strike="noStrike" baseline="0" dirty="0">
                <a:effectLst/>
              </a:rPr>
              <a:t>-Ita</a:t>
            </a:r>
            <a:r>
              <a:rPr lang="it-IT" sz="1200" b="1" i="0" baseline="0" dirty="0">
                <a:effectLst/>
              </a:rPr>
              <a:t>: </a:t>
            </a:r>
            <a:endParaRPr lang="it-IT" sz="120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prstClr val="black"/>
                </a:solidFill>
                <a:latin typeface="+mn-lt"/>
                <a:ea typeface="+mn-ea"/>
                <a:cs typeface="+mn-cs"/>
              </a:defRPr>
            </a:pPr>
            <a:r>
              <a:rPr lang="it-IT" sz="1200" b="1" i="0" cap="all" baseline="0" dirty="0">
                <a:effectLst/>
              </a:rPr>
              <a:t>risposta alla domanda "Quanto sei a tuo agio nello scrivere?" </a:t>
            </a:r>
            <a:r>
              <a:rPr lang="it-IT" sz="1200" b="1" i="0" baseline="0" dirty="0">
                <a:effectLst/>
              </a:rPr>
              <a:t>per</a:t>
            </a:r>
            <a:r>
              <a:rPr lang="it-IT" sz="1200" b="1" i="0" cap="all" baseline="0" dirty="0">
                <a:effectLst/>
              </a:rPr>
              <a:t> Informatori M </a:t>
            </a:r>
            <a:r>
              <a:rPr lang="it-IT" sz="1200" b="1" i="0" baseline="0" dirty="0">
                <a:effectLst/>
              </a:rPr>
              <a:t>e</a:t>
            </a:r>
            <a:r>
              <a:rPr lang="it-IT" sz="1200" b="1" i="0" cap="all" baseline="0" dirty="0">
                <a:effectLst/>
              </a:rPr>
              <a:t> f (N 2125) </a:t>
            </a:r>
            <a:r>
              <a:rPr lang="it-IT" sz="1200" b="1" i="0" baseline="0" dirty="0">
                <a:effectLst/>
              </a:rPr>
              <a:t>(%)</a:t>
            </a:r>
            <a:endParaRPr lang="it-IT" sz="120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prstClr val="black"/>
                </a:solidFill>
                <a:latin typeface="+mn-lt"/>
                <a:ea typeface="+mn-ea"/>
                <a:cs typeface="+mn-cs"/>
              </a:defRPr>
            </a:pPr>
            <a:endParaRPr lang="it-IT" sz="1200" dirty="0">
              <a:effectLst/>
            </a:endParaRPr>
          </a:p>
        </c:rich>
      </c:tx>
      <c:overlay val="0"/>
    </c:title>
    <c:autoTitleDeleted val="0"/>
    <c:plotArea>
      <c:layout/>
      <c:barChart>
        <c:barDir val="col"/>
        <c:grouping val="percentStacked"/>
        <c:varyColors val="0"/>
        <c:ser>
          <c:idx val="0"/>
          <c:order val="0"/>
          <c:tx>
            <c:strRef>
              <c:f>Foglio1!$AC$628</c:f>
              <c:strCache>
                <c:ptCount val="1"/>
                <c:pt idx="0">
                  <c:v>per niente</c:v>
                </c:pt>
              </c:strCache>
            </c:strRef>
          </c:tx>
          <c:invertIfNegative val="0"/>
          <c:cat>
            <c:strRef>
              <c:f>Foglio1!$AD$627:$AE$627</c:f>
              <c:strCache>
                <c:ptCount val="2"/>
                <c:pt idx="0">
                  <c:v>F</c:v>
                </c:pt>
                <c:pt idx="1">
                  <c:v>M</c:v>
                </c:pt>
              </c:strCache>
            </c:strRef>
          </c:cat>
          <c:val>
            <c:numRef>
              <c:f>Foglio1!$AD$628:$AE$628</c:f>
              <c:numCache>
                <c:formatCode>General</c:formatCode>
                <c:ptCount val="2"/>
                <c:pt idx="0">
                  <c:v>22</c:v>
                </c:pt>
                <c:pt idx="1">
                  <c:v>13</c:v>
                </c:pt>
              </c:numCache>
            </c:numRef>
          </c:val>
          <c:extLst>
            <c:ext xmlns:c16="http://schemas.microsoft.com/office/drawing/2014/chart" uri="{C3380CC4-5D6E-409C-BE32-E72D297353CC}">
              <c16:uniqueId val="{00000000-11EE-4E14-B5BE-29312D13F778}"/>
            </c:ext>
          </c:extLst>
        </c:ser>
        <c:ser>
          <c:idx val="1"/>
          <c:order val="1"/>
          <c:tx>
            <c:strRef>
              <c:f>Foglio1!$AC$629</c:f>
              <c:strCache>
                <c:ptCount val="1"/>
                <c:pt idx="0">
                  <c:v>poco</c:v>
                </c:pt>
              </c:strCache>
            </c:strRef>
          </c:tx>
          <c:invertIfNegative val="0"/>
          <c:cat>
            <c:strRef>
              <c:f>Foglio1!$AD$627:$AE$627</c:f>
              <c:strCache>
                <c:ptCount val="2"/>
                <c:pt idx="0">
                  <c:v>F</c:v>
                </c:pt>
                <c:pt idx="1">
                  <c:v>M</c:v>
                </c:pt>
              </c:strCache>
            </c:strRef>
          </c:cat>
          <c:val>
            <c:numRef>
              <c:f>Foglio1!$AD$629:$AE$629</c:f>
              <c:numCache>
                <c:formatCode>General</c:formatCode>
                <c:ptCount val="2"/>
                <c:pt idx="0">
                  <c:v>238</c:v>
                </c:pt>
                <c:pt idx="1">
                  <c:v>123</c:v>
                </c:pt>
              </c:numCache>
            </c:numRef>
          </c:val>
          <c:extLst>
            <c:ext xmlns:c16="http://schemas.microsoft.com/office/drawing/2014/chart" uri="{C3380CC4-5D6E-409C-BE32-E72D297353CC}">
              <c16:uniqueId val="{00000001-11EE-4E14-B5BE-29312D13F778}"/>
            </c:ext>
          </c:extLst>
        </c:ser>
        <c:ser>
          <c:idx val="2"/>
          <c:order val="2"/>
          <c:tx>
            <c:strRef>
              <c:f>Foglio1!$AC$630</c:f>
              <c:strCache>
                <c:ptCount val="1"/>
                <c:pt idx="0">
                  <c:v>abbastanza</c:v>
                </c:pt>
              </c:strCache>
            </c:strRef>
          </c:tx>
          <c:invertIfNegative val="0"/>
          <c:cat>
            <c:strRef>
              <c:f>Foglio1!$AD$627:$AE$627</c:f>
              <c:strCache>
                <c:ptCount val="2"/>
                <c:pt idx="0">
                  <c:v>F</c:v>
                </c:pt>
                <c:pt idx="1">
                  <c:v>M</c:v>
                </c:pt>
              </c:strCache>
            </c:strRef>
          </c:cat>
          <c:val>
            <c:numRef>
              <c:f>Foglio1!$AD$630:$AE$630</c:f>
              <c:numCache>
                <c:formatCode>General</c:formatCode>
                <c:ptCount val="2"/>
                <c:pt idx="0">
                  <c:v>718</c:v>
                </c:pt>
                <c:pt idx="1">
                  <c:v>426</c:v>
                </c:pt>
              </c:numCache>
            </c:numRef>
          </c:val>
          <c:extLst>
            <c:ext xmlns:c16="http://schemas.microsoft.com/office/drawing/2014/chart" uri="{C3380CC4-5D6E-409C-BE32-E72D297353CC}">
              <c16:uniqueId val="{00000002-11EE-4E14-B5BE-29312D13F778}"/>
            </c:ext>
          </c:extLst>
        </c:ser>
        <c:ser>
          <c:idx val="3"/>
          <c:order val="3"/>
          <c:tx>
            <c:strRef>
              <c:f>Foglio1!$AC$631</c:f>
              <c:strCache>
                <c:ptCount val="1"/>
                <c:pt idx="0">
                  <c:v>molto</c:v>
                </c:pt>
              </c:strCache>
            </c:strRef>
          </c:tx>
          <c:invertIfNegative val="0"/>
          <c:cat>
            <c:strRef>
              <c:f>Foglio1!$AD$627:$AE$627</c:f>
              <c:strCache>
                <c:ptCount val="2"/>
                <c:pt idx="0">
                  <c:v>F</c:v>
                </c:pt>
                <c:pt idx="1">
                  <c:v>M</c:v>
                </c:pt>
              </c:strCache>
            </c:strRef>
          </c:cat>
          <c:val>
            <c:numRef>
              <c:f>Foglio1!$AD$631:$AE$631</c:f>
              <c:numCache>
                <c:formatCode>General</c:formatCode>
                <c:ptCount val="2"/>
                <c:pt idx="0">
                  <c:v>368</c:v>
                </c:pt>
                <c:pt idx="1">
                  <c:v>217</c:v>
                </c:pt>
              </c:numCache>
            </c:numRef>
          </c:val>
          <c:extLst>
            <c:ext xmlns:c16="http://schemas.microsoft.com/office/drawing/2014/chart" uri="{C3380CC4-5D6E-409C-BE32-E72D297353CC}">
              <c16:uniqueId val="{00000003-11EE-4E14-B5BE-29312D13F778}"/>
            </c:ext>
          </c:extLst>
        </c:ser>
        <c:dLbls>
          <c:showLegendKey val="0"/>
          <c:showVal val="0"/>
          <c:showCatName val="0"/>
          <c:showSerName val="0"/>
          <c:showPercent val="0"/>
          <c:showBubbleSize val="0"/>
        </c:dLbls>
        <c:gapWidth val="150"/>
        <c:overlap val="100"/>
        <c:axId val="122118144"/>
        <c:axId val="122692736"/>
      </c:barChart>
      <c:catAx>
        <c:axId val="122118144"/>
        <c:scaling>
          <c:orientation val="minMax"/>
        </c:scaling>
        <c:delete val="0"/>
        <c:axPos val="b"/>
        <c:numFmt formatCode="General" sourceLinked="0"/>
        <c:majorTickMark val="out"/>
        <c:minorTickMark val="none"/>
        <c:tickLblPos val="nextTo"/>
        <c:crossAx val="122692736"/>
        <c:crosses val="autoZero"/>
        <c:auto val="1"/>
        <c:lblAlgn val="ctr"/>
        <c:lblOffset val="100"/>
        <c:noMultiLvlLbl val="0"/>
      </c:catAx>
      <c:valAx>
        <c:axId val="122692736"/>
        <c:scaling>
          <c:orientation val="minMax"/>
        </c:scaling>
        <c:delete val="0"/>
        <c:axPos val="l"/>
        <c:majorGridlines/>
        <c:numFmt formatCode="0%" sourceLinked="1"/>
        <c:majorTickMark val="out"/>
        <c:minorTickMark val="none"/>
        <c:tickLblPos val="nextTo"/>
        <c:crossAx val="122118144"/>
        <c:crosses val="autoZero"/>
        <c:crossBetween val="between"/>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baseline="0" dirty="0">
                <a:effectLst/>
              </a:rPr>
              <a:t>Collettivo </a:t>
            </a:r>
            <a:r>
              <a:rPr lang="it-IT" sz="1200" b="1" i="0" u="none" strike="noStrike" baseline="0" dirty="0" err="1">
                <a:effectLst/>
              </a:rPr>
              <a:t>UniverS</a:t>
            </a:r>
            <a:r>
              <a:rPr lang="it-IT" sz="1200" b="1" i="0" u="none" strike="noStrike" baseline="0" dirty="0">
                <a:effectLst/>
              </a:rPr>
              <a:t>-Ita</a:t>
            </a:r>
            <a:r>
              <a:rPr lang="it-IT" sz="1200" b="1" i="0" baseline="0" dirty="0">
                <a:effectLst/>
              </a:rPr>
              <a:t>: </a:t>
            </a:r>
            <a:endParaRPr lang="it-IT" sz="1200" dirty="0">
              <a:effectLst/>
            </a:endParaRPr>
          </a:p>
          <a:p>
            <a:pPr>
              <a:defRPr sz="1200"/>
            </a:pPr>
            <a:r>
              <a:rPr lang="it-IT" sz="1200" b="1" i="0" cap="all" baseline="0" dirty="0">
                <a:effectLst/>
              </a:rPr>
              <a:t>risposta alla domanda "Quanto sei a tuo agio nello scrivere?" per abitudini di lettura </a:t>
            </a:r>
            <a:r>
              <a:rPr lang="it-IT" sz="1200" b="1" i="0" baseline="0" dirty="0">
                <a:effectLst/>
              </a:rPr>
              <a:t>(%)</a:t>
            </a:r>
            <a:endParaRPr lang="it-IT" sz="1200" dirty="0">
              <a:effectLst/>
            </a:endParaRPr>
          </a:p>
        </c:rich>
      </c:tx>
      <c:overlay val="0"/>
    </c:title>
    <c:autoTitleDeleted val="0"/>
    <c:plotArea>
      <c:layout/>
      <c:barChart>
        <c:barDir val="col"/>
        <c:grouping val="percentStacked"/>
        <c:varyColors val="0"/>
        <c:ser>
          <c:idx val="0"/>
          <c:order val="0"/>
          <c:tx>
            <c:strRef>
              <c:f>Foglio1!$AC$637</c:f>
              <c:strCache>
                <c:ptCount val="1"/>
                <c:pt idx="0">
                  <c:v>per niente</c:v>
                </c:pt>
              </c:strCache>
            </c:strRef>
          </c:tx>
          <c:invertIfNegative val="0"/>
          <c:cat>
            <c:strRef>
              <c:f>Foglio1!$AD$636:$AG$636</c:f>
              <c:strCache>
                <c:ptCount val="4"/>
                <c:pt idx="0">
                  <c:v>Non legge libri</c:v>
                </c:pt>
                <c:pt idx="1">
                  <c:v>Legge meno di 5 libri</c:v>
                </c:pt>
                <c:pt idx="2">
                  <c:v>Legge 5-10 libri</c:v>
                </c:pt>
                <c:pt idx="3">
                  <c:v>Legge più di 10 libri</c:v>
                </c:pt>
              </c:strCache>
            </c:strRef>
          </c:cat>
          <c:val>
            <c:numRef>
              <c:f>Foglio1!$AD$637:$AG$637</c:f>
              <c:numCache>
                <c:formatCode>General</c:formatCode>
                <c:ptCount val="4"/>
                <c:pt idx="0">
                  <c:v>4</c:v>
                </c:pt>
                <c:pt idx="1">
                  <c:v>23</c:v>
                </c:pt>
                <c:pt idx="2">
                  <c:v>4</c:v>
                </c:pt>
                <c:pt idx="3">
                  <c:v>5</c:v>
                </c:pt>
              </c:numCache>
            </c:numRef>
          </c:val>
          <c:extLst>
            <c:ext xmlns:c16="http://schemas.microsoft.com/office/drawing/2014/chart" uri="{C3380CC4-5D6E-409C-BE32-E72D297353CC}">
              <c16:uniqueId val="{00000000-509C-4D0D-9DAB-82515A2C48F0}"/>
            </c:ext>
          </c:extLst>
        </c:ser>
        <c:ser>
          <c:idx val="1"/>
          <c:order val="1"/>
          <c:tx>
            <c:strRef>
              <c:f>Foglio1!$AC$638</c:f>
              <c:strCache>
                <c:ptCount val="1"/>
                <c:pt idx="0">
                  <c:v>poco</c:v>
                </c:pt>
              </c:strCache>
            </c:strRef>
          </c:tx>
          <c:invertIfNegative val="0"/>
          <c:cat>
            <c:strRef>
              <c:f>Foglio1!$AD$636:$AG$636</c:f>
              <c:strCache>
                <c:ptCount val="4"/>
                <c:pt idx="0">
                  <c:v>Non legge libri</c:v>
                </c:pt>
                <c:pt idx="1">
                  <c:v>Legge meno di 5 libri</c:v>
                </c:pt>
                <c:pt idx="2">
                  <c:v>Legge 5-10 libri</c:v>
                </c:pt>
                <c:pt idx="3">
                  <c:v>Legge più di 10 libri</c:v>
                </c:pt>
              </c:strCache>
            </c:strRef>
          </c:cat>
          <c:val>
            <c:numRef>
              <c:f>Foglio1!$AD$638:$AG$638</c:f>
              <c:numCache>
                <c:formatCode>General</c:formatCode>
                <c:ptCount val="4"/>
                <c:pt idx="0">
                  <c:v>46</c:v>
                </c:pt>
                <c:pt idx="1">
                  <c:v>181</c:v>
                </c:pt>
                <c:pt idx="2">
                  <c:v>94</c:v>
                </c:pt>
                <c:pt idx="3">
                  <c:v>42</c:v>
                </c:pt>
              </c:numCache>
            </c:numRef>
          </c:val>
          <c:extLst>
            <c:ext xmlns:c16="http://schemas.microsoft.com/office/drawing/2014/chart" uri="{C3380CC4-5D6E-409C-BE32-E72D297353CC}">
              <c16:uniqueId val="{00000001-509C-4D0D-9DAB-82515A2C48F0}"/>
            </c:ext>
          </c:extLst>
        </c:ser>
        <c:ser>
          <c:idx val="2"/>
          <c:order val="2"/>
          <c:tx>
            <c:strRef>
              <c:f>Foglio1!$AC$639</c:f>
              <c:strCache>
                <c:ptCount val="1"/>
                <c:pt idx="0">
                  <c:v>abbastanza</c:v>
                </c:pt>
              </c:strCache>
            </c:strRef>
          </c:tx>
          <c:invertIfNegative val="0"/>
          <c:cat>
            <c:strRef>
              <c:f>Foglio1!$AD$636:$AG$636</c:f>
              <c:strCache>
                <c:ptCount val="4"/>
                <c:pt idx="0">
                  <c:v>Non legge libri</c:v>
                </c:pt>
                <c:pt idx="1">
                  <c:v>Legge meno di 5 libri</c:v>
                </c:pt>
                <c:pt idx="2">
                  <c:v>Legge 5-10 libri</c:v>
                </c:pt>
                <c:pt idx="3">
                  <c:v>Legge più di 10 libri</c:v>
                </c:pt>
              </c:strCache>
            </c:strRef>
          </c:cat>
          <c:val>
            <c:numRef>
              <c:f>Foglio1!$AD$639:$AG$639</c:f>
              <c:numCache>
                <c:formatCode>General</c:formatCode>
                <c:ptCount val="4"/>
                <c:pt idx="0">
                  <c:v>95</c:v>
                </c:pt>
                <c:pt idx="1">
                  <c:v>520</c:v>
                </c:pt>
                <c:pt idx="2">
                  <c:v>356</c:v>
                </c:pt>
                <c:pt idx="3">
                  <c:v>179</c:v>
                </c:pt>
              </c:numCache>
            </c:numRef>
          </c:val>
          <c:extLst>
            <c:ext xmlns:c16="http://schemas.microsoft.com/office/drawing/2014/chart" uri="{C3380CC4-5D6E-409C-BE32-E72D297353CC}">
              <c16:uniqueId val="{00000002-509C-4D0D-9DAB-82515A2C48F0}"/>
            </c:ext>
          </c:extLst>
        </c:ser>
        <c:ser>
          <c:idx val="3"/>
          <c:order val="3"/>
          <c:tx>
            <c:strRef>
              <c:f>Foglio1!$AC$640</c:f>
              <c:strCache>
                <c:ptCount val="1"/>
                <c:pt idx="0">
                  <c:v>molto</c:v>
                </c:pt>
              </c:strCache>
            </c:strRef>
          </c:tx>
          <c:invertIfNegative val="0"/>
          <c:cat>
            <c:strRef>
              <c:f>Foglio1!$AD$636:$AG$636</c:f>
              <c:strCache>
                <c:ptCount val="4"/>
                <c:pt idx="0">
                  <c:v>Non legge libri</c:v>
                </c:pt>
                <c:pt idx="1">
                  <c:v>Legge meno di 5 libri</c:v>
                </c:pt>
                <c:pt idx="2">
                  <c:v>Legge 5-10 libri</c:v>
                </c:pt>
                <c:pt idx="3">
                  <c:v>Legge più di 10 libri</c:v>
                </c:pt>
              </c:strCache>
            </c:strRef>
          </c:cat>
          <c:val>
            <c:numRef>
              <c:f>Foglio1!$AD$640:$AG$640</c:f>
              <c:numCache>
                <c:formatCode>General</c:formatCode>
                <c:ptCount val="4"/>
                <c:pt idx="0">
                  <c:v>32</c:v>
                </c:pt>
                <c:pt idx="1">
                  <c:v>236</c:v>
                </c:pt>
                <c:pt idx="2">
                  <c:v>172</c:v>
                </c:pt>
                <c:pt idx="3">
                  <c:v>148</c:v>
                </c:pt>
              </c:numCache>
            </c:numRef>
          </c:val>
          <c:extLst>
            <c:ext xmlns:c16="http://schemas.microsoft.com/office/drawing/2014/chart" uri="{C3380CC4-5D6E-409C-BE32-E72D297353CC}">
              <c16:uniqueId val="{00000003-509C-4D0D-9DAB-82515A2C48F0}"/>
            </c:ext>
          </c:extLst>
        </c:ser>
        <c:dLbls>
          <c:showLegendKey val="0"/>
          <c:showVal val="0"/>
          <c:showCatName val="0"/>
          <c:showSerName val="0"/>
          <c:showPercent val="0"/>
          <c:showBubbleSize val="0"/>
        </c:dLbls>
        <c:gapWidth val="150"/>
        <c:overlap val="100"/>
        <c:axId val="122118656"/>
        <c:axId val="122694464"/>
      </c:barChart>
      <c:catAx>
        <c:axId val="122118656"/>
        <c:scaling>
          <c:orientation val="minMax"/>
        </c:scaling>
        <c:delete val="0"/>
        <c:axPos val="b"/>
        <c:numFmt formatCode="General" sourceLinked="0"/>
        <c:majorTickMark val="out"/>
        <c:minorTickMark val="none"/>
        <c:tickLblPos val="nextTo"/>
        <c:crossAx val="122694464"/>
        <c:crosses val="autoZero"/>
        <c:auto val="1"/>
        <c:lblAlgn val="ctr"/>
        <c:lblOffset val="100"/>
        <c:noMultiLvlLbl val="0"/>
      </c:catAx>
      <c:valAx>
        <c:axId val="122694464"/>
        <c:scaling>
          <c:orientation val="minMax"/>
        </c:scaling>
        <c:delete val="0"/>
        <c:axPos val="l"/>
        <c:majorGridlines/>
        <c:numFmt formatCode="0%" sourceLinked="1"/>
        <c:majorTickMark val="out"/>
        <c:minorTickMark val="none"/>
        <c:tickLblPos val="nextTo"/>
        <c:crossAx val="12211865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b="1" i="0" baseline="0" dirty="0" err="1">
                <a:effectLst/>
              </a:rPr>
              <a:t>Aree</a:t>
            </a:r>
            <a:r>
              <a:rPr lang="en-US" sz="1200" b="1" i="0" baseline="0" dirty="0">
                <a:effectLst/>
              </a:rPr>
              <a:t> </a:t>
            </a:r>
            <a:r>
              <a:rPr lang="en-US" sz="1200" b="1" i="0" baseline="0" dirty="0" err="1">
                <a:effectLst/>
              </a:rPr>
              <a:t>disciplinari</a:t>
            </a:r>
            <a:r>
              <a:rPr lang="en-US" sz="1200" b="1" i="0" baseline="0" dirty="0">
                <a:effectLst/>
              </a:rPr>
              <a:t>:</a:t>
            </a:r>
            <a:endParaRPr lang="it-IT" sz="1200" dirty="0">
              <a:effectLst/>
            </a:endParaRPr>
          </a:p>
          <a:p>
            <a:pPr>
              <a:defRPr sz="1200"/>
            </a:pPr>
            <a:r>
              <a:rPr lang="en-US" sz="1200" b="1" i="0" cap="all" baseline="0" dirty="0" err="1">
                <a:effectLst/>
              </a:rPr>
              <a:t>Distribuzione</a:t>
            </a:r>
            <a:r>
              <a:rPr lang="en-US" sz="1200" b="1" i="0" cap="all" baseline="0" dirty="0">
                <a:effectLst/>
              </a:rPr>
              <a:t> </a:t>
            </a:r>
            <a:r>
              <a:rPr lang="en-US" sz="1200" b="1" i="0" cap="all" baseline="0" dirty="0" err="1">
                <a:effectLst/>
              </a:rPr>
              <a:t>definitiva</a:t>
            </a:r>
            <a:r>
              <a:rPr lang="en-US" sz="1200" b="1" i="0" cap="all" baseline="0" dirty="0">
                <a:effectLst/>
              </a:rPr>
              <a:t> </a:t>
            </a:r>
            <a:r>
              <a:rPr lang="en-US" sz="1200" b="1" i="0" baseline="0" dirty="0" err="1">
                <a:effectLst/>
              </a:rPr>
              <a:t>dei</a:t>
            </a:r>
            <a:r>
              <a:rPr lang="en-US" sz="1200" b="1" i="0" baseline="0" dirty="0">
                <a:effectLst/>
              </a:rPr>
              <a:t> </a:t>
            </a:r>
            <a:r>
              <a:rPr lang="en-US" sz="1200" b="1" i="0" baseline="0" dirty="0" err="1">
                <a:effectLst/>
              </a:rPr>
              <a:t>partecipanti</a:t>
            </a:r>
            <a:r>
              <a:rPr lang="en-US" sz="1200" b="1" i="0" baseline="0" dirty="0">
                <a:effectLst/>
              </a:rPr>
              <a:t> </a:t>
            </a:r>
            <a:endParaRPr lang="it-IT" sz="1200" dirty="0">
              <a:effectLst/>
            </a:endParaRPr>
          </a:p>
          <a:p>
            <a:pPr>
              <a:defRPr sz="1200"/>
            </a:pPr>
            <a:r>
              <a:rPr lang="en-US" sz="1200" b="1" i="0" baseline="0" dirty="0">
                <a:effectLst/>
              </a:rPr>
              <a:t>(N 2137)</a:t>
            </a:r>
            <a:endParaRPr lang="it-IT" sz="1200" dirty="0">
              <a:effectLst/>
            </a:endParaRPr>
          </a:p>
        </c:rich>
      </c:tx>
      <c:overlay val="0"/>
    </c:title>
    <c:autoTitleDeleted val="0"/>
    <c:plotArea>
      <c:layout/>
      <c:pieChart>
        <c:varyColors val="1"/>
        <c:ser>
          <c:idx val="0"/>
          <c:order val="0"/>
          <c:tx>
            <c:strRef>
              <c:f>Foglio1!$X$101</c:f>
              <c:strCache>
                <c:ptCount val="1"/>
                <c:pt idx="0">
                  <c:v>N questionari corpus</c:v>
                </c:pt>
              </c:strCache>
            </c:strRef>
          </c:tx>
          <c:dLbls>
            <c:dLbl>
              <c:idx val="0"/>
              <c:layout>
                <c:manualLayout>
                  <c:x val="-7.5203582854447615E-2"/>
                  <c:y val="0.14388358585069858"/>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BDF-44DD-92ED-B27B15E6C8C7}"/>
                </c:ext>
              </c:extLst>
            </c:dLbl>
            <c:dLbl>
              <c:idx val="2"/>
              <c:layout>
                <c:manualLayout>
                  <c:x val="0.11216557884459802"/>
                  <c:y val="-0.14870248416954146"/>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BDF-44DD-92ED-B27B15E6C8C7}"/>
                </c:ext>
              </c:extLst>
            </c:dLbl>
            <c:spPr>
              <a:noFill/>
              <a:ln>
                <a:noFill/>
              </a:ln>
              <a:effectLst/>
            </c:spPr>
            <c:txPr>
              <a:bodyPr/>
              <a:lstStyle/>
              <a:p>
                <a:pPr>
                  <a:defRPr sz="1400">
                    <a:solidFill>
                      <a:schemeClr val="bg1"/>
                    </a:solidFill>
                  </a:defRPr>
                </a:pPr>
                <a:endParaRPr lang="it-IT"/>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Foglio1!$W$102:$W$105</c:f>
              <c:strCache>
                <c:ptCount val="4"/>
                <c:pt idx="0">
                  <c:v>Area sanitaria</c:v>
                </c:pt>
                <c:pt idx="1">
                  <c:v>Area scientifica</c:v>
                </c:pt>
                <c:pt idx="2">
                  <c:v>Area umanistica</c:v>
                </c:pt>
                <c:pt idx="3">
                  <c:v>Area sociale</c:v>
                </c:pt>
              </c:strCache>
            </c:strRef>
          </c:cat>
          <c:val>
            <c:numRef>
              <c:f>Foglio1!$X$102:$X$105</c:f>
              <c:numCache>
                <c:formatCode>General</c:formatCode>
                <c:ptCount val="4"/>
                <c:pt idx="0">
                  <c:v>248</c:v>
                </c:pt>
                <c:pt idx="1">
                  <c:v>722</c:v>
                </c:pt>
                <c:pt idx="2">
                  <c:v>586</c:v>
                </c:pt>
                <c:pt idx="3">
                  <c:v>581</c:v>
                </c:pt>
              </c:numCache>
            </c:numRef>
          </c:val>
          <c:extLst>
            <c:ext xmlns:c16="http://schemas.microsoft.com/office/drawing/2014/chart" uri="{C3380CC4-5D6E-409C-BE32-E72D297353CC}">
              <c16:uniqueId val="{00000002-EBDF-44DD-92ED-B27B15E6C8C7}"/>
            </c:ext>
          </c:extLst>
        </c:ser>
        <c:dLbls>
          <c:dLblPos val="ctr"/>
          <c:showLegendKey val="0"/>
          <c:showVal val="1"/>
          <c:showCatName val="0"/>
          <c:showSerName val="0"/>
          <c:showPercent val="0"/>
          <c:showBubbleSize val="0"/>
          <c:showLeaderLines val="1"/>
        </c:dLbls>
        <c:firstSliceAng val="0"/>
      </c:pieChart>
    </c:plotArea>
    <c:plotVisOnly val="1"/>
    <c:dispBlanksAs val="gap"/>
    <c:showDLblsOverMax val="0"/>
  </c:chart>
  <c:spPr>
    <a:solidFill>
      <a:schemeClr val="accent6">
        <a:lumMod val="20000"/>
        <a:lumOff val="80000"/>
      </a:schemeClr>
    </a:solidFill>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b="1" i="0" baseline="0" dirty="0" err="1">
                <a:effectLst/>
              </a:rPr>
              <a:t>Ripartizione</a:t>
            </a:r>
            <a:r>
              <a:rPr lang="en-US" sz="1200" b="1" i="0" baseline="0" dirty="0">
                <a:effectLst/>
              </a:rPr>
              <a:t> </a:t>
            </a:r>
            <a:r>
              <a:rPr lang="en-US" sz="1200" b="1" i="0" baseline="0" dirty="0" err="1">
                <a:effectLst/>
              </a:rPr>
              <a:t>territoriale</a:t>
            </a:r>
            <a:r>
              <a:rPr lang="en-US" sz="1200" b="1" i="0" baseline="0" dirty="0">
                <a:effectLst/>
              </a:rPr>
              <a:t> </a:t>
            </a:r>
            <a:r>
              <a:rPr lang="en-US" sz="1200" b="1" i="0" baseline="0" dirty="0" err="1">
                <a:effectLst/>
              </a:rPr>
              <a:t>sedi</a:t>
            </a:r>
            <a:r>
              <a:rPr lang="en-US" sz="1200" b="1" i="0" baseline="0" dirty="0">
                <a:effectLst/>
              </a:rPr>
              <a:t> </a:t>
            </a:r>
            <a:r>
              <a:rPr lang="en-US" sz="1200" b="1" i="0" baseline="0" dirty="0" err="1">
                <a:effectLst/>
              </a:rPr>
              <a:t>Atenei</a:t>
            </a:r>
            <a:r>
              <a:rPr lang="en-US" sz="1200" b="1" i="0" baseline="0" dirty="0">
                <a:effectLst/>
              </a:rPr>
              <a:t>: </a:t>
            </a:r>
            <a:endParaRPr lang="it-IT" sz="1200" dirty="0">
              <a:effectLst/>
            </a:endParaRPr>
          </a:p>
          <a:p>
            <a:pPr>
              <a:defRPr sz="1200"/>
            </a:pPr>
            <a:r>
              <a:rPr lang="en-US" sz="1200" b="1" i="0" cap="all" baseline="0" dirty="0" err="1">
                <a:effectLst/>
              </a:rPr>
              <a:t>distribuzione</a:t>
            </a:r>
            <a:r>
              <a:rPr lang="en-US" sz="1200" b="1" i="0" cap="all" baseline="0" dirty="0">
                <a:effectLst/>
              </a:rPr>
              <a:t> </a:t>
            </a:r>
            <a:r>
              <a:rPr lang="en-US" sz="1200" b="1" i="0" cap="all" baseline="0" dirty="0" err="1">
                <a:effectLst/>
              </a:rPr>
              <a:t>ideale</a:t>
            </a:r>
            <a:r>
              <a:rPr lang="en-US" sz="1200" b="1" i="0" cap="all" baseline="0" dirty="0">
                <a:effectLst/>
              </a:rPr>
              <a:t> </a:t>
            </a:r>
            <a:r>
              <a:rPr lang="en-US" sz="1200" b="1" i="0" baseline="0" dirty="0" err="1">
                <a:effectLst/>
              </a:rPr>
              <a:t>dei</a:t>
            </a:r>
            <a:r>
              <a:rPr lang="en-US" sz="1200" b="1" i="0" baseline="0" dirty="0">
                <a:effectLst/>
              </a:rPr>
              <a:t> </a:t>
            </a:r>
            <a:r>
              <a:rPr lang="en-US" sz="1200" b="1" i="0" baseline="0" dirty="0" err="1">
                <a:effectLst/>
              </a:rPr>
              <a:t>partecipanti</a:t>
            </a:r>
            <a:r>
              <a:rPr lang="en-US" sz="1200" b="1" i="0" baseline="0" dirty="0">
                <a:effectLst/>
              </a:rPr>
              <a:t> (N 2160)</a:t>
            </a:r>
            <a:endParaRPr lang="it-IT" sz="1200" dirty="0">
              <a:effectLst/>
            </a:endParaRPr>
          </a:p>
        </c:rich>
      </c:tx>
      <c:overlay val="0"/>
    </c:title>
    <c:autoTitleDeleted val="0"/>
    <c:plotArea>
      <c:layout/>
      <c:pieChart>
        <c:varyColors val="1"/>
        <c:ser>
          <c:idx val="0"/>
          <c:order val="0"/>
          <c:tx>
            <c:strRef>
              <c:f>Foglio2!$P$48</c:f>
              <c:strCache>
                <c:ptCount val="1"/>
                <c:pt idx="0">
                  <c:v>2160 ideali</c:v>
                </c:pt>
              </c:strCache>
            </c:strRef>
          </c:tx>
          <c:dLbls>
            <c:spPr>
              <a:noFill/>
              <a:ln>
                <a:noFill/>
              </a:ln>
              <a:effectLst/>
            </c:spPr>
            <c:txPr>
              <a:bodyPr/>
              <a:lstStyle/>
              <a:p>
                <a:pPr>
                  <a:defRPr sz="1400">
                    <a:solidFill>
                      <a:schemeClr val="bg1"/>
                    </a:solidFill>
                  </a:defRPr>
                </a:pPr>
                <a:endParaRPr lang="it-IT"/>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Foglio2!$O$49:$O$51</c:f>
              <c:strCache>
                <c:ptCount val="3"/>
                <c:pt idx="0">
                  <c:v>Nord</c:v>
                </c:pt>
                <c:pt idx="1">
                  <c:v>Centro</c:v>
                </c:pt>
                <c:pt idx="2">
                  <c:v>Sud</c:v>
                </c:pt>
              </c:strCache>
            </c:strRef>
          </c:cat>
          <c:val>
            <c:numRef>
              <c:f>Foglio2!$P$49:$P$51</c:f>
              <c:numCache>
                <c:formatCode>General</c:formatCode>
                <c:ptCount val="3"/>
                <c:pt idx="0">
                  <c:v>1015</c:v>
                </c:pt>
                <c:pt idx="1">
                  <c:v>497</c:v>
                </c:pt>
                <c:pt idx="2">
                  <c:v>648</c:v>
                </c:pt>
              </c:numCache>
            </c:numRef>
          </c:val>
          <c:extLst>
            <c:ext xmlns:c16="http://schemas.microsoft.com/office/drawing/2014/chart" uri="{C3380CC4-5D6E-409C-BE32-E72D297353CC}">
              <c16:uniqueId val="{00000000-1005-4B02-8D1F-A018EEC6D1CB}"/>
            </c:ext>
          </c:extLst>
        </c:ser>
        <c:dLbls>
          <c:dLblPos val="ctr"/>
          <c:showLegendKey val="0"/>
          <c:showVal val="1"/>
          <c:showCatName val="0"/>
          <c:showSerName val="0"/>
          <c:showPercent val="0"/>
          <c:showBubbleSize val="0"/>
          <c:showLeaderLines val="1"/>
        </c:dLbls>
        <c:firstSliceAng val="0"/>
      </c:pieChart>
    </c:plotArea>
    <c:legend>
      <c:legendPos val="r"/>
      <c:layout>
        <c:manualLayout>
          <c:xMode val="edge"/>
          <c:yMode val="edge"/>
          <c:x val="0.72816182346154656"/>
          <c:y val="0.38102575027032654"/>
          <c:w val="0.2523410040122725"/>
          <c:h val="0.35826489045624366"/>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b="1" i="0" baseline="0" dirty="0" err="1">
                <a:effectLst/>
              </a:rPr>
              <a:t>Ripartizione</a:t>
            </a:r>
            <a:r>
              <a:rPr lang="en-US" sz="1200" b="1" i="0" baseline="0" dirty="0">
                <a:effectLst/>
              </a:rPr>
              <a:t> </a:t>
            </a:r>
            <a:r>
              <a:rPr lang="en-US" sz="1200" b="1" i="0" baseline="0" dirty="0" err="1">
                <a:effectLst/>
              </a:rPr>
              <a:t>territoriale</a:t>
            </a:r>
            <a:r>
              <a:rPr lang="en-US" sz="1200" b="1" i="0" baseline="0" dirty="0">
                <a:effectLst/>
              </a:rPr>
              <a:t> </a:t>
            </a:r>
            <a:r>
              <a:rPr lang="en-US" sz="1200" b="1" i="0" baseline="0" dirty="0" err="1">
                <a:effectLst/>
              </a:rPr>
              <a:t>sedi</a:t>
            </a:r>
            <a:r>
              <a:rPr lang="en-US" sz="1200" b="1" i="0" baseline="0" dirty="0">
                <a:effectLst/>
              </a:rPr>
              <a:t> </a:t>
            </a:r>
            <a:r>
              <a:rPr lang="en-US" sz="1200" b="1" i="0" baseline="0" dirty="0" err="1">
                <a:effectLst/>
              </a:rPr>
              <a:t>Atenei</a:t>
            </a:r>
            <a:r>
              <a:rPr lang="en-US" sz="1200" b="1" i="0" baseline="0" dirty="0">
                <a:effectLst/>
              </a:rPr>
              <a:t>: </a:t>
            </a:r>
            <a:endParaRPr lang="it-IT" sz="1200" dirty="0">
              <a:effectLst/>
            </a:endParaRPr>
          </a:p>
          <a:p>
            <a:pPr>
              <a:defRPr sz="1200"/>
            </a:pPr>
            <a:r>
              <a:rPr lang="en-US" sz="1200" b="1" i="0" cap="all" baseline="0" dirty="0" err="1">
                <a:effectLst/>
              </a:rPr>
              <a:t>distribuzione</a:t>
            </a:r>
            <a:r>
              <a:rPr lang="en-US" sz="1200" b="1" i="0" cap="all" baseline="0" dirty="0">
                <a:effectLst/>
              </a:rPr>
              <a:t> </a:t>
            </a:r>
            <a:r>
              <a:rPr lang="en-US" sz="1200" b="1" i="0" cap="all" baseline="0" dirty="0" err="1">
                <a:effectLst/>
              </a:rPr>
              <a:t>definitiva</a:t>
            </a:r>
            <a:r>
              <a:rPr lang="en-US" sz="1200" b="1" i="0" cap="all" baseline="0" dirty="0">
                <a:effectLst/>
              </a:rPr>
              <a:t> </a:t>
            </a:r>
            <a:r>
              <a:rPr lang="en-US" sz="1200" b="1" i="0" baseline="0" dirty="0" err="1">
                <a:effectLst/>
              </a:rPr>
              <a:t>dei</a:t>
            </a:r>
            <a:r>
              <a:rPr lang="en-US" sz="1200" b="1" i="0" baseline="0" dirty="0">
                <a:effectLst/>
              </a:rPr>
              <a:t> </a:t>
            </a:r>
            <a:r>
              <a:rPr lang="en-US" sz="1200" b="1" i="0" baseline="0" dirty="0" err="1">
                <a:effectLst/>
              </a:rPr>
              <a:t>partecipanti</a:t>
            </a:r>
            <a:r>
              <a:rPr lang="en-US" sz="1200" b="1" i="0" baseline="0" dirty="0">
                <a:effectLst/>
              </a:rPr>
              <a:t> (N 2137)</a:t>
            </a:r>
            <a:endParaRPr lang="it-IT" sz="1200" dirty="0">
              <a:effectLst/>
            </a:endParaRPr>
          </a:p>
        </c:rich>
      </c:tx>
      <c:overlay val="0"/>
    </c:title>
    <c:autoTitleDeleted val="0"/>
    <c:plotArea>
      <c:layout/>
      <c:pieChart>
        <c:varyColors val="1"/>
        <c:ser>
          <c:idx val="0"/>
          <c:order val="0"/>
          <c:dLbls>
            <c:spPr>
              <a:noFill/>
              <a:ln>
                <a:noFill/>
              </a:ln>
              <a:effectLst/>
            </c:spPr>
            <c:txPr>
              <a:bodyPr/>
              <a:lstStyle/>
              <a:p>
                <a:pPr>
                  <a:defRPr sz="1400">
                    <a:solidFill>
                      <a:schemeClr val="bg1"/>
                    </a:solidFill>
                  </a:defRPr>
                </a:pPr>
                <a:endParaRPr lang="it-IT"/>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Foglio2!$A$66:$A$68</c:f>
              <c:strCache>
                <c:ptCount val="3"/>
                <c:pt idx="0">
                  <c:v>Nord</c:v>
                </c:pt>
                <c:pt idx="1">
                  <c:v>Centro</c:v>
                </c:pt>
                <c:pt idx="2">
                  <c:v>Sud</c:v>
                </c:pt>
              </c:strCache>
            </c:strRef>
          </c:cat>
          <c:val>
            <c:numRef>
              <c:f>Foglio2!$B$66:$B$68</c:f>
              <c:numCache>
                <c:formatCode>General</c:formatCode>
                <c:ptCount val="3"/>
                <c:pt idx="0">
                  <c:v>891</c:v>
                </c:pt>
                <c:pt idx="1">
                  <c:v>591</c:v>
                </c:pt>
                <c:pt idx="2">
                  <c:v>655</c:v>
                </c:pt>
              </c:numCache>
            </c:numRef>
          </c:val>
          <c:extLst>
            <c:ext xmlns:c16="http://schemas.microsoft.com/office/drawing/2014/chart" uri="{C3380CC4-5D6E-409C-BE32-E72D297353CC}">
              <c16:uniqueId val="{00000000-C33F-41B6-828E-83003C17BFA0}"/>
            </c:ext>
          </c:extLst>
        </c:ser>
        <c:dLbls>
          <c:dLblPos val="ctr"/>
          <c:showLegendKey val="0"/>
          <c:showVal val="1"/>
          <c:showCatName val="0"/>
          <c:showSerName val="0"/>
          <c:showPercent val="0"/>
          <c:showBubbleSize val="0"/>
          <c:showLeaderLines val="1"/>
        </c:dLbls>
        <c:firstSliceAng val="0"/>
      </c:pieChart>
    </c:plotArea>
    <c:plotVisOnly val="1"/>
    <c:dispBlanksAs val="gap"/>
    <c:showDLblsOverMax val="0"/>
  </c:chart>
  <c:spPr>
    <a:solidFill>
      <a:schemeClr val="accent6">
        <a:lumMod val="20000"/>
        <a:lumOff val="80000"/>
      </a:schemeClr>
    </a:solidFill>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u="none" strike="noStrike" baseline="0" dirty="0">
                <a:effectLst/>
              </a:rPr>
              <a:t>Composizione collettivo di riferimento e collettivo </a:t>
            </a:r>
            <a:r>
              <a:rPr lang="it-IT" sz="1200" b="1" i="0" u="none" strike="noStrike" baseline="0" dirty="0" err="1">
                <a:effectLst/>
              </a:rPr>
              <a:t>UniverS</a:t>
            </a:r>
            <a:r>
              <a:rPr lang="it-IT" sz="1200" b="1" i="0" u="none" strike="noStrike" baseline="0" dirty="0">
                <a:effectLst/>
              </a:rPr>
              <a:t>-Ita per </a:t>
            </a:r>
            <a:r>
              <a:rPr lang="it-IT" sz="1200" b="1" i="0" u="none" strike="noStrike" cap="all" baseline="0" dirty="0">
                <a:effectLst/>
              </a:rPr>
              <a:t>genere</a:t>
            </a:r>
            <a:r>
              <a:rPr lang="it-IT" sz="1200" b="1" i="0" u="none" strike="noStrike" baseline="0" dirty="0">
                <a:effectLst/>
              </a:rPr>
              <a:t> (%)</a:t>
            </a:r>
            <a:endParaRPr lang="it-IT" sz="1200" dirty="0"/>
          </a:p>
        </c:rich>
      </c:tx>
      <c:overlay val="0"/>
    </c:title>
    <c:autoTitleDeleted val="0"/>
    <c:plotArea>
      <c:layout/>
      <c:barChart>
        <c:barDir val="col"/>
        <c:grouping val="percentStacked"/>
        <c:varyColors val="0"/>
        <c:ser>
          <c:idx val="0"/>
          <c:order val="0"/>
          <c:tx>
            <c:strRef>
              <c:f>Foglio1!$A$137</c:f>
              <c:strCache>
                <c:ptCount val="1"/>
                <c:pt idx="0">
                  <c:v>F</c:v>
                </c:pt>
              </c:strCache>
            </c:strRef>
          </c:tx>
          <c:invertIfNegative val="0"/>
          <c:cat>
            <c:strRef>
              <c:f>Foglio1!$B$136:$C$136</c:f>
              <c:strCache>
                <c:ptCount val="2"/>
                <c:pt idx="0">
                  <c:v>Collettivo MIUR iscritti I anno a.a. 2019-20</c:v>
                </c:pt>
                <c:pt idx="1">
                  <c:v>Collettivo Univers-ITA</c:v>
                </c:pt>
              </c:strCache>
            </c:strRef>
          </c:cat>
          <c:val>
            <c:numRef>
              <c:f>Foglio1!$B$137:$C$137</c:f>
              <c:numCache>
                <c:formatCode>General</c:formatCode>
                <c:ptCount val="2"/>
                <c:pt idx="0">
                  <c:v>171765</c:v>
                </c:pt>
                <c:pt idx="1">
                  <c:v>1346</c:v>
                </c:pt>
              </c:numCache>
            </c:numRef>
          </c:val>
          <c:extLst>
            <c:ext xmlns:c16="http://schemas.microsoft.com/office/drawing/2014/chart" uri="{C3380CC4-5D6E-409C-BE32-E72D297353CC}">
              <c16:uniqueId val="{00000000-8F0C-4D3E-8C32-34DA8463E647}"/>
            </c:ext>
          </c:extLst>
        </c:ser>
        <c:ser>
          <c:idx val="1"/>
          <c:order val="1"/>
          <c:tx>
            <c:strRef>
              <c:f>Foglio1!$A$138</c:f>
              <c:strCache>
                <c:ptCount val="1"/>
                <c:pt idx="0">
                  <c:v>M</c:v>
                </c:pt>
              </c:strCache>
            </c:strRef>
          </c:tx>
          <c:invertIfNegative val="0"/>
          <c:cat>
            <c:strRef>
              <c:f>Foglio1!$B$136:$C$136</c:f>
              <c:strCache>
                <c:ptCount val="2"/>
                <c:pt idx="0">
                  <c:v>Collettivo MIUR iscritti I anno a.a. 2019-20</c:v>
                </c:pt>
                <c:pt idx="1">
                  <c:v>Collettivo Univers-ITA</c:v>
                </c:pt>
              </c:strCache>
            </c:strRef>
          </c:cat>
          <c:val>
            <c:numRef>
              <c:f>Foglio1!$B$138:$C$138</c:f>
              <c:numCache>
                <c:formatCode>General</c:formatCode>
                <c:ptCount val="2"/>
                <c:pt idx="0">
                  <c:v>137537</c:v>
                </c:pt>
                <c:pt idx="1">
                  <c:v>779</c:v>
                </c:pt>
              </c:numCache>
            </c:numRef>
          </c:val>
          <c:extLst>
            <c:ext xmlns:c16="http://schemas.microsoft.com/office/drawing/2014/chart" uri="{C3380CC4-5D6E-409C-BE32-E72D297353CC}">
              <c16:uniqueId val="{00000001-8F0C-4D3E-8C32-34DA8463E647}"/>
            </c:ext>
          </c:extLst>
        </c:ser>
        <c:ser>
          <c:idx val="2"/>
          <c:order val="2"/>
          <c:tx>
            <c:strRef>
              <c:f>Foglio1!$A$139</c:f>
              <c:strCache>
                <c:ptCount val="1"/>
                <c:pt idx="0">
                  <c:v>altro</c:v>
                </c:pt>
              </c:strCache>
            </c:strRef>
          </c:tx>
          <c:invertIfNegative val="0"/>
          <c:cat>
            <c:strRef>
              <c:f>Foglio1!$B$136:$C$136</c:f>
              <c:strCache>
                <c:ptCount val="2"/>
                <c:pt idx="0">
                  <c:v>Collettivo MIUR iscritti I anno a.a. 2019-20</c:v>
                </c:pt>
                <c:pt idx="1">
                  <c:v>Collettivo Univers-ITA</c:v>
                </c:pt>
              </c:strCache>
            </c:strRef>
          </c:cat>
          <c:val>
            <c:numRef>
              <c:f>Foglio1!$B$139:$C$139</c:f>
              <c:numCache>
                <c:formatCode>General</c:formatCode>
                <c:ptCount val="2"/>
                <c:pt idx="0">
                  <c:v>0</c:v>
                </c:pt>
                <c:pt idx="1">
                  <c:v>7</c:v>
                </c:pt>
              </c:numCache>
            </c:numRef>
          </c:val>
          <c:extLst>
            <c:ext xmlns:c16="http://schemas.microsoft.com/office/drawing/2014/chart" uri="{C3380CC4-5D6E-409C-BE32-E72D297353CC}">
              <c16:uniqueId val="{00000002-8F0C-4D3E-8C32-34DA8463E647}"/>
            </c:ext>
          </c:extLst>
        </c:ser>
        <c:ser>
          <c:idx val="3"/>
          <c:order val="3"/>
          <c:tx>
            <c:strRef>
              <c:f>Foglio1!$A$140</c:f>
              <c:strCache>
                <c:ptCount val="1"/>
                <c:pt idx="0">
                  <c:v>ND</c:v>
                </c:pt>
              </c:strCache>
            </c:strRef>
          </c:tx>
          <c:invertIfNegative val="0"/>
          <c:cat>
            <c:strRef>
              <c:f>Foglio1!$B$136:$C$136</c:f>
              <c:strCache>
                <c:ptCount val="2"/>
                <c:pt idx="0">
                  <c:v>Collettivo MIUR iscritti I anno a.a. 2019-20</c:v>
                </c:pt>
                <c:pt idx="1">
                  <c:v>Collettivo Univers-ITA</c:v>
                </c:pt>
              </c:strCache>
            </c:strRef>
          </c:cat>
          <c:val>
            <c:numRef>
              <c:f>Foglio1!$B$140:$C$140</c:f>
              <c:numCache>
                <c:formatCode>General</c:formatCode>
                <c:ptCount val="2"/>
                <c:pt idx="0">
                  <c:v>0</c:v>
                </c:pt>
                <c:pt idx="1">
                  <c:v>5</c:v>
                </c:pt>
              </c:numCache>
            </c:numRef>
          </c:val>
          <c:extLst>
            <c:ext xmlns:c16="http://schemas.microsoft.com/office/drawing/2014/chart" uri="{C3380CC4-5D6E-409C-BE32-E72D297353CC}">
              <c16:uniqueId val="{00000003-8F0C-4D3E-8C32-34DA8463E647}"/>
            </c:ext>
          </c:extLst>
        </c:ser>
        <c:dLbls>
          <c:showLegendKey val="0"/>
          <c:showVal val="0"/>
          <c:showCatName val="0"/>
          <c:showSerName val="0"/>
          <c:showPercent val="0"/>
          <c:showBubbleSize val="0"/>
        </c:dLbls>
        <c:gapWidth val="150"/>
        <c:overlap val="100"/>
        <c:axId val="119634944"/>
        <c:axId val="119394816"/>
      </c:barChart>
      <c:catAx>
        <c:axId val="119634944"/>
        <c:scaling>
          <c:orientation val="minMax"/>
        </c:scaling>
        <c:delete val="0"/>
        <c:axPos val="b"/>
        <c:numFmt formatCode="General" sourceLinked="0"/>
        <c:majorTickMark val="out"/>
        <c:minorTickMark val="none"/>
        <c:tickLblPos val="nextTo"/>
        <c:crossAx val="119394816"/>
        <c:crosses val="autoZero"/>
        <c:auto val="1"/>
        <c:lblAlgn val="ctr"/>
        <c:lblOffset val="100"/>
        <c:noMultiLvlLbl val="0"/>
      </c:catAx>
      <c:valAx>
        <c:axId val="119394816"/>
        <c:scaling>
          <c:orientation val="minMax"/>
        </c:scaling>
        <c:delete val="0"/>
        <c:axPos val="l"/>
        <c:majorGridlines/>
        <c:numFmt formatCode="0%" sourceLinked="1"/>
        <c:majorTickMark val="out"/>
        <c:minorTickMark val="none"/>
        <c:tickLblPos val="nextTo"/>
        <c:crossAx val="119634944"/>
        <c:crosses val="autoZero"/>
        <c:crossBetween val="between"/>
      </c:valAx>
    </c:plotArea>
    <c:legend>
      <c:legendPos val="b"/>
      <c:overlay val="0"/>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00"/>
            </a:pPr>
            <a:r>
              <a:rPr lang="it-IT" sz="1100" b="1" i="0" baseline="0" dirty="0">
                <a:effectLst/>
              </a:rPr>
              <a:t>Composizione collettivo di riferimento e collettivo </a:t>
            </a:r>
            <a:r>
              <a:rPr lang="it-IT" sz="1100" b="1" i="0" u="none" strike="noStrike" baseline="0" dirty="0" err="1">
                <a:effectLst/>
              </a:rPr>
              <a:t>UniverS</a:t>
            </a:r>
            <a:r>
              <a:rPr lang="it-IT" sz="1100" b="1" i="0" u="none" strike="noStrike" baseline="0" dirty="0">
                <a:effectLst/>
              </a:rPr>
              <a:t>-Ita</a:t>
            </a:r>
            <a:r>
              <a:rPr lang="it-IT" sz="1100" b="1" i="0" u="none" strike="noStrike" baseline="0" dirty="0"/>
              <a:t> </a:t>
            </a:r>
            <a:r>
              <a:rPr lang="it-IT" sz="1100" b="1" i="0" baseline="0" dirty="0">
                <a:effectLst/>
              </a:rPr>
              <a:t>per </a:t>
            </a:r>
            <a:r>
              <a:rPr lang="it-IT" sz="1100" b="1" i="0" cap="all" baseline="0" dirty="0">
                <a:effectLst/>
              </a:rPr>
              <a:t>area disciplinare e sesso </a:t>
            </a:r>
            <a:r>
              <a:rPr lang="it-IT" sz="1100" b="1" i="0" baseline="0" dirty="0">
                <a:effectLst/>
              </a:rPr>
              <a:t>(solo M e F; %)</a:t>
            </a:r>
            <a:endParaRPr lang="it-IT" sz="1100" dirty="0">
              <a:effectLst/>
            </a:endParaRPr>
          </a:p>
        </c:rich>
      </c:tx>
      <c:overlay val="0"/>
    </c:title>
    <c:autoTitleDeleted val="0"/>
    <c:plotArea>
      <c:layout/>
      <c:barChart>
        <c:barDir val="col"/>
        <c:grouping val="percentStacked"/>
        <c:varyColors val="0"/>
        <c:ser>
          <c:idx val="0"/>
          <c:order val="0"/>
          <c:tx>
            <c:strRef>
              <c:f>Foglio1!$Q$154</c:f>
              <c:strCache>
                <c:ptCount val="1"/>
                <c:pt idx="0">
                  <c:v>F</c:v>
                </c:pt>
              </c:strCache>
            </c:strRef>
          </c:tx>
          <c:invertIfNegative val="0"/>
          <c:cat>
            <c:multiLvlStrRef>
              <c:f>Foglio1!$R$152:$Y$153</c:f>
              <c:multiLvlStrCache>
                <c:ptCount val="8"/>
                <c:lvl>
                  <c:pt idx="0">
                    <c:v>Coll. MIUR</c:v>
                  </c:pt>
                  <c:pt idx="1">
                    <c:v>Coll. Univers-ITA</c:v>
                  </c:pt>
                  <c:pt idx="2">
                    <c:v>Coll. MIUR</c:v>
                  </c:pt>
                  <c:pt idx="3">
                    <c:v>Coll. Univers-ITA</c:v>
                  </c:pt>
                  <c:pt idx="4">
                    <c:v>Coll. MIUR</c:v>
                  </c:pt>
                  <c:pt idx="5">
                    <c:v>Coll. Univers-ITA</c:v>
                  </c:pt>
                  <c:pt idx="6">
                    <c:v>Coll. MIUR</c:v>
                  </c:pt>
                  <c:pt idx="7">
                    <c:v>Coll. Univers-ITA</c:v>
                  </c:pt>
                </c:lvl>
                <c:lvl>
                  <c:pt idx="0">
                    <c:v>Area SANITARIA</c:v>
                  </c:pt>
                  <c:pt idx="2">
                    <c:v>Area SCIENTIFICA</c:v>
                  </c:pt>
                  <c:pt idx="4">
                    <c:v>Area UMANISTICA</c:v>
                  </c:pt>
                  <c:pt idx="6">
                    <c:v>Area SOCIALE</c:v>
                  </c:pt>
                </c:lvl>
              </c:multiLvlStrCache>
            </c:multiLvlStrRef>
          </c:cat>
          <c:val>
            <c:numRef>
              <c:f>Foglio1!$R$154:$Y$154</c:f>
              <c:numCache>
                <c:formatCode>General</c:formatCode>
                <c:ptCount val="8"/>
                <c:pt idx="0">
                  <c:v>20671</c:v>
                </c:pt>
                <c:pt idx="1">
                  <c:v>201</c:v>
                </c:pt>
                <c:pt idx="2">
                  <c:v>43082</c:v>
                </c:pt>
                <c:pt idx="3">
                  <c:v>302</c:v>
                </c:pt>
                <c:pt idx="4">
                  <c:v>46383</c:v>
                </c:pt>
                <c:pt idx="5">
                  <c:v>504</c:v>
                </c:pt>
                <c:pt idx="6">
                  <c:v>61983</c:v>
                </c:pt>
                <c:pt idx="7">
                  <c:v>339</c:v>
                </c:pt>
              </c:numCache>
            </c:numRef>
          </c:val>
          <c:extLst>
            <c:ext xmlns:c16="http://schemas.microsoft.com/office/drawing/2014/chart" uri="{C3380CC4-5D6E-409C-BE32-E72D297353CC}">
              <c16:uniqueId val="{00000000-4703-428A-8C81-91659912D095}"/>
            </c:ext>
          </c:extLst>
        </c:ser>
        <c:ser>
          <c:idx val="1"/>
          <c:order val="1"/>
          <c:tx>
            <c:strRef>
              <c:f>Foglio1!$Q$155</c:f>
              <c:strCache>
                <c:ptCount val="1"/>
                <c:pt idx="0">
                  <c:v>M</c:v>
                </c:pt>
              </c:strCache>
            </c:strRef>
          </c:tx>
          <c:invertIfNegative val="0"/>
          <c:cat>
            <c:multiLvlStrRef>
              <c:f>Foglio1!$R$152:$Y$153</c:f>
              <c:multiLvlStrCache>
                <c:ptCount val="8"/>
                <c:lvl>
                  <c:pt idx="0">
                    <c:v>Coll. MIUR</c:v>
                  </c:pt>
                  <c:pt idx="1">
                    <c:v>Coll. Univers-ITA</c:v>
                  </c:pt>
                  <c:pt idx="2">
                    <c:v>Coll. MIUR</c:v>
                  </c:pt>
                  <c:pt idx="3">
                    <c:v>Coll. Univers-ITA</c:v>
                  </c:pt>
                  <c:pt idx="4">
                    <c:v>Coll. MIUR</c:v>
                  </c:pt>
                  <c:pt idx="5">
                    <c:v>Coll. Univers-ITA</c:v>
                  </c:pt>
                  <c:pt idx="6">
                    <c:v>Coll. MIUR</c:v>
                  </c:pt>
                  <c:pt idx="7">
                    <c:v>Coll. Univers-ITA</c:v>
                  </c:pt>
                </c:lvl>
                <c:lvl>
                  <c:pt idx="0">
                    <c:v>Area SANITARIA</c:v>
                  </c:pt>
                  <c:pt idx="2">
                    <c:v>Area SCIENTIFICA</c:v>
                  </c:pt>
                  <c:pt idx="4">
                    <c:v>Area UMANISTICA</c:v>
                  </c:pt>
                  <c:pt idx="6">
                    <c:v>Area SOCIALE</c:v>
                  </c:pt>
                </c:lvl>
              </c:multiLvlStrCache>
            </c:multiLvlStrRef>
          </c:cat>
          <c:val>
            <c:numRef>
              <c:f>Foglio1!$R$155:$Y$155</c:f>
              <c:numCache>
                <c:formatCode>General</c:formatCode>
                <c:ptCount val="8"/>
                <c:pt idx="0">
                  <c:v>9183</c:v>
                </c:pt>
                <c:pt idx="1">
                  <c:v>46</c:v>
                </c:pt>
                <c:pt idx="2">
                  <c:v>70932</c:v>
                </c:pt>
                <c:pt idx="3">
                  <c:v>418</c:v>
                </c:pt>
                <c:pt idx="4">
                  <c:v>12467</c:v>
                </c:pt>
                <c:pt idx="5">
                  <c:v>77</c:v>
                </c:pt>
                <c:pt idx="6">
                  <c:v>46674</c:v>
                </c:pt>
                <c:pt idx="7">
                  <c:v>238</c:v>
                </c:pt>
              </c:numCache>
            </c:numRef>
          </c:val>
          <c:extLst>
            <c:ext xmlns:c16="http://schemas.microsoft.com/office/drawing/2014/chart" uri="{C3380CC4-5D6E-409C-BE32-E72D297353CC}">
              <c16:uniqueId val="{00000001-4703-428A-8C81-91659912D095}"/>
            </c:ext>
          </c:extLst>
        </c:ser>
        <c:dLbls>
          <c:showLegendKey val="0"/>
          <c:showVal val="0"/>
          <c:showCatName val="0"/>
          <c:showSerName val="0"/>
          <c:showPercent val="0"/>
          <c:showBubbleSize val="0"/>
        </c:dLbls>
        <c:gapWidth val="150"/>
        <c:overlap val="100"/>
        <c:axId val="119327232"/>
        <c:axId val="119397120"/>
      </c:barChart>
      <c:catAx>
        <c:axId val="119327232"/>
        <c:scaling>
          <c:orientation val="minMax"/>
        </c:scaling>
        <c:delete val="0"/>
        <c:axPos val="b"/>
        <c:numFmt formatCode="General" sourceLinked="0"/>
        <c:majorTickMark val="out"/>
        <c:minorTickMark val="none"/>
        <c:tickLblPos val="nextTo"/>
        <c:crossAx val="119397120"/>
        <c:crosses val="autoZero"/>
        <c:auto val="1"/>
        <c:lblAlgn val="ctr"/>
        <c:lblOffset val="100"/>
        <c:noMultiLvlLbl val="0"/>
      </c:catAx>
      <c:valAx>
        <c:axId val="119397120"/>
        <c:scaling>
          <c:orientation val="minMax"/>
        </c:scaling>
        <c:delete val="0"/>
        <c:axPos val="l"/>
        <c:majorGridlines/>
        <c:numFmt formatCode="0%" sourceLinked="1"/>
        <c:majorTickMark val="out"/>
        <c:minorTickMark val="none"/>
        <c:tickLblPos val="nextTo"/>
        <c:crossAx val="119327232"/>
        <c:crosses val="autoZero"/>
        <c:crossBetween val="between"/>
      </c:valAx>
    </c:plotArea>
    <c:legend>
      <c:legendPos val="b"/>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baseline="0" dirty="0">
                <a:effectLst/>
              </a:rPr>
              <a:t>Collettivo </a:t>
            </a:r>
            <a:r>
              <a:rPr lang="it-IT" sz="1200" b="1" i="0" baseline="0" dirty="0" err="1">
                <a:effectLst/>
              </a:rPr>
              <a:t>Univers</a:t>
            </a:r>
            <a:r>
              <a:rPr lang="it-IT" sz="1200" b="1" i="0" baseline="0" dirty="0">
                <a:effectLst/>
              </a:rPr>
              <a:t>-ITA: </a:t>
            </a:r>
          </a:p>
          <a:p>
            <a:pPr>
              <a:defRPr sz="1200"/>
            </a:pPr>
            <a:r>
              <a:rPr lang="it-IT" sz="1200" b="1" i="0" cap="all" baseline="0" dirty="0">
                <a:effectLst/>
              </a:rPr>
              <a:t>titolo di scuola secondaria di II grado e area disciplinare </a:t>
            </a:r>
            <a:r>
              <a:rPr lang="it-IT" sz="1200" b="1" i="0" baseline="0" dirty="0">
                <a:effectLst/>
              </a:rPr>
              <a:t>(%)</a:t>
            </a:r>
            <a:endParaRPr lang="it-IT" sz="1200" dirty="0"/>
          </a:p>
        </c:rich>
      </c:tx>
      <c:overlay val="0"/>
    </c:title>
    <c:autoTitleDeleted val="0"/>
    <c:plotArea>
      <c:layout/>
      <c:barChart>
        <c:barDir val="col"/>
        <c:grouping val="percentStacked"/>
        <c:varyColors val="0"/>
        <c:ser>
          <c:idx val="0"/>
          <c:order val="0"/>
          <c:tx>
            <c:strRef>
              <c:f>Foglio1!$A$251:$B$251</c:f>
              <c:strCache>
                <c:ptCount val="1"/>
                <c:pt idx="0">
                  <c:v>Diploma liceale</c:v>
                </c:pt>
              </c:strCache>
            </c:strRef>
          </c:tx>
          <c:invertIfNegative val="0"/>
          <c:cat>
            <c:strRef>
              <c:f>Foglio1!$D$250:$G$250</c:f>
              <c:strCache>
                <c:ptCount val="4"/>
                <c:pt idx="0">
                  <c:v>Area SANITARIA</c:v>
                </c:pt>
                <c:pt idx="1">
                  <c:v>Area SCIENTIFICA</c:v>
                </c:pt>
                <c:pt idx="2">
                  <c:v>Area UMANISTICA</c:v>
                </c:pt>
                <c:pt idx="3">
                  <c:v>Area SOCIALE</c:v>
                </c:pt>
              </c:strCache>
            </c:strRef>
          </c:cat>
          <c:val>
            <c:numRef>
              <c:f>Foglio1!$D$251:$G$251</c:f>
              <c:numCache>
                <c:formatCode>General</c:formatCode>
                <c:ptCount val="4"/>
                <c:pt idx="0">
                  <c:v>202</c:v>
                </c:pt>
                <c:pt idx="1">
                  <c:v>591</c:v>
                </c:pt>
                <c:pt idx="2">
                  <c:v>504</c:v>
                </c:pt>
                <c:pt idx="3">
                  <c:v>365</c:v>
                </c:pt>
              </c:numCache>
            </c:numRef>
          </c:val>
          <c:extLst>
            <c:ext xmlns:c16="http://schemas.microsoft.com/office/drawing/2014/chart" uri="{C3380CC4-5D6E-409C-BE32-E72D297353CC}">
              <c16:uniqueId val="{00000000-36CC-4A9F-A79E-4F371848F817}"/>
            </c:ext>
          </c:extLst>
        </c:ser>
        <c:ser>
          <c:idx val="1"/>
          <c:order val="1"/>
          <c:tx>
            <c:strRef>
              <c:f>Foglio1!$A$252:$B$252</c:f>
              <c:strCache>
                <c:ptCount val="1"/>
                <c:pt idx="0">
                  <c:v>Diploma tecnico</c:v>
                </c:pt>
              </c:strCache>
            </c:strRef>
          </c:tx>
          <c:invertIfNegative val="0"/>
          <c:cat>
            <c:strRef>
              <c:f>Foglio1!$D$250:$G$250</c:f>
              <c:strCache>
                <c:ptCount val="4"/>
                <c:pt idx="0">
                  <c:v>Area SANITARIA</c:v>
                </c:pt>
                <c:pt idx="1">
                  <c:v>Area SCIENTIFICA</c:v>
                </c:pt>
                <c:pt idx="2">
                  <c:v>Area UMANISTICA</c:v>
                </c:pt>
                <c:pt idx="3">
                  <c:v>Area SOCIALE</c:v>
                </c:pt>
              </c:strCache>
            </c:strRef>
          </c:cat>
          <c:val>
            <c:numRef>
              <c:f>Foglio1!$D$252:$G$252</c:f>
              <c:numCache>
                <c:formatCode>General</c:formatCode>
                <c:ptCount val="4"/>
                <c:pt idx="0">
                  <c:v>24</c:v>
                </c:pt>
                <c:pt idx="1">
                  <c:v>126</c:v>
                </c:pt>
                <c:pt idx="2">
                  <c:v>58</c:v>
                </c:pt>
                <c:pt idx="3">
                  <c:v>196</c:v>
                </c:pt>
              </c:numCache>
            </c:numRef>
          </c:val>
          <c:extLst>
            <c:ext xmlns:c16="http://schemas.microsoft.com/office/drawing/2014/chart" uri="{C3380CC4-5D6E-409C-BE32-E72D297353CC}">
              <c16:uniqueId val="{00000001-36CC-4A9F-A79E-4F371848F817}"/>
            </c:ext>
          </c:extLst>
        </c:ser>
        <c:ser>
          <c:idx val="2"/>
          <c:order val="2"/>
          <c:tx>
            <c:strRef>
              <c:f>Foglio1!$A$253:$B$253</c:f>
              <c:strCache>
                <c:ptCount val="1"/>
                <c:pt idx="0">
                  <c:v>Diploma professionale</c:v>
                </c:pt>
              </c:strCache>
            </c:strRef>
          </c:tx>
          <c:invertIfNegative val="0"/>
          <c:cat>
            <c:strRef>
              <c:f>Foglio1!$D$250:$G$250</c:f>
              <c:strCache>
                <c:ptCount val="4"/>
                <c:pt idx="0">
                  <c:v>Area SANITARIA</c:v>
                </c:pt>
                <c:pt idx="1">
                  <c:v>Area SCIENTIFICA</c:v>
                </c:pt>
                <c:pt idx="2">
                  <c:v>Area UMANISTICA</c:v>
                </c:pt>
                <c:pt idx="3">
                  <c:v>Area SOCIALE</c:v>
                </c:pt>
              </c:strCache>
            </c:strRef>
          </c:cat>
          <c:val>
            <c:numRef>
              <c:f>Foglio1!$D$253:$G$253</c:f>
              <c:numCache>
                <c:formatCode>General</c:formatCode>
                <c:ptCount val="4"/>
                <c:pt idx="0">
                  <c:v>22</c:v>
                </c:pt>
                <c:pt idx="1">
                  <c:v>2</c:v>
                </c:pt>
                <c:pt idx="2">
                  <c:v>23</c:v>
                </c:pt>
                <c:pt idx="3">
                  <c:v>20</c:v>
                </c:pt>
              </c:numCache>
            </c:numRef>
          </c:val>
          <c:extLst>
            <c:ext xmlns:c16="http://schemas.microsoft.com/office/drawing/2014/chart" uri="{C3380CC4-5D6E-409C-BE32-E72D297353CC}">
              <c16:uniqueId val="{00000002-36CC-4A9F-A79E-4F371848F817}"/>
            </c:ext>
          </c:extLst>
        </c:ser>
        <c:dLbls>
          <c:showLegendKey val="0"/>
          <c:showVal val="0"/>
          <c:showCatName val="0"/>
          <c:showSerName val="0"/>
          <c:showPercent val="0"/>
          <c:showBubbleSize val="0"/>
        </c:dLbls>
        <c:gapWidth val="150"/>
        <c:overlap val="100"/>
        <c:axId val="120503296"/>
        <c:axId val="120581504"/>
      </c:barChart>
      <c:catAx>
        <c:axId val="120503296"/>
        <c:scaling>
          <c:orientation val="minMax"/>
        </c:scaling>
        <c:delete val="0"/>
        <c:axPos val="b"/>
        <c:numFmt formatCode="General" sourceLinked="0"/>
        <c:majorTickMark val="out"/>
        <c:minorTickMark val="none"/>
        <c:tickLblPos val="nextTo"/>
        <c:crossAx val="120581504"/>
        <c:crosses val="autoZero"/>
        <c:auto val="1"/>
        <c:lblAlgn val="ctr"/>
        <c:lblOffset val="100"/>
        <c:noMultiLvlLbl val="0"/>
      </c:catAx>
      <c:valAx>
        <c:axId val="120581504"/>
        <c:scaling>
          <c:orientation val="minMax"/>
        </c:scaling>
        <c:delete val="0"/>
        <c:axPos val="l"/>
        <c:majorGridlines/>
        <c:numFmt formatCode="0%" sourceLinked="1"/>
        <c:majorTickMark val="out"/>
        <c:minorTickMark val="none"/>
        <c:tickLblPos val="nextTo"/>
        <c:crossAx val="120503296"/>
        <c:crosses val="autoZero"/>
        <c:crossBetween val="between"/>
      </c:valAx>
    </c:plotArea>
    <c:legend>
      <c:legendPos val="r"/>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baseline="0" dirty="0">
                <a:effectLst/>
              </a:rPr>
              <a:t>Collettivo </a:t>
            </a:r>
            <a:r>
              <a:rPr lang="it-IT" sz="1200" b="1" i="0" u="none" strike="noStrike" baseline="0" dirty="0" err="1">
                <a:effectLst/>
              </a:rPr>
              <a:t>UniverS</a:t>
            </a:r>
            <a:r>
              <a:rPr lang="it-IT" sz="1200" b="1" i="0" u="none" strike="noStrike" baseline="0" dirty="0">
                <a:effectLst/>
              </a:rPr>
              <a:t>-Ita</a:t>
            </a:r>
            <a:r>
              <a:rPr lang="it-IT" sz="1200" b="1" i="0" u="none" strike="noStrike" baseline="0" dirty="0"/>
              <a:t> </a:t>
            </a:r>
            <a:r>
              <a:rPr lang="it-IT" sz="1200" b="1" i="0" baseline="0" dirty="0">
                <a:effectLst/>
              </a:rPr>
              <a:t>: </a:t>
            </a:r>
          </a:p>
          <a:p>
            <a:pPr>
              <a:defRPr sz="1200"/>
            </a:pPr>
            <a:r>
              <a:rPr lang="it-IT" sz="1200" b="1" i="0" cap="all" baseline="0" dirty="0">
                <a:effectLst/>
              </a:rPr>
              <a:t>abitudini di lettura per area disciplinare </a:t>
            </a:r>
            <a:r>
              <a:rPr lang="it-IT" sz="1200" b="1" i="0" baseline="0" dirty="0">
                <a:effectLst/>
              </a:rPr>
              <a:t>(%)</a:t>
            </a:r>
            <a:endParaRPr lang="it-IT" sz="1200" dirty="0">
              <a:effectLst/>
            </a:endParaRPr>
          </a:p>
        </c:rich>
      </c:tx>
      <c:overlay val="0"/>
    </c:title>
    <c:autoTitleDeleted val="0"/>
    <c:plotArea>
      <c:layout/>
      <c:barChart>
        <c:barDir val="col"/>
        <c:grouping val="percentStacked"/>
        <c:varyColors val="0"/>
        <c:ser>
          <c:idx val="0"/>
          <c:order val="0"/>
          <c:tx>
            <c:strRef>
              <c:f>Foglio1!$A$475</c:f>
              <c:strCache>
                <c:ptCount val="1"/>
                <c:pt idx="0">
                  <c:v>Non legge libri</c:v>
                </c:pt>
              </c:strCache>
            </c:strRef>
          </c:tx>
          <c:invertIfNegative val="0"/>
          <c:cat>
            <c:strRef>
              <c:f>Foglio1!$B$474:$E$474</c:f>
              <c:strCache>
                <c:ptCount val="4"/>
                <c:pt idx="0">
                  <c:v>Area SANITARIA</c:v>
                </c:pt>
                <c:pt idx="1">
                  <c:v>Area SCIENTIFICA</c:v>
                </c:pt>
                <c:pt idx="2">
                  <c:v>Area UMANISTICA</c:v>
                </c:pt>
                <c:pt idx="3">
                  <c:v>Area SOCIALE</c:v>
                </c:pt>
              </c:strCache>
            </c:strRef>
          </c:cat>
          <c:val>
            <c:numRef>
              <c:f>Foglio1!$B$475:$E$475</c:f>
              <c:numCache>
                <c:formatCode>General</c:formatCode>
                <c:ptCount val="4"/>
                <c:pt idx="0">
                  <c:v>33</c:v>
                </c:pt>
                <c:pt idx="1">
                  <c:v>69</c:v>
                </c:pt>
                <c:pt idx="2">
                  <c:v>35</c:v>
                </c:pt>
                <c:pt idx="3">
                  <c:v>40</c:v>
                </c:pt>
              </c:numCache>
            </c:numRef>
          </c:val>
          <c:extLst>
            <c:ext xmlns:c16="http://schemas.microsoft.com/office/drawing/2014/chart" uri="{C3380CC4-5D6E-409C-BE32-E72D297353CC}">
              <c16:uniqueId val="{00000000-46BB-4AF9-8A02-EAA2C38277C4}"/>
            </c:ext>
          </c:extLst>
        </c:ser>
        <c:ser>
          <c:idx val="1"/>
          <c:order val="1"/>
          <c:tx>
            <c:strRef>
              <c:f>Foglio1!$A$476</c:f>
              <c:strCache>
                <c:ptCount val="1"/>
                <c:pt idx="0">
                  <c:v>Legge meno di 5 libri</c:v>
                </c:pt>
              </c:strCache>
            </c:strRef>
          </c:tx>
          <c:invertIfNegative val="0"/>
          <c:cat>
            <c:strRef>
              <c:f>Foglio1!$B$474:$E$474</c:f>
              <c:strCache>
                <c:ptCount val="4"/>
                <c:pt idx="0">
                  <c:v>Area SANITARIA</c:v>
                </c:pt>
                <c:pt idx="1">
                  <c:v>Area SCIENTIFICA</c:v>
                </c:pt>
                <c:pt idx="2">
                  <c:v>Area UMANISTICA</c:v>
                </c:pt>
                <c:pt idx="3">
                  <c:v>Area SOCIALE</c:v>
                </c:pt>
              </c:strCache>
            </c:strRef>
          </c:cat>
          <c:val>
            <c:numRef>
              <c:f>Foglio1!$B$476:$E$476</c:f>
              <c:numCache>
                <c:formatCode>General</c:formatCode>
                <c:ptCount val="4"/>
                <c:pt idx="0">
                  <c:v>114</c:v>
                </c:pt>
                <c:pt idx="1">
                  <c:v>366</c:v>
                </c:pt>
                <c:pt idx="2">
                  <c:v>218</c:v>
                </c:pt>
                <c:pt idx="3">
                  <c:v>262</c:v>
                </c:pt>
              </c:numCache>
            </c:numRef>
          </c:val>
          <c:extLst>
            <c:ext xmlns:c16="http://schemas.microsoft.com/office/drawing/2014/chart" uri="{C3380CC4-5D6E-409C-BE32-E72D297353CC}">
              <c16:uniqueId val="{00000001-46BB-4AF9-8A02-EAA2C38277C4}"/>
            </c:ext>
          </c:extLst>
        </c:ser>
        <c:ser>
          <c:idx val="2"/>
          <c:order val="2"/>
          <c:tx>
            <c:strRef>
              <c:f>Foglio1!$A$477</c:f>
              <c:strCache>
                <c:ptCount val="1"/>
                <c:pt idx="0">
                  <c:v>Legge 5-10 libri</c:v>
                </c:pt>
              </c:strCache>
            </c:strRef>
          </c:tx>
          <c:invertIfNegative val="0"/>
          <c:cat>
            <c:strRef>
              <c:f>Foglio1!$B$474:$E$474</c:f>
              <c:strCache>
                <c:ptCount val="4"/>
                <c:pt idx="0">
                  <c:v>Area SANITARIA</c:v>
                </c:pt>
                <c:pt idx="1">
                  <c:v>Area SCIENTIFICA</c:v>
                </c:pt>
                <c:pt idx="2">
                  <c:v>Area UMANISTICA</c:v>
                </c:pt>
                <c:pt idx="3">
                  <c:v>Area SOCIALE</c:v>
                </c:pt>
              </c:strCache>
            </c:strRef>
          </c:cat>
          <c:val>
            <c:numRef>
              <c:f>Foglio1!$B$477:$E$477</c:f>
              <c:numCache>
                <c:formatCode>General</c:formatCode>
                <c:ptCount val="4"/>
                <c:pt idx="0">
                  <c:v>75</c:v>
                </c:pt>
                <c:pt idx="1">
                  <c:v>196</c:v>
                </c:pt>
                <c:pt idx="2">
                  <c:v>186</c:v>
                </c:pt>
                <c:pt idx="3">
                  <c:v>169</c:v>
                </c:pt>
              </c:numCache>
            </c:numRef>
          </c:val>
          <c:extLst>
            <c:ext xmlns:c16="http://schemas.microsoft.com/office/drawing/2014/chart" uri="{C3380CC4-5D6E-409C-BE32-E72D297353CC}">
              <c16:uniqueId val="{00000002-46BB-4AF9-8A02-EAA2C38277C4}"/>
            </c:ext>
          </c:extLst>
        </c:ser>
        <c:ser>
          <c:idx val="3"/>
          <c:order val="3"/>
          <c:tx>
            <c:strRef>
              <c:f>Foglio1!$A$478</c:f>
              <c:strCache>
                <c:ptCount val="1"/>
                <c:pt idx="0">
                  <c:v>Legge più di 10 libri</c:v>
                </c:pt>
              </c:strCache>
            </c:strRef>
          </c:tx>
          <c:invertIfNegative val="0"/>
          <c:cat>
            <c:strRef>
              <c:f>Foglio1!$B$474:$E$474</c:f>
              <c:strCache>
                <c:ptCount val="4"/>
                <c:pt idx="0">
                  <c:v>Area SANITARIA</c:v>
                </c:pt>
                <c:pt idx="1">
                  <c:v>Area SCIENTIFICA</c:v>
                </c:pt>
                <c:pt idx="2">
                  <c:v>Area UMANISTICA</c:v>
                </c:pt>
                <c:pt idx="3">
                  <c:v>Area SOCIALE</c:v>
                </c:pt>
              </c:strCache>
            </c:strRef>
          </c:cat>
          <c:val>
            <c:numRef>
              <c:f>Foglio1!$B$478:$E$478</c:f>
              <c:numCache>
                <c:formatCode>General</c:formatCode>
                <c:ptCount val="4"/>
                <c:pt idx="0">
                  <c:v>26</c:v>
                </c:pt>
                <c:pt idx="1">
                  <c:v>91</c:v>
                </c:pt>
                <c:pt idx="2">
                  <c:v>147</c:v>
                </c:pt>
                <c:pt idx="3">
                  <c:v>110</c:v>
                </c:pt>
              </c:numCache>
            </c:numRef>
          </c:val>
          <c:extLst>
            <c:ext xmlns:c16="http://schemas.microsoft.com/office/drawing/2014/chart" uri="{C3380CC4-5D6E-409C-BE32-E72D297353CC}">
              <c16:uniqueId val="{00000003-46BB-4AF9-8A02-EAA2C38277C4}"/>
            </c:ext>
          </c:extLst>
        </c:ser>
        <c:dLbls>
          <c:showLegendKey val="0"/>
          <c:showVal val="0"/>
          <c:showCatName val="0"/>
          <c:showSerName val="0"/>
          <c:showPercent val="0"/>
          <c:showBubbleSize val="0"/>
        </c:dLbls>
        <c:gapWidth val="150"/>
        <c:overlap val="100"/>
        <c:axId val="121619968"/>
        <c:axId val="121881152"/>
      </c:barChart>
      <c:catAx>
        <c:axId val="121619968"/>
        <c:scaling>
          <c:orientation val="minMax"/>
        </c:scaling>
        <c:delete val="0"/>
        <c:axPos val="b"/>
        <c:numFmt formatCode="General" sourceLinked="0"/>
        <c:majorTickMark val="out"/>
        <c:minorTickMark val="none"/>
        <c:tickLblPos val="nextTo"/>
        <c:crossAx val="121881152"/>
        <c:crosses val="autoZero"/>
        <c:auto val="1"/>
        <c:lblAlgn val="ctr"/>
        <c:lblOffset val="100"/>
        <c:noMultiLvlLbl val="0"/>
      </c:catAx>
      <c:valAx>
        <c:axId val="121881152"/>
        <c:scaling>
          <c:orientation val="minMax"/>
        </c:scaling>
        <c:delete val="0"/>
        <c:axPos val="l"/>
        <c:majorGridlines/>
        <c:numFmt formatCode="0%" sourceLinked="1"/>
        <c:majorTickMark val="out"/>
        <c:minorTickMark val="none"/>
        <c:tickLblPos val="nextTo"/>
        <c:crossAx val="121619968"/>
        <c:crosses val="autoZero"/>
        <c:crossBetween val="between"/>
      </c:valAx>
    </c:plotArea>
    <c:legend>
      <c:legendPos val="r"/>
      <c:overlay val="0"/>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it-IT" sz="1200" b="1" i="0" baseline="0" dirty="0">
                <a:effectLst/>
              </a:rPr>
              <a:t>Collettivo </a:t>
            </a:r>
            <a:r>
              <a:rPr lang="it-IT" sz="1200" b="1" i="0" u="none" strike="noStrike" baseline="0" dirty="0" err="1">
                <a:effectLst/>
              </a:rPr>
              <a:t>UniverS</a:t>
            </a:r>
            <a:r>
              <a:rPr lang="it-IT" sz="1200" b="1" i="0" u="none" strike="noStrike" baseline="0" dirty="0">
                <a:effectLst/>
              </a:rPr>
              <a:t>-Ita</a:t>
            </a:r>
            <a:r>
              <a:rPr lang="it-IT" sz="1200" b="1" i="0" baseline="0" dirty="0">
                <a:effectLst/>
              </a:rPr>
              <a:t>: </a:t>
            </a:r>
            <a:endParaRPr lang="it-IT" sz="1200" dirty="0">
              <a:effectLst/>
            </a:endParaRPr>
          </a:p>
          <a:p>
            <a:pPr>
              <a:defRPr sz="1200"/>
            </a:pPr>
            <a:r>
              <a:rPr lang="it-IT" sz="1200" b="1" i="0" u="none" strike="noStrike" cap="all" baseline="0" dirty="0">
                <a:effectLst/>
              </a:rPr>
              <a:t>abitudini di lettura </a:t>
            </a:r>
            <a:r>
              <a:rPr lang="it-IT" sz="1200" b="1" i="0" u="none" strike="noStrike" baseline="0" dirty="0">
                <a:effectLst/>
              </a:rPr>
              <a:t>per</a:t>
            </a:r>
            <a:r>
              <a:rPr lang="it-IT" sz="1200" b="1" i="0" u="none" strike="noStrike" cap="all" baseline="0" dirty="0">
                <a:effectLst/>
              </a:rPr>
              <a:t> </a:t>
            </a:r>
            <a:r>
              <a:rPr lang="it-IT" sz="1200" b="1" i="0" cap="all" baseline="0" dirty="0">
                <a:effectLst/>
              </a:rPr>
              <a:t>Informatori M </a:t>
            </a:r>
            <a:r>
              <a:rPr lang="it-IT" sz="1200" b="1" i="0" cap="none" baseline="0" dirty="0">
                <a:effectLst/>
              </a:rPr>
              <a:t>e</a:t>
            </a:r>
            <a:r>
              <a:rPr lang="it-IT" sz="1200" b="1" i="0" cap="all" baseline="0" dirty="0">
                <a:effectLst/>
              </a:rPr>
              <a:t> f (N 2125) </a:t>
            </a:r>
            <a:r>
              <a:rPr lang="it-IT" sz="1200" b="1" i="0" baseline="0" dirty="0">
                <a:effectLst/>
              </a:rPr>
              <a:t>(%)</a:t>
            </a:r>
            <a:endParaRPr lang="it-IT" sz="1200" dirty="0">
              <a:effectLst/>
            </a:endParaRPr>
          </a:p>
        </c:rich>
      </c:tx>
      <c:overlay val="0"/>
    </c:title>
    <c:autoTitleDeleted val="0"/>
    <c:plotArea>
      <c:layout/>
      <c:barChart>
        <c:barDir val="col"/>
        <c:grouping val="percentStacked"/>
        <c:varyColors val="0"/>
        <c:ser>
          <c:idx val="0"/>
          <c:order val="0"/>
          <c:tx>
            <c:strRef>
              <c:f>Foglio1!$A$483</c:f>
              <c:strCache>
                <c:ptCount val="1"/>
                <c:pt idx="0">
                  <c:v>Non legge libri</c:v>
                </c:pt>
              </c:strCache>
            </c:strRef>
          </c:tx>
          <c:invertIfNegative val="0"/>
          <c:cat>
            <c:strRef>
              <c:f>Foglio1!$B$482:$C$482</c:f>
              <c:strCache>
                <c:ptCount val="2"/>
                <c:pt idx="0">
                  <c:v>F</c:v>
                </c:pt>
                <c:pt idx="1">
                  <c:v>M</c:v>
                </c:pt>
              </c:strCache>
            </c:strRef>
          </c:cat>
          <c:val>
            <c:numRef>
              <c:f>Foglio1!$B$483:$C$483</c:f>
              <c:numCache>
                <c:formatCode>General</c:formatCode>
                <c:ptCount val="2"/>
                <c:pt idx="0">
                  <c:v>98</c:v>
                </c:pt>
                <c:pt idx="1">
                  <c:v>78</c:v>
                </c:pt>
              </c:numCache>
            </c:numRef>
          </c:val>
          <c:extLst>
            <c:ext xmlns:c16="http://schemas.microsoft.com/office/drawing/2014/chart" uri="{C3380CC4-5D6E-409C-BE32-E72D297353CC}">
              <c16:uniqueId val="{00000000-5587-443A-ACB1-32FF145C0C8F}"/>
            </c:ext>
          </c:extLst>
        </c:ser>
        <c:ser>
          <c:idx val="1"/>
          <c:order val="1"/>
          <c:tx>
            <c:strRef>
              <c:f>Foglio1!$A$484</c:f>
              <c:strCache>
                <c:ptCount val="1"/>
                <c:pt idx="0">
                  <c:v>Legge meno di 5 libri</c:v>
                </c:pt>
              </c:strCache>
            </c:strRef>
          </c:tx>
          <c:invertIfNegative val="0"/>
          <c:cat>
            <c:strRef>
              <c:f>Foglio1!$B$482:$C$482</c:f>
              <c:strCache>
                <c:ptCount val="2"/>
                <c:pt idx="0">
                  <c:v>F</c:v>
                </c:pt>
                <c:pt idx="1">
                  <c:v>M</c:v>
                </c:pt>
              </c:strCache>
            </c:strRef>
          </c:cat>
          <c:val>
            <c:numRef>
              <c:f>Foglio1!$B$484:$C$484</c:f>
              <c:numCache>
                <c:formatCode>General</c:formatCode>
                <c:ptCount val="2"/>
                <c:pt idx="0">
                  <c:v>576</c:v>
                </c:pt>
                <c:pt idx="1">
                  <c:v>376</c:v>
                </c:pt>
              </c:numCache>
            </c:numRef>
          </c:val>
          <c:extLst>
            <c:ext xmlns:c16="http://schemas.microsoft.com/office/drawing/2014/chart" uri="{C3380CC4-5D6E-409C-BE32-E72D297353CC}">
              <c16:uniqueId val="{00000001-5587-443A-ACB1-32FF145C0C8F}"/>
            </c:ext>
          </c:extLst>
        </c:ser>
        <c:ser>
          <c:idx val="2"/>
          <c:order val="2"/>
          <c:tx>
            <c:strRef>
              <c:f>Foglio1!$A$485</c:f>
              <c:strCache>
                <c:ptCount val="1"/>
                <c:pt idx="0">
                  <c:v>Legge 5-10 libri</c:v>
                </c:pt>
              </c:strCache>
            </c:strRef>
          </c:tx>
          <c:invertIfNegative val="0"/>
          <c:cat>
            <c:strRef>
              <c:f>Foglio1!$B$482:$C$482</c:f>
              <c:strCache>
                <c:ptCount val="2"/>
                <c:pt idx="0">
                  <c:v>F</c:v>
                </c:pt>
                <c:pt idx="1">
                  <c:v>M</c:v>
                </c:pt>
              </c:strCache>
            </c:strRef>
          </c:cat>
          <c:val>
            <c:numRef>
              <c:f>Foglio1!$B$485:$C$485</c:f>
              <c:numCache>
                <c:formatCode>General</c:formatCode>
                <c:ptCount val="2"/>
                <c:pt idx="0">
                  <c:v>417</c:v>
                </c:pt>
                <c:pt idx="1">
                  <c:v>207</c:v>
                </c:pt>
              </c:numCache>
            </c:numRef>
          </c:val>
          <c:extLst>
            <c:ext xmlns:c16="http://schemas.microsoft.com/office/drawing/2014/chart" uri="{C3380CC4-5D6E-409C-BE32-E72D297353CC}">
              <c16:uniqueId val="{00000002-5587-443A-ACB1-32FF145C0C8F}"/>
            </c:ext>
          </c:extLst>
        </c:ser>
        <c:ser>
          <c:idx val="3"/>
          <c:order val="3"/>
          <c:tx>
            <c:strRef>
              <c:f>Foglio1!$A$486</c:f>
              <c:strCache>
                <c:ptCount val="1"/>
                <c:pt idx="0">
                  <c:v>Legge più di 10 libri</c:v>
                </c:pt>
              </c:strCache>
            </c:strRef>
          </c:tx>
          <c:invertIfNegative val="0"/>
          <c:cat>
            <c:strRef>
              <c:f>Foglio1!$B$482:$C$482</c:f>
              <c:strCache>
                <c:ptCount val="2"/>
                <c:pt idx="0">
                  <c:v>F</c:v>
                </c:pt>
                <c:pt idx="1">
                  <c:v>M</c:v>
                </c:pt>
              </c:strCache>
            </c:strRef>
          </c:cat>
          <c:val>
            <c:numRef>
              <c:f>Foglio1!$B$486:$C$486</c:f>
              <c:numCache>
                <c:formatCode>General</c:formatCode>
                <c:ptCount val="2"/>
                <c:pt idx="0">
                  <c:v>255</c:v>
                </c:pt>
                <c:pt idx="1">
                  <c:v>118</c:v>
                </c:pt>
              </c:numCache>
            </c:numRef>
          </c:val>
          <c:extLst>
            <c:ext xmlns:c16="http://schemas.microsoft.com/office/drawing/2014/chart" uri="{C3380CC4-5D6E-409C-BE32-E72D297353CC}">
              <c16:uniqueId val="{00000003-5587-443A-ACB1-32FF145C0C8F}"/>
            </c:ext>
          </c:extLst>
        </c:ser>
        <c:dLbls>
          <c:showLegendKey val="0"/>
          <c:showVal val="0"/>
          <c:showCatName val="0"/>
          <c:showSerName val="0"/>
          <c:showPercent val="0"/>
          <c:showBubbleSize val="0"/>
        </c:dLbls>
        <c:gapWidth val="150"/>
        <c:overlap val="100"/>
        <c:axId val="121620480"/>
        <c:axId val="121882880"/>
      </c:barChart>
      <c:catAx>
        <c:axId val="121620480"/>
        <c:scaling>
          <c:orientation val="minMax"/>
        </c:scaling>
        <c:delete val="0"/>
        <c:axPos val="b"/>
        <c:numFmt formatCode="General" sourceLinked="0"/>
        <c:majorTickMark val="out"/>
        <c:minorTickMark val="none"/>
        <c:tickLblPos val="nextTo"/>
        <c:crossAx val="121882880"/>
        <c:crosses val="autoZero"/>
        <c:auto val="1"/>
        <c:lblAlgn val="ctr"/>
        <c:lblOffset val="100"/>
        <c:noMultiLvlLbl val="0"/>
      </c:catAx>
      <c:valAx>
        <c:axId val="121882880"/>
        <c:scaling>
          <c:orientation val="minMax"/>
        </c:scaling>
        <c:delete val="0"/>
        <c:axPos val="l"/>
        <c:majorGridlines/>
        <c:numFmt formatCode="0%" sourceLinked="1"/>
        <c:majorTickMark val="out"/>
        <c:minorTickMark val="none"/>
        <c:tickLblPos val="nextTo"/>
        <c:crossAx val="121620480"/>
        <c:crosses val="autoZero"/>
        <c:crossBetween val="between"/>
      </c:valAx>
    </c:plotArea>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0.26415</cdr:x>
      <cdr:y>0.54218</cdr:y>
    </cdr:from>
    <cdr:to>
      <cdr:x>0.37925</cdr:x>
      <cdr:y>0.63652</cdr:y>
    </cdr:to>
    <cdr:sp macro="" textlink="">
      <cdr:nvSpPr>
        <cdr:cNvPr id="2" name="Casella di testo 1"/>
        <cdr:cNvSpPr txBox="1"/>
      </cdr:nvSpPr>
      <cdr:spPr>
        <a:xfrm xmlns:a="http://schemas.openxmlformats.org/drawingml/2006/main">
          <a:off x="1210062" y="2145886"/>
          <a:ext cx="527269" cy="3733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it-IT" sz="1400" dirty="0">
              <a:solidFill>
                <a:schemeClr val="bg1"/>
              </a:solidFill>
            </a:rPr>
            <a:t>55,5</a:t>
          </a:r>
        </a:p>
      </cdr:txBody>
    </cdr:sp>
  </cdr:relSizeAnchor>
  <cdr:relSizeAnchor xmlns:cdr="http://schemas.openxmlformats.org/drawingml/2006/chartDrawing">
    <cdr:from>
      <cdr:x>0.26981</cdr:x>
      <cdr:y>0.27673</cdr:y>
    </cdr:from>
    <cdr:to>
      <cdr:x>0.38113</cdr:x>
      <cdr:y>0.39937</cdr:y>
    </cdr:to>
    <cdr:sp macro="" textlink="">
      <cdr:nvSpPr>
        <cdr:cNvPr id="3" name="Casella di testo 2"/>
        <cdr:cNvSpPr txBox="1"/>
      </cdr:nvSpPr>
      <cdr:spPr>
        <a:xfrm xmlns:a="http://schemas.openxmlformats.org/drawingml/2006/main">
          <a:off x="1233578" y="759125"/>
          <a:ext cx="508958" cy="33643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it-IT" sz="1400" dirty="0">
              <a:solidFill>
                <a:schemeClr val="bg1"/>
              </a:solidFill>
            </a:rPr>
            <a:t>44,5</a:t>
          </a:r>
        </a:p>
      </cdr:txBody>
    </cdr:sp>
  </cdr:relSizeAnchor>
  <cdr:relSizeAnchor xmlns:cdr="http://schemas.openxmlformats.org/drawingml/2006/chartDrawing">
    <cdr:from>
      <cdr:x>0.69377</cdr:x>
      <cdr:y>0.25333</cdr:y>
    </cdr:from>
    <cdr:to>
      <cdr:x>0.82387</cdr:x>
      <cdr:y>0.3571</cdr:y>
    </cdr:to>
    <cdr:sp macro="" textlink="">
      <cdr:nvSpPr>
        <cdr:cNvPr id="4" name="Casella di testo 3"/>
        <cdr:cNvSpPr txBox="1"/>
      </cdr:nvSpPr>
      <cdr:spPr>
        <a:xfrm xmlns:a="http://schemas.openxmlformats.org/drawingml/2006/main">
          <a:off x="3178155" y="1002659"/>
          <a:ext cx="595985" cy="41071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it-IT" sz="1400" dirty="0">
              <a:solidFill>
                <a:schemeClr val="bg1"/>
              </a:solidFill>
            </a:rPr>
            <a:t>36,4</a:t>
          </a:r>
        </a:p>
      </cdr:txBody>
    </cdr:sp>
  </cdr:relSizeAnchor>
  <cdr:relSizeAnchor xmlns:cdr="http://schemas.openxmlformats.org/drawingml/2006/chartDrawing">
    <cdr:from>
      <cdr:x>0.70951</cdr:x>
      <cdr:y>0.5375</cdr:y>
    </cdr:from>
    <cdr:to>
      <cdr:x>0.80951</cdr:x>
      <cdr:y>0.60815</cdr:y>
    </cdr:to>
    <cdr:sp macro="" textlink="">
      <cdr:nvSpPr>
        <cdr:cNvPr id="5" name="Casella di testo 4"/>
        <cdr:cNvSpPr txBox="1"/>
      </cdr:nvSpPr>
      <cdr:spPr>
        <a:xfrm xmlns:a="http://schemas.openxmlformats.org/drawingml/2006/main">
          <a:off x="3250225" y="2127362"/>
          <a:ext cx="458096" cy="27966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it-IT" sz="1400" dirty="0">
              <a:solidFill>
                <a:schemeClr val="bg1"/>
              </a:solidFill>
            </a:rPr>
            <a:t>63</a:t>
          </a:r>
        </a:p>
      </cdr:txBody>
    </cdr:sp>
  </cdr:relSizeAnchor>
  <cdr:relSizeAnchor xmlns:cdr="http://schemas.openxmlformats.org/drawingml/2006/chartDrawing">
    <cdr:from>
      <cdr:x>0.70823</cdr:x>
      <cdr:y>0.12766</cdr:y>
    </cdr:from>
    <cdr:to>
      <cdr:x>0.81578</cdr:x>
      <cdr:y>0.222</cdr:y>
    </cdr:to>
    <cdr:sp macro="" textlink="">
      <cdr:nvSpPr>
        <cdr:cNvPr id="6" name="Casella di testo 5"/>
        <cdr:cNvSpPr txBox="1"/>
      </cdr:nvSpPr>
      <cdr:spPr>
        <a:xfrm xmlns:a="http://schemas.openxmlformats.org/drawingml/2006/main">
          <a:off x="3244361" y="505268"/>
          <a:ext cx="492683" cy="37339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it-IT" sz="1100" dirty="0"/>
            <a:t>0,6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4F4C647-B213-4069-9DC1-7281A9B85D4D}" type="datetimeFigureOut">
              <a:rPr lang="it-IT" smtClean="0"/>
              <a:t>18/11/2024</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E2F7B64-5A8E-42F2-ABFD-8CBCCC393382}" type="slidenum">
              <a:rPr lang="it-IT" smtClean="0"/>
              <a:t>‹N›</a:t>
            </a:fld>
            <a:endParaRPr lang="it-IT"/>
          </a:p>
        </p:txBody>
      </p:sp>
    </p:spTree>
    <p:extLst>
      <p:ext uri="{BB962C8B-B14F-4D97-AF65-F5344CB8AC3E}">
        <p14:creationId xmlns:p14="http://schemas.microsoft.com/office/powerpoint/2010/main" val="3173358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6E2F7B64-5A8E-42F2-ABFD-8CBCCC393382}" type="slidenum">
              <a:rPr lang="it-IT" smtClean="0"/>
              <a:t>8</a:t>
            </a:fld>
            <a:endParaRPr lang="it-IT"/>
          </a:p>
        </p:txBody>
      </p:sp>
    </p:spTree>
    <p:extLst>
      <p:ext uri="{BB962C8B-B14F-4D97-AF65-F5344CB8AC3E}">
        <p14:creationId xmlns:p14="http://schemas.microsoft.com/office/powerpoint/2010/main" val="2012914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E2F7B64-5A8E-42F2-ABFD-8CBCCC393382}" type="slidenum">
              <a:rPr lang="it-IT" smtClean="0"/>
              <a:t>9</a:t>
            </a:fld>
            <a:endParaRPr lang="it-IT"/>
          </a:p>
        </p:txBody>
      </p:sp>
    </p:spTree>
    <p:extLst>
      <p:ext uri="{BB962C8B-B14F-4D97-AF65-F5344CB8AC3E}">
        <p14:creationId xmlns:p14="http://schemas.microsoft.com/office/powerpoint/2010/main" val="3883057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E2F7B64-5A8E-42F2-ABFD-8CBCCC393382}" type="slidenum">
              <a:rPr lang="it-IT" smtClean="0"/>
              <a:t>12</a:t>
            </a:fld>
            <a:endParaRPr lang="it-IT"/>
          </a:p>
        </p:txBody>
      </p:sp>
    </p:spTree>
    <p:extLst>
      <p:ext uri="{BB962C8B-B14F-4D97-AF65-F5344CB8AC3E}">
        <p14:creationId xmlns:p14="http://schemas.microsoft.com/office/powerpoint/2010/main" val="903921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E2F7B64-5A8E-42F2-ABFD-8CBCCC393382}" type="slidenum">
              <a:rPr lang="it-IT" smtClean="0"/>
              <a:t>13</a:t>
            </a:fld>
            <a:endParaRPr lang="it-IT"/>
          </a:p>
        </p:txBody>
      </p:sp>
    </p:spTree>
    <p:extLst>
      <p:ext uri="{BB962C8B-B14F-4D97-AF65-F5344CB8AC3E}">
        <p14:creationId xmlns:p14="http://schemas.microsoft.com/office/powerpoint/2010/main" val="131202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6E2F7B64-5A8E-42F2-ABFD-8CBCCC393382}" type="slidenum">
              <a:rPr lang="it-IT" smtClean="0"/>
              <a:t>14</a:t>
            </a:fld>
            <a:endParaRPr lang="it-IT"/>
          </a:p>
        </p:txBody>
      </p:sp>
    </p:spTree>
    <p:extLst>
      <p:ext uri="{BB962C8B-B14F-4D97-AF65-F5344CB8AC3E}">
        <p14:creationId xmlns:p14="http://schemas.microsoft.com/office/powerpoint/2010/main" val="4177438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E2F7B64-5A8E-42F2-ABFD-8CBCCC393382}" type="slidenum">
              <a:rPr lang="it-IT" smtClean="0"/>
              <a:t>15</a:t>
            </a:fld>
            <a:endParaRPr lang="it-IT"/>
          </a:p>
        </p:txBody>
      </p:sp>
    </p:spTree>
    <p:extLst>
      <p:ext uri="{BB962C8B-B14F-4D97-AF65-F5344CB8AC3E}">
        <p14:creationId xmlns:p14="http://schemas.microsoft.com/office/powerpoint/2010/main" val="3378085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E2F7B64-5A8E-42F2-ABFD-8CBCCC393382}" type="slidenum">
              <a:rPr lang="it-IT" smtClean="0"/>
              <a:t>16</a:t>
            </a:fld>
            <a:endParaRPr lang="it-IT"/>
          </a:p>
        </p:txBody>
      </p:sp>
    </p:spTree>
    <p:extLst>
      <p:ext uri="{BB962C8B-B14F-4D97-AF65-F5344CB8AC3E}">
        <p14:creationId xmlns:p14="http://schemas.microsoft.com/office/powerpoint/2010/main" val="3549368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E2F7B64-5A8E-42F2-ABFD-8CBCCC393382}" type="slidenum">
              <a:rPr lang="it-IT" smtClean="0"/>
              <a:t>24</a:t>
            </a:fld>
            <a:endParaRPr lang="it-IT"/>
          </a:p>
        </p:txBody>
      </p:sp>
    </p:spTree>
    <p:extLst>
      <p:ext uri="{BB962C8B-B14F-4D97-AF65-F5344CB8AC3E}">
        <p14:creationId xmlns:p14="http://schemas.microsoft.com/office/powerpoint/2010/main" val="1003469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E2F7B64-5A8E-42F2-ABFD-8CBCCC393382}" type="slidenum">
              <a:rPr lang="it-IT" smtClean="0"/>
              <a:t>26</a:t>
            </a:fld>
            <a:endParaRPr lang="it-IT"/>
          </a:p>
        </p:txBody>
      </p:sp>
    </p:spTree>
    <p:extLst>
      <p:ext uri="{BB962C8B-B14F-4D97-AF65-F5344CB8AC3E}">
        <p14:creationId xmlns:p14="http://schemas.microsoft.com/office/powerpoint/2010/main" val="402580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4A2996-0D6A-4D18-9AE8-86098C1BBD8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30AB79C-4258-4D58-B30B-A3E829C10C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2FA3E221-81BF-41AD-A02B-7245ACCCEEA6}"/>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D9FB447B-ED14-43B4-B2F3-B4C352C8EBCD}"/>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6" name="Segnaposto numero diapositiva 5">
            <a:extLst>
              <a:ext uri="{FF2B5EF4-FFF2-40B4-BE49-F238E27FC236}">
                <a16:creationId xmlns:a16="http://schemas.microsoft.com/office/drawing/2014/main" id="{2E2C6850-8A58-4352-B977-9A7BF3CEAB7D}"/>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2157906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528A6A-3651-4F64-B428-14324CE31A52}"/>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AAE5C51-B54B-42BA-B688-A58507520831}"/>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5447233-12A0-4934-A614-01B12DA12705}"/>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F9FF35E1-849B-48A8-87BC-DF2FA4140CD5}"/>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6" name="Segnaposto numero diapositiva 5">
            <a:extLst>
              <a:ext uri="{FF2B5EF4-FFF2-40B4-BE49-F238E27FC236}">
                <a16:creationId xmlns:a16="http://schemas.microsoft.com/office/drawing/2014/main" id="{E25836FE-06C3-47D3-8483-B7810E758BF3}"/>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2151687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B355987-1F30-40FF-879A-66EE02E5A94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0D096B8-57EC-4CEA-8291-802E6DC59E42}"/>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1987E29-8709-4091-B31F-F241A1CCC8D0}"/>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9B5082EA-B180-46EB-B693-7B206BB39BB1}"/>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6" name="Segnaposto numero diapositiva 5">
            <a:extLst>
              <a:ext uri="{FF2B5EF4-FFF2-40B4-BE49-F238E27FC236}">
                <a16:creationId xmlns:a16="http://schemas.microsoft.com/office/drawing/2014/main" id="{08993656-EE3D-4FB9-9765-1C7088965D1F}"/>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1820553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a semplice">
    <p:spTree>
      <p:nvGrpSpPr>
        <p:cNvPr id="1" name=""/>
        <p:cNvGrpSpPr/>
        <p:nvPr/>
      </p:nvGrpSpPr>
      <p:grpSpPr>
        <a:xfrm>
          <a:off x="0" y="0"/>
          <a:ext cx="0" cy="0"/>
          <a:chOff x="0" y="0"/>
          <a:chExt cx="0" cy="0"/>
        </a:xfrm>
      </p:grpSpPr>
      <p:sp>
        <p:nvSpPr>
          <p:cNvPr id="7"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mj-lt"/>
              </a:defRPr>
            </a:lvl1pPr>
          </a:lstStyle>
          <a:p>
            <a:pPr lvl="0"/>
            <a:r>
              <a:rPr lang="it-IT" dirty="0"/>
              <a:t>Fare clic per modificare il titolo della diapositiva</a:t>
            </a:r>
          </a:p>
        </p:txBody>
      </p:sp>
      <p:sp>
        <p:nvSpPr>
          <p:cNvPr id="9" name="Segnaposto testo 7"/>
          <p:cNvSpPr>
            <a:spLocks noGrp="1"/>
          </p:cNvSpPr>
          <p:nvPr>
            <p:ph type="body" sz="quarter" idx="11" hasCustomPrompt="1"/>
          </p:nvPr>
        </p:nvSpPr>
        <p:spPr>
          <a:xfrm>
            <a:off x="527051" y="1412875"/>
            <a:ext cx="11233149" cy="4320381"/>
          </a:xfrm>
          <a:prstGeom prst="rect">
            <a:avLst/>
          </a:prstGeom>
        </p:spPr>
        <p:txBody>
          <a:bodyPr/>
          <a:lstStyle>
            <a:lvl1pPr marL="0" indent="0">
              <a:buFont typeface="Arial" panose="020B0604020202020204" pitchFamily="34" charset="0"/>
              <a:buNone/>
              <a:defRPr sz="1800" baseline="0">
                <a:latin typeface="+mn-lt"/>
              </a:defRPr>
            </a:lvl1pPr>
          </a:lstStyle>
          <a:p>
            <a:pPr lvl="0"/>
            <a:r>
              <a:rPr lang="it-IT" dirty="0"/>
              <a:t>Fare clic per modificare il testo</a:t>
            </a:r>
          </a:p>
        </p:txBody>
      </p:sp>
    </p:spTree>
    <p:extLst>
      <p:ext uri="{BB962C8B-B14F-4D97-AF65-F5344CB8AC3E}">
        <p14:creationId xmlns:p14="http://schemas.microsoft.com/office/powerpoint/2010/main" val="2137831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apositiva con punto elenco">
    <p:spTree>
      <p:nvGrpSpPr>
        <p:cNvPr id="1" name=""/>
        <p:cNvGrpSpPr/>
        <p:nvPr/>
      </p:nvGrpSpPr>
      <p:grpSpPr>
        <a:xfrm>
          <a:off x="0" y="0"/>
          <a:ext cx="0" cy="0"/>
          <a:chOff x="0" y="0"/>
          <a:chExt cx="0" cy="0"/>
        </a:xfrm>
      </p:grpSpPr>
      <p:sp>
        <p:nvSpPr>
          <p:cNvPr id="8" name="Segnaposto testo 7"/>
          <p:cNvSpPr>
            <a:spLocks noGrp="1"/>
          </p:cNvSpPr>
          <p:nvPr>
            <p:ph type="body" sz="quarter" idx="11"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mn-lt"/>
              </a:defRPr>
            </a:lvl1pPr>
          </a:lstStyle>
          <a:p>
            <a:pPr lvl="0"/>
            <a:r>
              <a:rPr lang="it-IT" dirty="0"/>
              <a:t>Fare clic per modificare il testo</a:t>
            </a:r>
          </a:p>
        </p:txBody>
      </p:sp>
      <p:sp>
        <p:nvSpPr>
          <p:cNvPr id="10" name="Segnaposto testo 9"/>
          <p:cNvSpPr>
            <a:spLocks noGrp="1"/>
          </p:cNvSpPr>
          <p:nvPr>
            <p:ph type="body" sz="quarter" idx="12" hasCustomPrompt="1"/>
          </p:nvPr>
        </p:nvSpPr>
        <p:spPr>
          <a:xfrm>
            <a:off x="527051" y="1989138"/>
            <a:ext cx="11233149" cy="3744118"/>
          </a:xfrm>
          <a:prstGeom prst="rect">
            <a:avLst/>
          </a:prstGeom>
        </p:spPr>
        <p:txBody>
          <a:bodyPr/>
          <a:lstStyle>
            <a:lvl1pPr marL="285750" indent="-285750">
              <a:buFont typeface="Wingdings" panose="05000000000000000000" pitchFamily="2" charset="2"/>
              <a:buChar char="§"/>
              <a:defRPr sz="1800" baseline="0">
                <a:latin typeface="Century Gothic" panose="020B0502020202020204" pitchFamily="34" charset="0"/>
              </a:defRPr>
            </a:lvl1pPr>
            <a:lvl2pPr marL="742950" indent="-285750">
              <a:buFont typeface="Wingdings" panose="05000000000000000000" pitchFamily="2" charset="2"/>
              <a:buChar char="§"/>
              <a:defRPr sz="1800">
                <a:latin typeface="+mn-lt"/>
              </a:defRPr>
            </a:lvl2pPr>
          </a:lstStyle>
          <a:p>
            <a:pPr lvl="1"/>
            <a:r>
              <a:rPr lang="it-IT" dirty="0"/>
              <a:t>Fare clic per modificare il punto elenco uno</a:t>
            </a:r>
          </a:p>
          <a:p>
            <a:pPr lvl="1"/>
            <a:r>
              <a:rPr lang="it-IT" dirty="0"/>
              <a:t>Fare clic per modificare il punto elenco due</a:t>
            </a:r>
          </a:p>
          <a:p>
            <a:pPr lvl="1"/>
            <a:r>
              <a:rPr lang="it-IT" dirty="0"/>
              <a:t>Fare clic per modificare il punto elenco tre</a:t>
            </a:r>
          </a:p>
          <a:p>
            <a:pPr lvl="1"/>
            <a:r>
              <a:rPr lang="it-IT" dirty="0"/>
              <a:t>Fare clic per modificare il punto elenco quattro</a:t>
            </a:r>
          </a:p>
        </p:txBody>
      </p:sp>
      <p:sp>
        <p:nvSpPr>
          <p:cNvPr id="16"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mj-lt"/>
              </a:defRPr>
            </a:lvl1pPr>
          </a:lstStyle>
          <a:p>
            <a:pPr lvl="0"/>
            <a:r>
              <a:rPr lang="it-IT" dirty="0"/>
              <a:t>Fare clic per modificare il titolo della diapositiva</a:t>
            </a:r>
          </a:p>
        </p:txBody>
      </p:sp>
    </p:spTree>
    <p:extLst>
      <p:ext uri="{BB962C8B-B14F-4D97-AF65-F5344CB8AC3E}">
        <p14:creationId xmlns:p14="http://schemas.microsoft.com/office/powerpoint/2010/main" val="4146094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931C16-A773-45A1-AB54-E394D7BC596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469E19B-71A0-4561-86AB-4E3D42266FE7}"/>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C0D48F3-D391-41EE-A52E-F9CE7B4D42B6}"/>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F09D3031-11F4-4C9F-8FF8-6A8A1F171089}"/>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6" name="Segnaposto numero diapositiva 5">
            <a:extLst>
              <a:ext uri="{FF2B5EF4-FFF2-40B4-BE49-F238E27FC236}">
                <a16:creationId xmlns:a16="http://schemas.microsoft.com/office/drawing/2014/main" id="{2897F8FC-ED73-444D-9E0C-6698DFDEF36A}"/>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1250839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06CCEE-7CE3-481C-92D1-3B2ACAF28E08}"/>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FCD3D620-FCA4-4E06-8FF3-89AB10F765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8F154ACC-D829-436C-91FC-4A38837F956F}"/>
              </a:ext>
            </a:extLst>
          </p:cNvPr>
          <p:cNvSpPr>
            <a:spLocks noGrp="1"/>
          </p:cNvSpPr>
          <p:nvPr>
            <p:ph type="dt" sz="half" idx="10"/>
          </p:nvPr>
        </p:nvSpPr>
        <p:spPr/>
        <p:txBody>
          <a:bodyPr/>
          <a:lstStyle/>
          <a:p>
            <a:endParaRPr lang="it-IT"/>
          </a:p>
        </p:txBody>
      </p:sp>
      <p:sp>
        <p:nvSpPr>
          <p:cNvPr id="5" name="Segnaposto piè di pagina 4">
            <a:extLst>
              <a:ext uri="{FF2B5EF4-FFF2-40B4-BE49-F238E27FC236}">
                <a16:creationId xmlns:a16="http://schemas.microsoft.com/office/drawing/2014/main" id="{803A02F0-926C-4A6B-9981-88C4C8089A45}"/>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6" name="Segnaposto numero diapositiva 5">
            <a:extLst>
              <a:ext uri="{FF2B5EF4-FFF2-40B4-BE49-F238E27FC236}">
                <a16:creationId xmlns:a16="http://schemas.microsoft.com/office/drawing/2014/main" id="{C6A84A76-1C92-43AA-A5D3-49F506564984}"/>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1608827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9D0B0D-7461-4721-892F-675922BC971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FD1BF86-81CB-42C6-B29F-B896BE144BF3}"/>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4C1D70C3-E200-4CFF-9706-88DDD9A7A7E2}"/>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15CACA7-FB86-49E3-ADB2-6F751BDFCEC9}"/>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491264C0-90F6-4108-A5D0-3985F4C27CA4}"/>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7" name="Segnaposto numero diapositiva 6">
            <a:extLst>
              <a:ext uri="{FF2B5EF4-FFF2-40B4-BE49-F238E27FC236}">
                <a16:creationId xmlns:a16="http://schemas.microsoft.com/office/drawing/2014/main" id="{D74A1AE5-CF8E-48E8-9AD3-139C8D7E1149}"/>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2826723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F53FDE-02AA-4CB7-9FF6-3D054CFE3F4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73613F-A884-42C1-89A8-49BC51A910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E0362613-787C-4E11-8A7F-7A160FA1838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4A75236-3D5E-4541-BFB2-477B40389D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7E35B862-294B-45DC-9342-10BE1C6E454C}"/>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E65FED56-421A-47D7-903C-A212126C3D5C}"/>
              </a:ext>
            </a:extLst>
          </p:cNvPr>
          <p:cNvSpPr>
            <a:spLocks noGrp="1"/>
          </p:cNvSpPr>
          <p:nvPr>
            <p:ph type="dt" sz="half" idx="10"/>
          </p:nvPr>
        </p:nvSpPr>
        <p:spPr/>
        <p:txBody>
          <a:bodyPr/>
          <a:lstStyle/>
          <a:p>
            <a:endParaRPr lang="it-IT"/>
          </a:p>
        </p:txBody>
      </p:sp>
      <p:sp>
        <p:nvSpPr>
          <p:cNvPr id="8" name="Segnaposto piè di pagina 7">
            <a:extLst>
              <a:ext uri="{FF2B5EF4-FFF2-40B4-BE49-F238E27FC236}">
                <a16:creationId xmlns:a16="http://schemas.microsoft.com/office/drawing/2014/main" id="{D4181F89-4757-493E-81A0-EBED7BB11B73}"/>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9" name="Segnaposto numero diapositiva 8">
            <a:extLst>
              <a:ext uri="{FF2B5EF4-FFF2-40B4-BE49-F238E27FC236}">
                <a16:creationId xmlns:a16="http://schemas.microsoft.com/office/drawing/2014/main" id="{E901906E-197C-4AF0-9F2D-429F69DDEEC4}"/>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153581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DFFDF6-59C8-444A-A722-8D863A91AE4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FA65C46-0062-4733-BFCC-4DEE2ED68478}"/>
              </a:ext>
            </a:extLst>
          </p:cNvPr>
          <p:cNvSpPr>
            <a:spLocks noGrp="1"/>
          </p:cNvSpPr>
          <p:nvPr>
            <p:ph type="dt" sz="half" idx="10"/>
          </p:nvPr>
        </p:nvSpPr>
        <p:spPr/>
        <p:txBody>
          <a:bodyPr/>
          <a:lstStyle/>
          <a:p>
            <a:endParaRPr lang="it-IT"/>
          </a:p>
        </p:txBody>
      </p:sp>
      <p:sp>
        <p:nvSpPr>
          <p:cNvPr id="4" name="Segnaposto piè di pagina 3">
            <a:extLst>
              <a:ext uri="{FF2B5EF4-FFF2-40B4-BE49-F238E27FC236}">
                <a16:creationId xmlns:a16="http://schemas.microsoft.com/office/drawing/2014/main" id="{DF96AA08-CA68-4A02-AFD3-7FF199016B03}"/>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5" name="Segnaposto numero diapositiva 4">
            <a:extLst>
              <a:ext uri="{FF2B5EF4-FFF2-40B4-BE49-F238E27FC236}">
                <a16:creationId xmlns:a16="http://schemas.microsoft.com/office/drawing/2014/main" id="{3C0BA7AE-A62C-485F-A698-676DBA24F51F}"/>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1373714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7589C36-73A9-457E-ACE3-4C64504B4D6F}"/>
              </a:ext>
            </a:extLst>
          </p:cNvPr>
          <p:cNvSpPr>
            <a:spLocks noGrp="1"/>
          </p:cNvSpPr>
          <p:nvPr>
            <p:ph type="dt" sz="half" idx="10"/>
          </p:nvPr>
        </p:nvSpPr>
        <p:spPr/>
        <p:txBody>
          <a:bodyPr/>
          <a:lstStyle/>
          <a:p>
            <a:endParaRPr lang="it-IT"/>
          </a:p>
        </p:txBody>
      </p:sp>
      <p:sp>
        <p:nvSpPr>
          <p:cNvPr id="3" name="Segnaposto piè di pagina 2">
            <a:extLst>
              <a:ext uri="{FF2B5EF4-FFF2-40B4-BE49-F238E27FC236}">
                <a16:creationId xmlns:a16="http://schemas.microsoft.com/office/drawing/2014/main" id="{088EFEA0-7AAE-481E-9D01-9140D26C747A}"/>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4" name="Segnaposto numero diapositiva 3">
            <a:extLst>
              <a:ext uri="{FF2B5EF4-FFF2-40B4-BE49-F238E27FC236}">
                <a16:creationId xmlns:a16="http://schemas.microsoft.com/office/drawing/2014/main" id="{A36A1CBC-58C5-4189-A5D8-0BABC5105E26}"/>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3648440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9B6CAA-3377-45B2-85A8-2B46A20483E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32754D-2321-466D-9C90-DE7847BCEC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77A93E9-F43F-4753-AA48-07120D09ED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E5CEC521-207E-4FA6-8A5A-5EA163B13CCF}"/>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A85B5B8D-8437-4951-819A-430B537AC4E2}"/>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7" name="Segnaposto numero diapositiva 6">
            <a:extLst>
              <a:ext uri="{FF2B5EF4-FFF2-40B4-BE49-F238E27FC236}">
                <a16:creationId xmlns:a16="http://schemas.microsoft.com/office/drawing/2014/main" id="{43007CDE-35D2-4309-A67F-8D5C3E3C2930}"/>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3811405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4A1658-3263-4827-BDE0-BE5E512B8A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BA83EF4C-466A-4F06-87BE-8549171613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7CE5FA25-160E-4025-BE02-7D0270412A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A2CE78D-341F-4F6A-8BD4-730B73B79DF9}"/>
              </a:ext>
            </a:extLst>
          </p:cNvPr>
          <p:cNvSpPr>
            <a:spLocks noGrp="1"/>
          </p:cNvSpPr>
          <p:nvPr>
            <p:ph type="dt" sz="half" idx="10"/>
          </p:nvPr>
        </p:nvSpPr>
        <p:spPr/>
        <p:txBody>
          <a:bodyPr/>
          <a:lstStyle/>
          <a:p>
            <a:endParaRPr lang="it-IT"/>
          </a:p>
        </p:txBody>
      </p:sp>
      <p:sp>
        <p:nvSpPr>
          <p:cNvPr id="6" name="Segnaposto piè di pagina 5">
            <a:extLst>
              <a:ext uri="{FF2B5EF4-FFF2-40B4-BE49-F238E27FC236}">
                <a16:creationId xmlns:a16="http://schemas.microsoft.com/office/drawing/2014/main" id="{4801F9D1-F662-4D23-B0B9-DEF45DF969F5}"/>
              </a:ext>
            </a:extLst>
          </p:cNvPr>
          <p:cNvSpPr>
            <a:spLocks noGrp="1"/>
          </p:cNvSpPr>
          <p:nvPr>
            <p:ph type="ftr" sz="quarter" idx="11"/>
          </p:nvPr>
        </p:nvSpPr>
        <p:spPr/>
        <p:txBody>
          <a:bodyPr/>
          <a:lstStyle/>
          <a:p>
            <a:r>
              <a:rPr lang="it-IT"/>
              <a:t>© UniverS-ITA. L’italiano scritto degli studenti universitari: quadro sociolinguistico, tendenze tipologiche, implicazioni didattiche</a:t>
            </a:r>
          </a:p>
        </p:txBody>
      </p:sp>
      <p:sp>
        <p:nvSpPr>
          <p:cNvPr id="7" name="Segnaposto numero diapositiva 6">
            <a:extLst>
              <a:ext uri="{FF2B5EF4-FFF2-40B4-BE49-F238E27FC236}">
                <a16:creationId xmlns:a16="http://schemas.microsoft.com/office/drawing/2014/main" id="{4F2483C2-0089-4957-A16F-2BBD13FBDE73}"/>
              </a:ext>
            </a:extLst>
          </p:cNvPr>
          <p:cNvSpPr>
            <a:spLocks noGrp="1"/>
          </p:cNvSpPr>
          <p:nvPr>
            <p:ph type="sldNum" sz="quarter" idx="12"/>
          </p:nvPr>
        </p:nvSpPr>
        <p:spPr/>
        <p:txBody>
          <a:bodyPr/>
          <a:lstStyle/>
          <a:p>
            <a:fld id="{8783712E-6628-4963-AD36-422DF0E34C20}" type="slidenum">
              <a:rPr lang="it-IT" smtClean="0"/>
              <a:t>‹N›</a:t>
            </a:fld>
            <a:endParaRPr lang="it-IT"/>
          </a:p>
        </p:txBody>
      </p:sp>
    </p:spTree>
    <p:extLst>
      <p:ext uri="{BB962C8B-B14F-4D97-AF65-F5344CB8AC3E}">
        <p14:creationId xmlns:p14="http://schemas.microsoft.com/office/powerpoint/2010/main" val="92983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9212FD4-5B7D-4D74-A3DD-686D5250E3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37D3D62-28C8-4166-A47D-644A3B5551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F9595AA-7D7A-4AE3-AB20-5DF7964BA7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Segnaposto piè di pagina 4">
            <a:extLst>
              <a:ext uri="{FF2B5EF4-FFF2-40B4-BE49-F238E27FC236}">
                <a16:creationId xmlns:a16="http://schemas.microsoft.com/office/drawing/2014/main" id="{4A07B0F8-D142-4C3B-8D09-3C94A03EBB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a:t>© </a:t>
            </a:r>
            <a:r>
              <a:rPr lang="it-IT" dirty="0" err="1"/>
              <a:t>UniverS</a:t>
            </a:r>
            <a:r>
              <a:rPr lang="it-IT" dirty="0"/>
              <a:t>-ITA. L’italiano scritto degli studenti universitari: quadro sociolinguistico, tendenze tipologiche, implicazioni didattiche</a:t>
            </a:r>
          </a:p>
        </p:txBody>
      </p:sp>
      <p:sp>
        <p:nvSpPr>
          <p:cNvPr id="6" name="Segnaposto numero diapositiva 5">
            <a:extLst>
              <a:ext uri="{FF2B5EF4-FFF2-40B4-BE49-F238E27FC236}">
                <a16:creationId xmlns:a16="http://schemas.microsoft.com/office/drawing/2014/main" id="{029030C5-4D27-453C-9B5A-88C8A3FA22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83712E-6628-4963-AD36-422DF0E34C20}" type="slidenum">
              <a:rPr lang="it-IT" smtClean="0"/>
              <a:t>‹N›</a:t>
            </a:fld>
            <a:endParaRPr lang="it-IT"/>
          </a:p>
        </p:txBody>
      </p:sp>
    </p:spTree>
    <p:extLst>
      <p:ext uri="{BB962C8B-B14F-4D97-AF65-F5344CB8AC3E}">
        <p14:creationId xmlns:p14="http://schemas.microsoft.com/office/powerpoint/2010/main" val="1451260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site.unibo.it/univers-ita/i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10.xml"/><Relationship Id="rId4" Type="http://schemas.openxmlformats.org/officeDocument/2006/relationships/chart" Target="../charts/chart9.xml"/></Relationships>
</file>

<file path=ppt/slides/_rels/slide1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chart" Target="../charts/chart13.xml"/><Relationship Id="rId4" Type="http://schemas.openxmlformats.org/officeDocument/2006/relationships/chart" Target="../charts/char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hyperlink" Target="http://www.italianlp.it/demo/read-it/" TargetMode="Externa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corpora.ficlit.unibo.it/CUSP/vademecum.pdf" TargetMode="External"/><Relationship Id="rId2" Type="http://schemas.openxmlformats.org/officeDocument/2006/relationships/hyperlink" Target="https://corpora.ficlit.unibo.it/CUSP/" TargetMode="External"/><Relationship Id="rId1" Type="http://schemas.openxmlformats.org/officeDocument/2006/relationships/slideLayout" Target="../slideLayouts/slideLayout2.xml"/><Relationship Id="rId4" Type="http://schemas.openxmlformats.org/officeDocument/2006/relationships/hyperlink" Target="https://site.unibo.it/univers-ita/it/corpora"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web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305DCB0B-1E35-4163-B72F-FC3B1EADA0BF}"/>
              </a:ext>
            </a:extLst>
          </p:cNvPr>
          <p:cNvSpPr>
            <a:spLocks noGrp="1"/>
          </p:cNvSpPr>
          <p:nvPr>
            <p:ph type="subTitle" idx="1"/>
          </p:nvPr>
        </p:nvSpPr>
        <p:spPr>
          <a:xfrm>
            <a:off x="1512711" y="4708351"/>
            <a:ext cx="9144000" cy="1655762"/>
          </a:xfrm>
        </p:spPr>
        <p:txBody>
          <a:bodyPr>
            <a:normAutofit lnSpcReduction="10000"/>
          </a:bodyPr>
          <a:lstStyle/>
          <a:p>
            <a:endParaRPr lang="it-IT" dirty="0">
              <a:latin typeface="Baskerville Old Face" panose="02020602080505020303" pitchFamily="18" charset="0"/>
            </a:endParaRPr>
          </a:p>
          <a:p>
            <a:r>
              <a:rPr lang="it-IT" dirty="0">
                <a:latin typeface="Baskerville Old Face" panose="02020602080505020303" pitchFamily="18" charset="0"/>
              </a:rPr>
              <a:t>Nicola Grandi</a:t>
            </a:r>
          </a:p>
          <a:p>
            <a:r>
              <a:rPr lang="it-IT" dirty="0">
                <a:latin typeface="Baskerville Old Face" panose="02020602080505020303" pitchFamily="18" charset="0"/>
              </a:rPr>
              <a:t>Alma Mater </a:t>
            </a:r>
            <a:r>
              <a:rPr lang="it-IT" dirty="0" err="1">
                <a:latin typeface="Baskerville Old Face" panose="02020602080505020303" pitchFamily="18" charset="0"/>
              </a:rPr>
              <a:t>Studiorum</a:t>
            </a:r>
            <a:r>
              <a:rPr lang="it-IT" dirty="0">
                <a:latin typeface="Baskerville Old Face" panose="02020602080505020303" pitchFamily="18" charset="0"/>
              </a:rPr>
              <a:t> – Università di Bologna</a:t>
            </a:r>
          </a:p>
          <a:p>
            <a:r>
              <a:rPr lang="it-IT" dirty="0">
                <a:latin typeface="Baskerville Old Face" panose="02020602080505020303" pitchFamily="18" charset="0"/>
                <a:hlinkClick r:id="rId2"/>
              </a:rPr>
              <a:t>https://site.unibo.it/univers-ita/it</a:t>
            </a:r>
            <a:endParaRPr lang="it-IT" dirty="0">
              <a:latin typeface="Baskerville Old Face" panose="02020602080505020303" pitchFamily="18" charset="0"/>
            </a:endParaRPr>
          </a:p>
          <a:p>
            <a:endParaRPr lang="it-IT" dirty="0">
              <a:latin typeface="Baskerville Old Face" panose="02020602080505020303" pitchFamily="18" charset="0"/>
            </a:endParaRPr>
          </a:p>
        </p:txBody>
      </p:sp>
      <p:sp>
        <p:nvSpPr>
          <p:cNvPr id="4" name="Titolo 1">
            <a:extLst>
              <a:ext uri="{FF2B5EF4-FFF2-40B4-BE49-F238E27FC236}">
                <a16:creationId xmlns:a16="http://schemas.microsoft.com/office/drawing/2014/main" id="{A615288A-2AEA-444D-A7DE-BDC0406D9441}"/>
              </a:ext>
            </a:extLst>
          </p:cNvPr>
          <p:cNvSpPr txBox="1">
            <a:spLocks/>
          </p:cNvSpPr>
          <p:nvPr/>
        </p:nvSpPr>
        <p:spPr>
          <a:xfrm>
            <a:off x="0" y="2710025"/>
            <a:ext cx="12192000" cy="1761951"/>
          </a:xfrm>
          <a:prstGeom prst="rect">
            <a:avLst/>
          </a:prstGeom>
          <a:solidFill>
            <a:schemeClr val="bg2"/>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r>
              <a:rPr lang="it-IT" sz="4000" dirty="0">
                <a:latin typeface="Baskerville Old Face" panose="02020602080505020303" pitchFamily="18" charset="0"/>
              </a:rPr>
              <a:t>L’evoluzione della lingua scritta: quali sfide per la scuola?</a:t>
            </a:r>
          </a:p>
          <a:p>
            <a:pPr>
              <a:lnSpc>
                <a:spcPct val="150000"/>
              </a:lnSpc>
            </a:pPr>
            <a:r>
              <a:rPr lang="it-IT" sz="3600" dirty="0">
                <a:latin typeface="Baskerville Old Face" panose="02020602080505020303" pitchFamily="18" charset="0"/>
              </a:rPr>
              <a:t>I risultati della ricerca </a:t>
            </a:r>
            <a:r>
              <a:rPr lang="it-IT" sz="3600" dirty="0" err="1">
                <a:latin typeface="Baskerville Old Face" panose="02020602080505020303" pitchFamily="18" charset="0"/>
              </a:rPr>
              <a:t>Univers</a:t>
            </a:r>
            <a:r>
              <a:rPr lang="it-IT" sz="3600" dirty="0">
                <a:latin typeface="Baskerville Old Face" panose="02020602080505020303" pitchFamily="18" charset="0"/>
              </a:rPr>
              <a:t>-ITA</a:t>
            </a:r>
          </a:p>
        </p:txBody>
      </p:sp>
      <p:pic>
        <p:nvPicPr>
          <p:cNvPr id="5" name="Immagine 4">
            <a:extLst>
              <a:ext uri="{FF2B5EF4-FFF2-40B4-BE49-F238E27FC236}">
                <a16:creationId xmlns:a16="http://schemas.microsoft.com/office/drawing/2014/main" id="{AF0E2B00-6729-4649-A7F9-8E6A2B2D70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5457" y="232473"/>
            <a:ext cx="5127171" cy="2004304"/>
          </a:xfrm>
          <a:prstGeom prst="rect">
            <a:avLst/>
          </a:prstGeom>
        </p:spPr>
      </p:pic>
    </p:spTree>
    <p:extLst>
      <p:ext uri="{BB962C8B-B14F-4D97-AF65-F5344CB8AC3E}">
        <p14:creationId xmlns:p14="http://schemas.microsoft.com/office/powerpoint/2010/main" val="8254597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5E1D11CF-0ADF-4646-8AB9-1D85B16F70ED}"/>
              </a:ext>
            </a:extLst>
          </p:cNvPr>
          <p:cNvSpPr/>
          <p:nvPr/>
        </p:nvSpPr>
        <p:spPr>
          <a:xfrm>
            <a:off x="237067" y="43009"/>
            <a:ext cx="11785600" cy="6032421"/>
          </a:xfrm>
          <a:prstGeom prst="rect">
            <a:avLst/>
          </a:prstGeom>
        </p:spPr>
        <p:txBody>
          <a:bodyPr wrap="square">
            <a:spAutoFit/>
          </a:bodyPr>
          <a:lstStyle/>
          <a:p>
            <a:pPr algn="just"/>
            <a:r>
              <a:rPr lang="it-IT" sz="3000" b="1" dirty="0">
                <a:latin typeface="+mj-lt"/>
              </a:rPr>
              <a:t>Atenei e corsi campionati:</a:t>
            </a:r>
          </a:p>
          <a:p>
            <a:pPr algn="just">
              <a:buFont typeface="Arial" panose="020B0604020202020204" pitchFamily="34" charset="0"/>
              <a:buChar char="•"/>
            </a:pPr>
            <a:endParaRPr lang="it-IT" b="1" dirty="0"/>
          </a:p>
          <a:p>
            <a:pPr algn="just">
              <a:buFont typeface="Arial" panose="020B0604020202020204" pitchFamily="34" charset="0"/>
              <a:buChar char="•"/>
            </a:pPr>
            <a:r>
              <a:rPr lang="it-IT" b="1" dirty="0"/>
              <a:t> Economia: </a:t>
            </a:r>
            <a:r>
              <a:rPr lang="it-IT" dirty="0"/>
              <a:t>Università Politecnica delle Marche, Università della Valle d’Aosta, Università dell’Aquila, Università di Bergamo, Alma Mater Studiorum – Università di Bologna, Libera Università di Bolzano, Università di Bari Aldo Moro, Università della Campania </a:t>
            </a:r>
            <a:r>
              <a:rPr lang="it-IT" i="1" dirty="0"/>
              <a:t>Luigi Vanvitelli, </a:t>
            </a:r>
            <a:r>
              <a:rPr lang="it-IT" dirty="0"/>
              <a:t>Università di Catania, Università di Firenze, Università di Genova, Università di Macerata, Università Bocconi, Università di Milano Bicocca, Università Cattolica del Sacro Cuore, Università di Milano Statale, Università di Modena e Reggio Emilia, Università di Napoli Federico II, Università di Padova, Università di Palermo, Università di Parma, Università di Pavia, Università di Perugia, Università del Piemonte Orientale, Università di Pisa, Università di Roma La Sapienza, Università di Roma Tre, Università di Torino, Università di Trento, Università di Trieste, Università di Udine, Università di Venezia Ca’ Foscari.</a:t>
            </a:r>
          </a:p>
          <a:p>
            <a:pPr algn="just"/>
            <a:endParaRPr lang="it-IT" dirty="0"/>
          </a:p>
          <a:p>
            <a:pPr algn="just">
              <a:buFont typeface="Arial" panose="020B0604020202020204" pitchFamily="34" charset="0"/>
              <a:buChar char="•"/>
            </a:pPr>
            <a:r>
              <a:rPr lang="it-IT" b="1" dirty="0"/>
              <a:t> Ingegneria: </a:t>
            </a:r>
            <a:r>
              <a:rPr lang="it-IT" dirty="0"/>
              <a:t>Università Politecnica delle Marche, Università della Campania </a:t>
            </a:r>
            <a:r>
              <a:rPr lang="it-IT" i="1" dirty="0"/>
              <a:t>Luigi Vanvitelli, </a:t>
            </a:r>
            <a:r>
              <a:rPr lang="it-IT" dirty="0"/>
              <a:t>Università di Bergamo, Alma Mater Studiorum – Università di Bologna, Università di Catania, Università di Ferrara, Università di Firenze, Politecnico di Milano, Università di Modena e Reggio Emilia, Università del Molise, Università di Napoli Federico II, Università di Padova, Università di Palermo, Università di Parma, Università di Pavia, Università di Pisa, Università di Roma La Sapienza, Università di Roma Tor Vergata, Università di Salerno, Politecnico di Torino, Università di Udine.</a:t>
            </a:r>
          </a:p>
          <a:p>
            <a:pPr algn="just">
              <a:buFont typeface="Arial" panose="020B0604020202020204" pitchFamily="34" charset="0"/>
              <a:buChar char="•"/>
            </a:pPr>
            <a:endParaRPr lang="it-IT" dirty="0"/>
          </a:p>
          <a:p>
            <a:pPr algn="just">
              <a:buFont typeface="Arial" panose="020B0604020202020204" pitchFamily="34" charset="0"/>
              <a:buChar char="•"/>
            </a:pPr>
            <a:r>
              <a:rPr lang="it-IT" b="1" dirty="0"/>
              <a:t> Scienze della Formazione primaria: </a:t>
            </a:r>
            <a:r>
              <a:rPr lang="it-IT" dirty="0"/>
              <a:t>Università di Bergamo, Alma Mater Studiorum – Università di Bologna, Università del Salento, Università di Macerata, Università di Milano Bicocca, Università di Modena e Reggio Emilia, Università del Molise, Università Suor Orsola Benincasa, Università di Perugia, Università di Pisa, Università di Salerno.</a:t>
            </a:r>
          </a:p>
        </p:txBody>
      </p:sp>
    </p:spTree>
    <p:extLst>
      <p:ext uri="{BB962C8B-B14F-4D97-AF65-F5344CB8AC3E}">
        <p14:creationId xmlns:p14="http://schemas.microsoft.com/office/powerpoint/2010/main" val="3225625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D6BDA6EF-61BA-4189-8B08-FE4E8AF0EECE}"/>
              </a:ext>
            </a:extLst>
          </p:cNvPr>
          <p:cNvSpPr/>
          <p:nvPr/>
        </p:nvSpPr>
        <p:spPr>
          <a:xfrm>
            <a:off x="248356" y="504338"/>
            <a:ext cx="11458222" cy="4801314"/>
          </a:xfrm>
          <a:prstGeom prst="rect">
            <a:avLst/>
          </a:prstGeom>
        </p:spPr>
        <p:txBody>
          <a:bodyPr wrap="square">
            <a:spAutoFit/>
          </a:bodyPr>
          <a:lstStyle/>
          <a:p>
            <a:pPr algn="just">
              <a:buFont typeface="Arial" panose="020B0604020202020204" pitchFamily="34" charset="0"/>
              <a:buChar char="•"/>
            </a:pPr>
            <a:r>
              <a:rPr lang="it-IT" b="1" dirty="0"/>
              <a:t> Giurisprudenza: </a:t>
            </a:r>
            <a:r>
              <a:rPr lang="it-IT" dirty="0"/>
              <a:t>Università di Bergamo, Alma Mater Studiorum – Università di Bologna, Università dell’Insubria, Università di Enna Kore, Università di Ferrara, Università di Macerata, Università di Milano Bicocca, Università di Napoli Federico II, Università di Palermo, Università di Perugia, Università di Pisa, Università di Torino.</a:t>
            </a:r>
          </a:p>
          <a:p>
            <a:pPr algn="just"/>
            <a:endParaRPr lang="it-IT" dirty="0"/>
          </a:p>
          <a:p>
            <a:pPr algn="just">
              <a:buFont typeface="Arial" panose="020B0604020202020204" pitchFamily="34" charset="0"/>
              <a:buChar char="•"/>
            </a:pPr>
            <a:r>
              <a:rPr lang="it-IT" b="1" dirty="0"/>
              <a:t> Lingue: </a:t>
            </a:r>
            <a:r>
              <a:rPr lang="it-IT" dirty="0"/>
              <a:t>Università di Bergamo, Alma Mater Studiorum – Università di Bologna, Università di Catania, Università di Ferrara, Università di Genova, Università di Macerata, Università di Messina, Università Cattolica del Sacro Cuore, Università di Milano Statale, Università di Napoli L’Orientale, Università di Palermo, Università di Pavia, Università di Perugia, Università di Pisa, Università di Salerno, Università di Venezia Ca’ Foscari. </a:t>
            </a:r>
          </a:p>
          <a:p>
            <a:pPr algn="just"/>
            <a:endParaRPr lang="it-IT" dirty="0"/>
          </a:p>
          <a:p>
            <a:pPr algn="just">
              <a:buFont typeface="Arial" panose="020B0604020202020204" pitchFamily="34" charset="0"/>
              <a:buChar char="•"/>
            </a:pPr>
            <a:r>
              <a:rPr lang="it-IT" b="1" dirty="0"/>
              <a:t> Farmacia: </a:t>
            </a:r>
            <a:r>
              <a:rPr lang="it-IT" dirty="0"/>
              <a:t>Alma Mater Studiorum – Università di Bologna, Università della Campania </a:t>
            </a:r>
            <a:r>
              <a:rPr lang="it-IT" i="1" dirty="0"/>
              <a:t>Luigi Vanvitelli, </a:t>
            </a:r>
            <a:r>
              <a:rPr lang="it-IT" dirty="0"/>
              <a:t>Università di Catania, Università di Ferrara, Università di Genova, Università di Milano Statale, Università di Modena e Reggio Emilia, Università di Napoli Federico II, Università di Padova, Università di Parma, Università di Perugia, Università di Pisa, Università di Torino, Università di Trieste.</a:t>
            </a:r>
          </a:p>
          <a:p>
            <a:pPr algn="just"/>
            <a:endParaRPr lang="it-IT" dirty="0"/>
          </a:p>
          <a:p>
            <a:pPr algn="just">
              <a:buFont typeface="Arial" panose="020B0604020202020204" pitchFamily="34" charset="0"/>
              <a:buChar char="•"/>
            </a:pPr>
            <a:r>
              <a:rPr lang="it-IT" b="1" dirty="0"/>
              <a:t> Infermieristica: </a:t>
            </a:r>
            <a:r>
              <a:rPr lang="it-IT" dirty="0"/>
              <a:t>Università Politecnica delle Marche, Alma Mater Studiorum – Università di Bologna, Università di Milano Bicocca, Università di Modena e Reggio Emilia, Università di Napoli Federico II, Università di Perugia, Università di Pisa.</a:t>
            </a:r>
          </a:p>
        </p:txBody>
      </p:sp>
    </p:spTree>
    <p:extLst>
      <p:ext uri="{BB962C8B-B14F-4D97-AF65-F5344CB8AC3E}">
        <p14:creationId xmlns:p14="http://schemas.microsoft.com/office/powerpoint/2010/main" val="1673109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573741"/>
            <a:ext cx="10515600" cy="5603222"/>
          </a:xfrm>
        </p:spPr>
        <p:txBody>
          <a:bodyPr>
            <a:normAutofit/>
          </a:bodyPr>
          <a:lstStyle/>
          <a:p>
            <a:pPr marL="0" indent="0">
              <a:buNone/>
            </a:pPr>
            <a:r>
              <a:rPr lang="it-IT" sz="3000" b="1" dirty="0">
                <a:latin typeface="+mj-lt"/>
              </a:rPr>
              <a:t>Distribuzione per ripartizione territoriale sedi Atenei</a:t>
            </a:r>
          </a:p>
        </p:txBody>
      </p:sp>
      <p:graphicFrame>
        <p:nvGraphicFramePr>
          <p:cNvPr id="4" name="Grafico 3"/>
          <p:cNvGraphicFramePr/>
          <p:nvPr>
            <p:extLst>
              <p:ext uri="{D42A27DB-BD31-4B8C-83A1-F6EECF244321}">
                <p14:modId xmlns:p14="http://schemas.microsoft.com/office/powerpoint/2010/main" val="1779396788"/>
              </p:ext>
            </p:extLst>
          </p:nvPr>
        </p:nvGraphicFramePr>
        <p:xfrm>
          <a:off x="448588" y="2103809"/>
          <a:ext cx="3908259" cy="28447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fico 5"/>
          <p:cNvGraphicFramePr/>
          <p:nvPr>
            <p:extLst>
              <p:ext uri="{D42A27DB-BD31-4B8C-83A1-F6EECF244321}">
                <p14:modId xmlns:p14="http://schemas.microsoft.com/office/powerpoint/2010/main" val="3556435022"/>
              </p:ext>
            </p:extLst>
          </p:nvPr>
        </p:nvGraphicFramePr>
        <p:xfrm>
          <a:off x="6792686" y="1273629"/>
          <a:ext cx="5220020" cy="382529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92937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1105087"/>
          </a:xfrm>
        </p:spPr>
        <p:txBody>
          <a:bodyPr>
            <a:normAutofit/>
          </a:bodyPr>
          <a:lstStyle/>
          <a:p>
            <a:r>
              <a:rPr lang="it-IT" sz="3000" b="1" dirty="0"/>
              <a:t>I profili degli informanti: genere</a:t>
            </a:r>
          </a:p>
        </p:txBody>
      </p:sp>
      <p:graphicFrame>
        <p:nvGraphicFramePr>
          <p:cNvPr id="6" name="Grafico 5"/>
          <p:cNvGraphicFramePr/>
          <p:nvPr>
            <p:extLst>
              <p:ext uri="{D42A27DB-BD31-4B8C-83A1-F6EECF244321}">
                <p14:modId xmlns:p14="http://schemas.microsoft.com/office/powerpoint/2010/main" val="2709041867"/>
              </p:ext>
            </p:extLst>
          </p:nvPr>
        </p:nvGraphicFramePr>
        <p:xfrm>
          <a:off x="519953" y="2227728"/>
          <a:ext cx="4580964" cy="39579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Grafico 6"/>
          <p:cNvGraphicFramePr/>
          <p:nvPr>
            <p:extLst>
              <p:ext uri="{D42A27DB-BD31-4B8C-83A1-F6EECF244321}">
                <p14:modId xmlns:p14="http://schemas.microsoft.com/office/powerpoint/2010/main" val="1164461111"/>
              </p:ext>
            </p:extLst>
          </p:nvPr>
        </p:nvGraphicFramePr>
        <p:xfrm>
          <a:off x="5779155" y="2223247"/>
          <a:ext cx="5776351" cy="3924300"/>
        </p:xfrm>
        <a:graphic>
          <a:graphicData uri="http://schemas.openxmlformats.org/drawingml/2006/chart">
            <c:chart xmlns:c="http://schemas.openxmlformats.org/drawingml/2006/chart" xmlns:r="http://schemas.openxmlformats.org/officeDocument/2006/relationships" r:id="rId4"/>
          </a:graphicData>
        </a:graphic>
      </p:graphicFrame>
      <p:sp>
        <p:nvSpPr>
          <p:cNvPr id="8" name="Segnaposto contenuto 2"/>
          <p:cNvSpPr>
            <a:spLocks noGrp="1"/>
          </p:cNvSpPr>
          <p:nvPr>
            <p:ph idx="1"/>
          </p:nvPr>
        </p:nvSpPr>
        <p:spPr>
          <a:xfrm>
            <a:off x="838199" y="1440143"/>
            <a:ext cx="10515600" cy="567951"/>
          </a:xfrm>
        </p:spPr>
        <p:txBody>
          <a:bodyPr>
            <a:normAutofit/>
          </a:bodyPr>
          <a:lstStyle/>
          <a:p>
            <a:pPr marL="0" indent="0">
              <a:buNone/>
            </a:pPr>
            <a:r>
              <a:rPr lang="it-IT" sz="1800" dirty="0"/>
              <a:t>F: 1346 casi; M: 779 casi; altro: 7 casi; ND: 5 casi</a:t>
            </a:r>
          </a:p>
        </p:txBody>
      </p:sp>
    </p:spTree>
    <p:extLst>
      <p:ext uri="{BB962C8B-B14F-4D97-AF65-F5344CB8AC3E}">
        <p14:creationId xmlns:p14="http://schemas.microsoft.com/office/powerpoint/2010/main" val="3944011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9235" y="230654"/>
            <a:ext cx="10515600" cy="1325563"/>
          </a:xfrm>
        </p:spPr>
        <p:txBody>
          <a:bodyPr>
            <a:normAutofit/>
          </a:bodyPr>
          <a:lstStyle/>
          <a:p>
            <a:r>
              <a:rPr lang="it-IT" sz="3000" b="1" dirty="0"/>
              <a:t>I profili degli informanti: scolarizzazione e titolo di accesso all’università</a:t>
            </a:r>
          </a:p>
        </p:txBody>
      </p:sp>
      <p:sp>
        <p:nvSpPr>
          <p:cNvPr id="3" name="Segnaposto contenuto 2"/>
          <p:cNvSpPr>
            <a:spLocks noGrp="1"/>
          </p:cNvSpPr>
          <p:nvPr>
            <p:ph idx="1"/>
          </p:nvPr>
        </p:nvSpPr>
        <p:spPr>
          <a:xfrm>
            <a:off x="856129" y="1843553"/>
            <a:ext cx="8879541" cy="3203577"/>
          </a:xfrm>
        </p:spPr>
        <p:txBody>
          <a:bodyPr>
            <a:normAutofit/>
          </a:bodyPr>
          <a:lstStyle/>
          <a:p>
            <a:pPr>
              <a:lnSpc>
                <a:spcPct val="100000"/>
              </a:lnSpc>
            </a:pPr>
            <a:r>
              <a:rPr lang="it-IT" sz="1800" dirty="0"/>
              <a:t>98,1% (2096 casi) interamente scolarizzato in Italia</a:t>
            </a:r>
          </a:p>
          <a:p>
            <a:pPr>
              <a:lnSpc>
                <a:spcPct val="100000"/>
              </a:lnSpc>
            </a:pPr>
            <a:r>
              <a:rPr lang="it-IT" sz="1800" dirty="0"/>
              <a:t>99,2% possiede un titolo di scuola sec. di II grado conseguito in Italia</a:t>
            </a:r>
          </a:p>
          <a:p>
            <a:pPr>
              <a:lnSpc>
                <a:spcPct val="100000"/>
              </a:lnSpc>
            </a:pPr>
            <a:r>
              <a:rPr lang="it-IT" sz="1800" dirty="0"/>
              <a:t>Sul totale del campione:</a:t>
            </a:r>
          </a:p>
          <a:p>
            <a:pPr lvl="1">
              <a:lnSpc>
                <a:spcPct val="100000"/>
              </a:lnSpc>
            </a:pPr>
            <a:r>
              <a:rPr lang="it-IT" sz="1800" dirty="0"/>
              <a:t>diploma liceale: 77,8%; </a:t>
            </a:r>
          </a:p>
          <a:p>
            <a:pPr lvl="1">
              <a:lnSpc>
                <a:spcPct val="100000"/>
              </a:lnSpc>
            </a:pPr>
            <a:r>
              <a:rPr lang="it-IT" sz="1800" dirty="0"/>
              <a:t>diploma di istruzione tecnica: 18,9%; </a:t>
            </a:r>
          </a:p>
          <a:p>
            <a:pPr lvl="1">
              <a:lnSpc>
                <a:spcPct val="100000"/>
              </a:lnSpc>
            </a:pPr>
            <a:r>
              <a:rPr lang="it-IT" sz="1800" dirty="0"/>
              <a:t>diploma di istruzione professionale: 3,1%;</a:t>
            </a:r>
          </a:p>
          <a:p>
            <a:pPr lvl="1">
              <a:lnSpc>
                <a:spcPct val="100000"/>
              </a:lnSpc>
            </a:pPr>
            <a:r>
              <a:rPr lang="it-IT" sz="1800" dirty="0"/>
              <a:t>in 4 casi (0,2%) il titolo non è dichiarato</a:t>
            </a:r>
          </a:p>
        </p:txBody>
      </p:sp>
      <p:graphicFrame>
        <p:nvGraphicFramePr>
          <p:cNvPr id="4" name="Grafico 3"/>
          <p:cNvGraphicFramePr/>
          <p:nvPr>
            <p:extLst>
              <p:ext uri="{D42A27DB-BD31-4B8C-83A1-F6EECF244321}">
                <p14:modId xmlns:p14="http://schemas.microsoft.com/office/powerpoint/2010/main" val="3735916950"/>
              </p:ext>
            </p:extLst>
          </p:nvPr>
        </p:nvGraphicFramePr>
        <p:xfrm>
          <a:off x="6878768" y="2979477"/>
          <a:ext cx="4981538" cy="36364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870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782357"/>
          </a:xfrm>
        </p:spPr>
        <p:txBody>
          <a:bodyPr>
            <a:normAutofit/>
          </a:bodyPr>
          <a:lstStyle/>
          <a:p>
            <a:r>
              <a:rPr lang="it-IT" sz="3000" b="1" dirty="0"/>
              <a:t>I profili degli informanti: abitudini di lettura</a:t>
            </a:r>
          </a:p>
        </p:txBody>
      </p:sp>
      <p:sp>
        <p:nvSpPr>
          <p:cNvPr id="3" name="Segnaposto contenuto 2"/>
          <p:cNvSpPr>
            <a:spLocks noGrp="1"/>
          </p:cNvSpPr>
          <p:nvPr>
            <p:ph idx="1"/>
          </p:nvPr>
        </p:nvSpPr>
        <p:spPr>
          <a:xfrm>
            <a:off x="847165" y="1440141"/>
            <a:ext cx="10515600" cy="1670612"/>
          </a:xfrm>
        </p:spPr>
        <p:txBody>
          <a:bodyPr>
            <a:noAutofit/>
          </a:bodyPr>
          <a:lstStyle/>
          <a:p>
            <a:pPr>
              <a:lnSpc>
                <a:spcPct val="100000"/>
              </a:lnSpc>
            </a:pPr>
            <a:r>
              <a:rPr lang="it-IT" sz="1800" dirty="0"/>
              <a:t>Il 53,2% (1137 casi) non legge o legge meno di 5 libri l’anno (testi non universitari); </a:t>
            </a:r>
          </a:p>
          <a:p>
            <a:pPr>
              <a:lnSpc>
                <a:spcPct val="100000"/>
              </a:lnSpc>
            </a:pPr>
            <a:r>
              <a:rPr lang="it-IT" sz="1800" dirty="0"/>
              <a:t>il 29,3% (626 casi) legge tra i 5 e i 10 libri; </a:t>
            </a:r>
          </a:p>
          <a:p>
            <a:pPr>
              <a:lnSpc>
                <a:spcPct val="100000"/>
              </a:lnSpc>
            </a:pPr>
            <a:r>
              <a:rPr lang="it-IT" sz="1800" dirty="0"/>
              <a:t>il 17,5% (374 casi) legge più di 10 libri</a:t>
            </a:r>
          </a:p>
        </p:txBody>
      </p:sp>
      <p:graphicFrame>
        <p:nvGraphicFramePr>
          <p:cNvPr id="4" name="Grafico 3"/>
          <p:cNvGraphicFramePr/>
          <p:nvPr>
            <p:extLst>
              <p:ext uri="{D42A27DB-BD31-4B8C-83A1-F6EECF244321}">
                <p14:modId xmlns:p14="http://schemas.microsoft.com/office/powerpoint/2010/main" val="910202913"/>
              </p:ext>
            </p:extLst>
          </p:nvPr>
        </p:nvGraphicFramePr>
        <p:xfrm>
          <a:off x="338212" y="3244738"/>
          <a:ext cx="4422048" cy="32367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fico 4"/>
          <p:cNvGraphicFramePr>
            <a:graphicFrameLocks/>
          </p:cNvGraphicFramePr>
          <p:nvPr>
            <p:extLst>
              <p:ext uri="{D42A27DB-BD31-4B8C-83A1-F6EECF244321}">
                <p14:modId xmlns:p14="http://schemas.microsoft.com/office/powerpoint/2010/main" val="1906782698"/>
              </p:ext>
            </p:extLst>
          </p:nvPr>
        </p:nvGraphicFramePr>
        <p:xfrm>
          <a:off x="5002308" y="3204883"/>
          <a:ext cx="2644587" cy="30704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afico 5"/>
          <p:cNvGraphicFramePr>
            <a:graphicFrameLocks/>
          </p:cNvGraphicFramePr>
          <p:nvPr>
            <p:extLst>
              <p:ext uri="{D42A27DB-BD31-4B8C-83A1-F6EECF244321}">
                <p14:modId xmlns:p14="http://schemas.microsoft.com/office/powerpoint/2010/main" val="803225954"/>
              </p:ext>
            </p:extLst>
          </p:nvPr>
        </p:nvGraphicFramePr>
        <p:xfrm>
          <a:off x="8256492" y="3124198"/>
          <a:ext cx="3128683" cy="349175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48540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746499"/>
          </a:xfrm>
        </p:spPr>
        <p:txBody>
          <a:bodyPr>
            <a:normAutofit/>
          </a:bodyPr>
          <a:lstStyle/>
          <a:p>
            <a:r>
              <a:rPr lang="it-IT" sz="3000" b="1" dirty="0"/>
              <a:t>I profili degli informanti: la scrittura</a:t>
            </a:r>
          </a:p>
        </p:txBody>
      </p:sp>
      <p:graphicFrame>
        <p:nvGraphicFramePr>
          <p:cNvPr id="4" name="Grafico 3"/>
          <p:cNvGraphicFramePr/>
          <p:nvPr>
            <p:extLst>
              <p:ext uri="{D42A27DB-BD31-4B8C-83A1-F6EECF244321}">
                <p14:modId xmlns:p14="http://schemas.microsoft.com/office/powerpoint/2010/main" val="2491477152"/>
              </p:ext>
            </p:extLst>
          </p:nvPr>
        </p:nvGraphicFramePr>
        <p:xfrm>
          <a:off x="514612" y="2423682"/>
          <a:ext cx="4478729" cy="33553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fico 4"/>
          <p:cNvGraphicFramePr>
            <a:graphicFrameLocks/>
          </p:cNvGraphicFramePr>
          <p:nvPr>
            <p:extLst>
              <p:ext uri="{D42A27DB-BD31-4B8C-83A1-F6EECF244321}">
                <p14:modId xmlns:p14="http://schemas.microsoft.com/office/powerpoint/2010/main" val="56965535"/>
              </p:ext>
            </p:extLst>
          </p:nvPr>
        </p:nvGraphicFramePr>
        <p:xfrm>
          <a:off x="5082989" y="2402541"/>
          <a:ext cx="2671482" cy="366656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afico 5"/>
          <p:cNvGraphicFramePr>
            <a:graphicFrameLocks/>
          </p:cNvGraphicFramePr>
          <p:nvPr>
            <p:extLst>
              <p:ext uri="{D42A27DB-BD31-4B8C-83A1-F6EECF244321}">
                <p14:modId xmlns:p14="http://schemas.microsoft.com/office/powerpoint/2010/main" val="750548970"/>
              </p:ext>
            </p:extLst>
          </p:nvPr>
        </p:nvGraphicFramePr>
        <p:xfrm>
          <a:off x="8292354" y="2362199"/>
          <a:ext cx="3003178" cy="3599330"/>
        </p:xfrm>
        <a:graphic>
          <a:graphicData uri="http://schemas.openxmlformats.org/drawingml/2006/chart">
            <c:chart xmlns:c="http://schemas.openxmlformats.org/drawingml/2006/chart" xmlns:r="http://schemas.openxmlformats.org/officeDocument/2006/relationships" r:id="rId5"/>
          </a:graphicData>
        </a:graphic>
      </p:graphicFrame>
      <p:sp>
        <p:nvSpPr>
          <p:cNvPr id="7" name="Segnaposto contenuto 2"/>
          <p:cNvSpPr>
            <a:spLocks noGrp="1"/>
          </p:cNvSpPr>
          <p:nvPr>
            <p:ph idx="1"/>
          </p:nvPr>
        </p:nvSpPr>
        <p:spPr>
          <a:xfrm>
            <a:off x="847165" y="1377061"/>
            <a:ext cx="10515600" cy="818964"/>
          </a:xfrm>
        </p:spPr>
        <p:txBody>
          <a:bodyPr>
            <a:normAutofit/>
          </a:bodyPr>
          <a:lstStyle/>
          <a:p>
            <a:pPr marL="0" indent="0">
              <a:buNone/>
            </a:pPr>
            <a:r>
              <a:rPr lang="it-IT" sz="1800" dirty="0"/>
              <a:t>L’81% (1738 casi) dichiara di sentirsi abbastanza (1150) o molto (588) a proprio agio nello scrivere</a:t>
            </a:r>
          </a:p>
        </p:txBody>
      </p:sp>
    </p:spTree>
    <p:extLst>
      <p:ext uri="{BB962C8B-B14F-4D97-AF65-F5344CB8AC3E}">
        <p14:creationId xmlns:p14="http://schemas.microsoft.com/office/powerpoint/2010/main" val="266541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78B643-3691-4B5D-9393-7CB6B99E6AB1}"/>
              </a:ext>
            </a:extLst>
          </p:cNvPr>
          <p:cNvSpPr>
            <a:spLocks noGrp="1"/>
          </p:cNvSpPr>
          <p:nvPr>
            <p:ph type="title"/>
          </p:nvPr>
        </p:nvSpPr>
        <p:spPr>
          <a:xfrm>
            <a:off x="838200" y="1922991"/>
            <a:ext cx="10515600" cy="1325563"/>
          </a:xfrm>
        </p:spPr>
        <p:txBody>
          <a:bodyPr>
            <a:normAutofit/>
          </a:bodyPr>
          <a:lstStyle/>
          <a:p>
            <a:pPr algn="ctr"/>
            <a:r>
              <a:rPr lang="it-IT" sz="8000" b="1" dirty="0">
                <a:solidFill>
                  <a:srgbClr val="0070C0"/>
                </a:solidFill>
              </a:rPr>
              <a:t>La raccolta dei dati</a:t>
            </a:r>
          </a:p>
        </p:txBody>
      </p:sp>
    </p:spTree>
    <p:extLst>
      <p:ext uri="{BB962C8B-B14F-4D97-AF65-F5344CB8AC3E}">
        <p14:creationId xmlns:p14="http://schemas.microsoft.com/office/powerpoint/2010/main" val="1822208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06E2997-868A-78E6-ADC8-FE0D6976E5DB}"/>
              </a:ext>
            </a:extLst>
          </p:cNvPr>
          <p:cNvSpPr>
            <a:spLocks noGrp="1"/>
          </p:cNvSpPr>
          <p:nvPr>
            <p:ph type="body" sz="quarter" idx="11"/>
          </p:nvPr>
        </p:nvSpPr>
        <p:spPr>
          <a:xfrm>
            <a:off x="456847" y="1305369"/>
            <a:ext cx="11554531" cy="5456677"/>
          </a:xfrm>
        </p:spPr>
        <p:txBody>
          <a:bodyPr>
            <a:noAutofit/>
          </a:bodyPr>
          <a:lstStyle/>
          <a:p>
            <a:pPr marL="285750" indent="-285750" algn="just">
              <a:lnSpc>
                <a:spcPct val="100000"/>
              </a:lnSpc>
              <a:spcBef>
                <a:spcPts val="0"/>
              </a:spcBef>
              <a:buFont typeface="Arial" panose="020B0604020202020204" pitchFamily="34" charset="0"/>
              <a:buChar char="•"/>
            </a:pPr>
            <a:r>
              <a:rPr lang="it-IT" dirty="0"/>
              <a:t>La raccolta dati, originariamente pensata ‘in presenza’, a causa della pandemia è stata riadattata ed effettuata ‘a distanza’;</a:t>
            </a:r>
          </a:p>
          <a:p>
            <a:pPr marL="285750" indent="-285750" algn="just">
              <a:lnSpc>
                <a:spcPct val="100000"/>
              </a:lnSpc>
              <a:spcBef>
                <a:spcPts val="0"/>
              </a:spcBef>
              <a:buFont typeface="Arial" panose="020B0604020202020204" pitchFamily="34" charset="0"/>
              <a:buChar char="•"/>
            </a:pPr>
            <a:endParaRPr lang="it-IT" dirty="0"/>
          </a:p>
          <a:p>
            <a:pPr marL="285750" indent="-285750" algn="just">
              <a:lnSpc>
                <a:spcPct val="100000"/>
              </a:lnSpc>
              <a:spcBef>
                <a:spcPts val="0"/>
              </a:spcBef>
              <a:buFont typeface="Arial" panose="020B0604020202020204" pitchFamily="34" charset="0"/>
              <a:buChar char="•"/>
            </a:pPr>
            <a:r>
              <a:rPr lang="it-IT" dirty="0"/>
              <a:t>Grazie alla collaborazione di docenti, ricercatrici e ricercatori di altri atenei, il progetto è stato illustrato in numerose aule virtuali; in alcuni casi studentesse e studenti hanno partecipato alla raccolta dei dati durante la lezione, in altri hanno partecipato successivamente;</a:t>
            </a:r>
          </a:p>
          <a:p>
            <a:pPr marL="285750" indent="-285750" algn="just">
              <a:lnSpc>
                <a:spcPct val="100000"/>
              </a:lnSpc>
              <a:spcBef>
                <a:spcPts val="0"/>
              </a:spcBef>
              <a:buFont typeface="Arial" panose="020B0604020202020204" pitchFamily="34" charset="0"/>
              <a:buChar char="•"/>
            </a:pPr>
            <a:endParaRPr lang="it-IT" dirty="0"/>
          </a:p>
          <a:p>
            <a:pPr marL="285750" indent="-285750" algn="just">
              <a:lnSpc>
                <a:spcPct val="100000"/>
              </a:lnSpc>
              <a:spcBef>
                <a:spcPts val="0"/>
              </a:spcBef>
              <a:buFont typeface="Arial" panose="020B0604020202020204" pitchFamily="34" charset="0"/>
              <a:buChar char="•"/>
            </a:pPr>
            <a:r>
              <a:rPr lang="it-IT" dirty="0"/>
              <a:t>Per motivare studentesse e studenti a partecipare, sono stati messi in palio buoni da 25 euro per l’acquisto di libri;</a:t>
            </a:r>
          </a:p>
          <a:p>
            <a:pPr marL="285750" indent="-285750" algn="just">
              <a:lnSpc>
                <a:spcPct val="100000"/>
              </a:lnSpc>
              <a:spcBef>
                <a:spcPts val="0"/>
              </a:spcBef>
              <a:buFont typeface="Arial" panose="020B0604020202020204" pitchFamily="34" charset="0"/>
              <a:buChar char="•"/>
            </a:pPr>
            <a:endParaRPr lang="it-IT" dirty="0"/>
          </a:p>
          <a:p>
            <a:pPr marL="285750" indent="-285750" algn="just">
              <a:lnSpc>
                <a:spcPct val="100000"/>
              </a:lnSpc>
              <a:spcBef>
                <a:spcPts val="0"/>
              </a:spcBef>
              <a:buFont typeface="Arial" panose="020B0604020202020204" pitchFamily="34" charset="0"/>
              <a:buChar char="•"/>
            </a:pPr>
            <a:r>
              <a:rPr lang="it-IT" dirty="0"/>
              <a:t>Per non inquinare il campione, l’accesso al sito web della raccolta dati era protetto da username e password che sono stati forniti di volta in volta agli informanti.</a:t>
            </a:r>
          </a:p>
          <a:p>
            <a:pPr algn="just">
              <a:lnSpc>
                <a:spcPct val="100000"/>
              </a:lnSpc>
              <a:spcBef>
                <a:spcPts val="0"/>
              </a:spcBef>
            </a:pPr>
            <a:endParaRPr lang="it-IT" dirty="0"/>
          </a:p>
          <a:p>
            <a:pPr marL="285750" indent="-285750" algn="just">
              <a:lnSpc>
                <a:spcPct val="100000"/>
              </a:lnSpc>
              <a:spcBef>
                <a:spcPts val="0"/>
              </a:spcBef>
              <a:buFont typeface="Arial" panose="020B0604020202020204" pitchFamily="34" charset="0"/>
              <a:buChar char="•"/>
            </a:pPr>
            <a:r>
              <a:rPr lang="it-IT" dirty="0"/>
              <a:t>Ad ogni partecipante è stato chiesto di redigere un testo su una traccia comune e poi di compilare un questionario </a:t>
            </a:r>
            <a:r>
              <a:rPr lang="it-IT" dirty="0" err="1"/>
              <a:t>sociobiografico</a:t>
            </a:r>
            <a:r>
              <a:rPr lang="it-IT" dirty="0"/>
              <a:t> di oltre 50 domande (che consente di ricostruire il background sociale e familiare di ogni partecipante, ma non di risalire alla sua identità)</a:t>
            </a:r>
          </a:p>
          <a:p>
            <a:pPr marL="285750" indent="-285750" algn="just">
              <a:lnSpc>
                <a:spcPct val="100000"/>
              </a:lnSpc>
              <a:spcBef>
                <a:spcPts val="0"/>
              </a:spcBef>
              <a:buFont typeface="Arial" panose="020B0604020202020204" pitchFamily="34" charset="0"/>
              <a:buChar char="•"/>
            </a:pPr>
            <a:endParaRPr lang="it-IT" dirty="0"/>
          </a:p>
          <a:p>
            <a:pPr marL="285750" indent="-285750" algn="just">
              <a:lnSpc>
                <a:spcPct val="100000"/>
              </a:lnSpc>
              <a:spcBef>
                <a:spcPts val="0"/>
              </a:spcBef>
              <a:buFont typeface="Arial" panose="020B0604020202020204" pitchFamily="34" charset="0"/>
              <a:buChar char="•"/>
            </a:pPr>
            <a:r>
              <a:rPr lang="it-IT" dirty="0"/>
              <a:t>L’anonimato dei partecipanti è sempre garantito</a:t>
            </a:r>
          </a:p>
          <a:p>
            <a:pPr marL="285750" indent="-285750" algn="just">
              <a:lnSpc>
                <a:spcPct val="100000"/>
              </a:lnSpc>
              <a:spcBef>
                <a:spcPts val="0"/>
              </a:spcBef>
              <a:buFont typeface="Arial" panose="020B0604020202020204" pitchFamily="34" charset="0"/>
              <a:buChar char="•"/>
            </a:pPr>
            <a:endParaRPr lang="it-IT" dirty="0"/>
          </a:p>
          <a:p>
            <a:pPr algn="just">
              <a:lnSpc>
                <a:spcPct val="100000"/>
              </a:lnSpc>
              <a:spcBef>
                <a:spcPts val="0"/>
              </a:spcBef>
            </a:pPr>
            <a:endParaRPr lang="it-IT" dirty="0"/>
          </a:p>
        </p:txBody>
      </p:sp>
      <p:sp>
        <p:nvSpPr>
          <p:cNvPr id="5" name="Segnaposto testo 4">
            <a:extLst>
              <a:ext uri="{FF2B5EF4-FFF2-40B4-BE49-F238E27FC236}">
                <a16:creationId xmlns:a16="http://schemas.microsoft.com/office/drawing/2014/main" id="{9D410CA5-DCA0-4553-9ACE-69B5FAD24133}"/>
              </a:ext>
            </a:extLst>
          </p:cNvPr>
          <p:cNvSpPr>
            <a:spLocks noGrp="1"/>
          </p:cNvSpPr>
          <p:nvPr>
            <p:ph type="body" sz="quarter" idx="10"/>
          </p:nvPr>
        </p:nvSpPr>
        <p:spPr>
          <a:xfrm>
            <a:off x="673808" y="217027"/>
            <a:ext cx="11233149" cy="648071"/>
          </a:xfrm>
        </p:spPr>
        <p:txBody>
          <a:bodyPr>
            <a:noAutofit/>
          </a:bodyPr>
          <a:lstStyle/>
          <a:p>
            <a:pPr>
              <a:lnSpc>
                <a:spcPct val="100000"/>
              </a:lnSpc>
            </a:pPr>
            <a:r>
              <a:rPr lang="it-IT" sz="3000" dirty="0">
                <a:solidFill>
                  <a:schemeClr val="tx1"/>
                </a:solidFill>
              </a:rPr>
              <a:t>Prima fase della raccolta: i testi </a:t>
            </a:r>
            <a:r>
              <a:rPr lang="it-IT" sz="3000" i="1" dirty="0">
                <a:solidFill>
                  <a:schemeClr val="tx1"/>
                </a:solidFill>
              </a:rPr>
              <a:t>ad hoc</a:t>
            </a:r>
            <a:r>
              <a:rPr lang="it-IT" sz="3000" dirty="0">
                <a:solidFill>
                  <a:schemeClr val="tx1"/>
                </a:solidFill>
              </a:rPr>
              <a:t> (cioè scritti nell’ambito del progetto e per le finalità del progetto)</a:t>
            </a:r>
          </a:p>
        </p:txBody>
      </p:sp>
    </p:spTree>
    <p:extLst>
      <p:ext uri="{BB962C8B-B14F-4D97-AF65-F5344CB8AC3E}">
        <p14:creationId xmlns:p14="http://schemas.microsoft.com/office/powerpoint/2010/main" val="3469540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2">
            <a:extLst>
              <a:ext uri="{FF2B5EF4-FFF2-40B4-BE49-F238E27FC236}">
                <a16:creationId xmlns:a16="http://schemas.microsoft.com/office/drawing/2014/main" id="{E7D88A89-F9F3-53FD-B830-A56FF98BAFCF}"/>
              </a:ext>
            </a:extLst>
          </p:cNvPr>
          <p:cNvSpPr>
            <a:spLocks noGrp="1"/>
          </p:cNvSpPr>
          <p:nvPr>
            <p:ph type="body" sz="quarter" idx="11"/>
          </p:nvPr>
        </p:nvSpPr>
        <p:spPr>
          <a:xfrm>
            <a:off x="527051" y="1412875"/>
            <a:ext cx="11233149" cy="4464397"/>
          </a:xfrm>
        </p:spPr>
        <p:txBody>
          <a:bodyPr/>
          <a:lstStyle/>
          <a:p>
            <a:endParaRPr lang="it-IT"/>
          </a:p>
        </p:txBody>
      </p:sp>
      <p:pic>
        <p:nvPicPr>
          <p:cNvPr id="6" name="Immagine 5" descr="Immagine che contiene testo&#10;&#10;Descrizione generata automaticamente">
            <a:extLst>
              <a:ext uri="{FF2B5EF4-FFF2-40B4-BE49-F238E27FC236}">
                <a16:creationId xmlns:a16="http://schemas.microsoft.com/office/drawing/2014/main" id="{EDEB2191-E82A-80D2-C263-DC6ECB54EA68}"/>
              </a:ext>
            </a:extLst>
          </p:cNvPr>
          <p:cNvPicPr>
            <a:picLocks noChangeAspect="1"/>
          </p:cNvPicPr>
          <p:nvPr/>
        </p:nvPicPr>
        <p:blipFill>
          <a:blip r:embed="rId2"/>
          <a:stretch>
            <a:fillRect/>
          </a:stretch>
        </p:blipFill>
        <p:spPr>
          <a:xfrm>
            <a:off x="0" y="357125"/>
            <a:ext cx="12192000" cy="6143749"/>
          </a:xfrm>
          <a:prstGeom prst="rect">
            <a:avLst/>
          </a:prstGeom>
        </p:spPr>
      </p:pic>
    </p:spTree>
    <p:extLst>
      <p:ext uri="{BB962C8B-B14F-4D97-AF65-F5344CB8AC3E}">
        <p14:creationId xmlns:p14="http://schemas.microsoft.com/office/powerpoint/2010/main" val="2754079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7B6220-B9E5-4C48-AFE9-CB5661F5A5B3}"/>
              </a:ext>
            </a:extLst>
          </p:cNvPr>
          <p:cNvSpPr>
            <a:spLocks noGrp="1"/>
          </p:cNvSpPr>
          <p:nvPr>
            <p:ph type="title"/>
          </p:nvPr>
        </p:nvSpPr>
        <p:spPr>
          <a:xfrm>
            <a:off x="838200" y="-221903"/>
            <a:ext cx="10515600" cy="1325563"/>
          </a:xfrm>
        </p:spPr>
        <p:txBody>
          <a:bodyPr/>
          <a:lstStyle/>
          <a:p>
            <a:pPr algn="ctr"/>
            <a:r>
              <a:rPr lang="it-IT" b="1" dirty="0">
                <a:solidFill>
                  <a:srgbClr val="0070C0"/>
                </a:solidFill>
              </a:rPr>
              <a:t>Atenei coinvolti</a:t>
            </a:r>
          </a:p>
        </p:txBody>
      </p:sp>
      <p:pic>
        <p:nvPicPr>
          <p:cNvPr id="7" name="Immagine 6">
            <a:extLst>
              <a:ext uri="{FF2B5EF4-FFF2-40B4-BE49-F238E27FC236}">
                <a16:creationId xmlns:a16="http://schemas.microsoft.com/office/drawing/2014/main" id="{FD4A3C08-BBCC-4784-83A4-86E98BDA83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350" y="4275675"/>
            <a:ext cx="3339164" cy="1857014"/>
          </a:xfrm>
          <a:prstGeom prst="rect">
            <a:avLst/>
          </a:prstGeom>
        </p:spPr>
      </p:pic>
      <p:pic>
        <p:nvPicPr>
          <p:cNvPr id="11" name="Immagine 10">
            <a:extLst>
              <a:ext uri="{FF2B5EF4-FFF2-40B4-BE49-F238E27FC236}">
                <a16:creationId xmlns:a16="http://schemas.microsoft.com/office/drawing/2014/main" id="{2C3C4730-BEFC-49E9-BB7F-A0F6729225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0708" y="4330350"/>
            <a:ext cx="3648075" cy="1809750"/>
          </a:xfrm>
          <a:prstGeom prst="rect">
            <a:avLst/>
          </a:prstGeom>
        </p:spPr>
      </p:pic>
      <p:pic>
        <p:nvPicPr>
          <p:cNvPr id="12" name="Immagine 11">
            <a:extLst>
              <a:ext uri="{FF2B5EF4-FFF2-40B4-BE49-F238E27FC236}">
                <a16:creationId xmlns:a16="http://schemas.microsoft.com/office/drawing/2014/main" id="{B878DE9B-9ECD-458D-80A8-DE9CC9B43614}"/>
              </a:ext>
            </a:extLst>
          </p:cNvPr>
          <p:cNvPicPr>
            <a:picLocks noChangeAspect="1"/>
          </p:cNvPicPr>
          <p:nvPr/>
        </p:nvPicPr>
        <p:blipFill>
          <a:blip r:embed="rId4"/>
          <a:stretch>
            <a:fillRect/>
          </a:stretch>
        </p:blipFill>
        <p:spPr>
          <a:xfrm>
            <a:off x="4814913" y="4165478"/>
            <a:ext cx="2763091" cy="2211691"/>
          </a:xfrm>
          <a:prstGeom prst="rect">
            <a:avLst/>
          </a:prstGeom>
        </p:spPr>
      </p:pic>
      <p:pic>
        <p:nvPicPr>
          <p:cNvPr id="16" name="Immagine 15">
            <a:extLst>
              <a:ext uri="{FF2B5EF4-FFF2-40B4-BE49-F238E27FC236}">
                <a16:creationId xmlns:a16="http://schemas.microsoft.com/office/drawing/2014/main" id="{23898DAD-43BF-4607-9B0A-2725F75788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5797" y="717900"/>
            <a:ext cx="3864911" cy="3067389"/>
          </a:xfrm>
          <a:prstGeom prst="rect">
            <a:avLst/>
          </a:prstGeom>
        </p:spPr>
      </p:pic>
    </p:spTree>
    <p:extLst>
      <p:ext uri="{BB962C8B-B14F-4D97-AF65-F5344CB8AC3E}">
        <p14:creationId xmlns:p14="http://schemas.microsoft.com/office/powerpoint/2010/main" val="1212201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1">
            <a:extLst>
              <a:ext uri="{FF2B5EF4-FFF2-40B4-BE49-F238E27FC236}">
                <a16:creationId xmlns:a16="http://schemas.microsoft.com/office/drawing/2014/main" id="{838057C7-3E85-DBD9-95D4-ED3CDD3B6431}"/>
              </a:ext>
            </a:extLst>
          </p:cNvPr>
          <p:cNvSpPr>
            <a:spLocks noGrp="1"/>
          </p:cNvSpPr>
          <p:nvPr>
            <p:ph type="body" sz="quarter" idx="10"/>
          </p:nvPr>
        </p:nvSpPr>
        <p:spPr>
          <a:xfrm>
            <a:off x="527051" y="476674"/>
            <a:ext cx="11233149" cy="648071"/>
          </a:xfrm>
        </p:spPr>
        <p:txBody>
          <a:bodyPr/>
          <a:lstStyle/>
          <a:p>
            <a:endParaRPr lang="it-IT"/>
          </a:p>
        </p:txBody>
      </p:sp>
      <p:sp>
        <p:nvSpPr>
          <p:cNvPr id="5" name="Segnaposto testo 2">
            <a:extLst>
              <a:ext uri="{FF2B5EF4-FFF2-40B4-BE49-F238E27FC236}">
                <a16:creationId xmlns:a16="http://schemas.microsoft.com/office/drawing/2014/main" id="{9C00B9E5-F406-1BB3-F175-DB141F8779DE}"/>
              </a:ext>
            </a:extLst>
          </p:cNvPr>
          <p:cNvSpPr>
            <a:spLocks noGrp="1"/>
          </p:cNvSpPr>
          <p:nvPr>
            <p:ph type="body" sz="quarter" idx="11"/>
          </p:nvPr>
        </p:nvSpPr>
        <p:spPr>
          <a:xfrm>
            <a:off x="527051" y="1412875"/>
            <a:ext cx="11233149" cy="4464397"/>
          </a:xfrm>
        </p:spPr>
        <p:txBody>
          <a:bodyPr/>
          <a:lstStyle/>
          <a:p>
            <a:endParaRPr lang="it-IT"/>
          </a:p>
        </p:txBody>
      </p:sp>
      <p:pic>
        <p:nvPicPr>
          <p:cNvPr id="6" name="Immagine 5">
            <a:extLst>
              <a:ext uri="{FF2B5EF4-FFF2-40B4-BE49-F238E27FC236}">
                <a16:creationId xmlns:a16="http://schemas.microsoft.com/office/drawing/2014/main" id="{C3FC0C24-787E-C4C8-0053-A2F7FD1E14AC}"/>
              </a:ext>
            </a:extLst>
          </p:cNvPr>
          <p:cNvPicPr>
            <a:picLocks noChangeAspect="1"/>
          </p:cNvPicPr>
          <p:nvPr/>
        </p:nvPicPr>
        <p:blipFill>
          <a:blip r:embed="rId2"/>
          <a:stretch>
            <a:fillRect/>
          </a:stretch>
        </p:blipFill>
        <p:spPr>
          <a:xfrm>
            <a:off x="0" y="329665"/>
            <a:ext cx="12192000" cy="6198669"/>
          </a:xfrm>
          <a:prstGeom prst="rect">
            <a:avLst/>
          </a:prstGeom>
        </p:spPr>
      </p:pic>
    </p:spTree>
    <p:extLst>
      <p:ext uri="{BB962C8B-B14F-4D97-AF65-F5344CB8AC3E}">
        <p14:creationId xmlns:p14="http://schemas.microsoft.com/office/powerpoint/2010/main" val="4253972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52D1DE0-13AD-9E4E-99D4-238AA363E79C}"/>
              </a:ext>
            </a:extLst>
          </p:cNvPr>
          <p:cNvSpPr>
            <a:spLocks noGrp="1"/>
          </p:cNvSpPr>
          <p:nvPr>
            <p:ph type="body" sz="quarter" idx="10"/>
          </p:nvPr>
        </p:nvSpPr>
        <p:spPr/>
        <p:txBody>
          <a:bodyPr/>
          <a:lstStyle/>
          <a:p>
            <a:endParaRPr lang="it-IT"/>
          </a:p>
        </p:txBody>
      </p:sp>
      <p:sp>
        <p:nvSpPr>
          <p:cNvPr id="3" name="Segnaposto testo 2">
            <a:extLst>
              <a:ext uri="{FF2B5EF4-FFF2-40B4-BE49-F238E27FC236}">
                <a16:creationId xmlns:a16="http://schemas.microsoft.com/office/drawing/2014/main" id="{D50791A7-9574-3B46-993D-BBFD3F931DEE}"/>
              </a:ext>
            </a:extLst>
          </p:cNvPr>
          <p:cNvSpPr>
            <a:spLocks noGrp="1"/>
          </p:cNvSpPr>
          <p:nvPr>
            <p:ph type="body" sz="quarter" idx="11"/>
          </p:nvPr>
        </p:nvSpPr>
        <p:spPr/>
        <p:txBody>
          <a:bodyPr/>
          <a:lstStyle/>
          <a:p>
            <a:endParaRPr lang="it-IT"/>
          </a:p>
        </p:txBody>
      </p:sp>
      <p:pic>
        <p:nvPicPr>
          <p:cNvPr id="7" name="Immagine 6" descr="Immagine che contiene testo&#10;&#10;Descrizione generata automaticamente">
            <a:extLst>
              <a:ext uri="{FF2B5EF4-FFF2-40B4-BE49-F238E27FC236}">
                <a16:creationId xmlns:a16="http://schemas.microsoft.com/office/drawing/2014/main" id="{7EE5B293-4B41-6145-9A6A-874E25F18EE7}"/>
              </a:ext>
            </a:extLst>
          </p:cNvPr>
          <p:cNvPicPr>
            <a:picLocks noChangeAspect="1"/>
          </p:cNvPicPr>
          <p:nvPr/>
        </p:nvPicPr>
        <p:blipFill>
          <a:blip r:embed="rId2"/>
          <a:stretch>
            <a:fillRect/>
          </a:stretch>
        </p:blipFill>
        <p:spPr>
          <a:xfrm>
            <a:off x="0" y="339246"/>
            <a:ext cx="12192000" cy="6179507"/>
          </a:xfrm>
          <a:prstGeom prst="rect">
            <a:avLst/>
          </a:prstGeom>
        </p:spPr>
      </p:pic>
    </p:spTree>
    <p:extLst>
      <p:ext uri="{BB962C8B-B14F-4D97-AF65-F5344CB8AC3E}">
        <p14:creationId xmlns:p14="http://schemas.microsoft.com/office/powerpoint/2010/main" val="2450818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Immagine che contiene testo&#10;&#10;Descrizione generata automaticamente">
            <a:extLst>
              <a:ext uri="{FF2B5EF4-FFF2-40B4-BE49-F238E27FC236}">
                <a16:creationId xmlns:a16="http://schemas.microsoft.com/office/drawing/2014/main" id="{E1F0866B-0B79-9444-96E2-ECD72B6FFD7F}"/>
              </a:ext>
            </a:extLst>
          </p:cNvPr>
          <p:cNvPicPr>
            <a:picLocks noChangeAspect="1"/>
          </p:cNvPicPr>
          <p:nvPr/>
        </p:nvPicPr>
        <p:blipFill>
          <a:blip r:embed="rId2"/>
          <a:stretch>
            <a:fillRect/>
          </a:stretch>
        </p:blipFill>
        <p:spPr>
          <a:xfrm>
            <a:off x="0" y="335987"/>
            <a:ext cx="12192000" cy="6186025"/>
          </a:xfrm>
          <a:prstGeom prst="rect">
            <a:avLst/>
          </a:prstGeom>
        </p:spPr>
      </p:pic>
    </p:spTree>
    <p:extLst>
      <p:ext uri="{BB962C8B-B14F-4D97-AF65-F5344CB8AC3E}">
        <p14:creationId xmlns:p14="http://schemas.microsoft.com/office/powerpoint/2010/main" val="26427669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9E7EFBD6-A8CC-A6F2-4BAD-6C7783ADF13D}"/>
              </a:ext>
            </a:extLst>
          </p:cNvPr>
          <p:cNvSpPr>
            <a:spLocks noGrp="1"/>
          </p:cNvSpPr>
          <p:nvPr>
            <p:ph type="body" sz="quarter" idx="11"/>
          </p:nvPr>
        </p:nvSpPr>
        <p:spPr>
          <a:xfrm>
            <a:off x="180622" y="270932"/>
            <a:ext cx="11785599" cy="6073423"/>
          </a:xfrm>
        </p:spPr>
        <p:txBody>
          <a:bodyPr lIns="91440" tIns="45720" rIns="91440" bIns="45720" anchor="t">
            <a:normAutofit/>
          </a:bodyPr>
          <a:lstStyle/>
          <a:p>
            <a:pPr algn="just">
              <a:lnSpc>
                <a:spcPct val="120000"/>
              </a:lnSpc>
              <a:spcBef>
                <a:spcPts val="0"/>
              </a:spcBef>
            </a:pPr>
            <a:r>
              <a:rPr lang="it-IT" dirty="0">
                <a:ea typeface="Calibri"/>
                <a:cs typeface="Calibri"/>
              </a:rPr>
              <a:t>I testi raccolti sono stati dapprima </a:t>
            </a:r>
            <a:r>
              <a:rPr lang="it-IT" b="1" dirty="0">
                <a:ea typeface="Calibri"/>
                <a:cs typeface="Calibri"/>
              </a:rPr>
              <a:t>analizzati automaticamente</a:t>
            </a:r>
            <a:r>
              <a:rPr lang="it-IT" dirty="0">
                <a:ea typeface="Calibri"/>
                <a:cs typeface="Calibri"/>
              </a:rPr>
              <a:t> sfruttando alcune potenzialità del software </a:t>
            </a:r>
            <a:r>
              <a:rPr lang="it-IT" dirty="0">
                <a:ea typeface="Calibri"/>
                <a:cs typeface="Calibri"/>
                <a:hlinkClick r:id="rId2"/>
              </a:rPr>
              <a:t>READ-IT</a:t>
            </a:r>
            <a:r>
              <a:rPr lang="it-IT" dirty="0">
                <a:ea typeface="Calibri"/>
                <a:cs typeface="Calibri"/>
              </a:rPr>
              <a:t>, che misura la leggibilità di un testo secondo parametri puramente quantitativi come numero di frasi, numero di parole, lunghezza delle frasi, lunghezza delle parole, ecc.</a:t>
            </a:r>
          </a:p>
          <a:p>
            <a:pPr algn="just">
              <a:lnSpc>
                <a:spcPct val="120000"/>
              </a:lnSpc>
              <a:spcBef>
                <a:spcPts val="0"/>
              </a:spcBef>
            </a:pPr>
            <a:endParaRPr lang="it-IT" dirty="0">
              <a:ea typeface="Calibri"/>
              <a:cs typeface="Calibri"/>
            </a:endParaRPr>
          </a:p>
          <a:p>
            <a:pPr algn="just">
              <a:lnSpc>
                <a:spcPct val="120000"/>
              </a:lnSpc>
              <a:spcBef>
                <a:spcPts val="0"/>
              </a:spcBef>
            </a:pPr>
            <a:r>
              <a:rPr lang="it-IT" dirty="0">
                <a:ea typeface="Calibri"/>
                <a:cs typeface="Calibri"/>
              </a:rPr>
              <a:t>Successivamente tutti i testi sono stati </a:t>
            </a:r>
            <a:r>
              <a:rPr lang="it-IT" b="1" dirty="0">
                <a:ea typeface="Calibri"/>
                <a:cs typeface="Calibri"/>
              </a:rPr>
              <a:t>riletti e annotati manualmente </a:t>
            </a:r>
            <a:r>
              <a:rPr lang="it-IT" dirty="0">
                <a:ea typeface="Calibri"/>
                <a:cs typeface="Calibri"/>
              </a:rPr>
              <a:t>da due persone, laureate magistrali in Scienze Linguistiche a </a:t>
            </a:r>
            <a:r>
              <a:rPr lang="it-IT" dirty="0" err="1">
                <a:ea typeface="Calibri"/>
                <a:cs typeface="Calibri"/>
              </a:rPr>
              <a:t>Unibo</a:t>
            </a:r>
            <a:r>
              <a:rPr lang="it-IT" dirty="0">
                <a:ea typeface="Calibri"/>
                <a:cs typeface="Calibri"/>
              </a:rPr>
              <a:t> per i seguenti ambiti:</a:t>
            </a:r>
          </a:p>
          <a:p>
            <a:pPr algn="just">
              <a:lnSpc>
                <a:spcPct val="120000"/>
              </a:lnSpc>
              <a:spcBef>
                <a:spcPts val="0"/>
              </a:spcBef>
            </a:pPr>
            <a:endParaRPr lang="it-IT" dirty="0">
              <a:ea typeface="Calibri"/>
              <a:cs typeface="Calibri"/>
            </a:endParaRPr>
          </a:p>
          <a:p>
            <a:pPr marL="285750" indent="-285750" algn="just">
              <a:lnSpc>
                <a:spcPct val="120000"/>
              </a:lnSpc>
              <a:spcBef>
                <a:spcPts val="0"/>
              </a:spcBef>
              <a:buChar char="•"/>
            </a:pPr>
            <a:r>
              <a:rPr lang="it-IT" dirty="0">
                <a:ea typeface="Calibri"/>
                <a:cs typeface="Calibri"/>
              </a:rPr>
              <a:t>Organizzazione del testo</a:t>
            </a:r>
          </a:p>
          <a:p>
            <a:pPr marL="285750" indent="-285750" algn="just">
              <a:lnSpc>
                <a:spcPct val="120000"/>
              </a:lnSpc>
              <a:spcBef>
                <a:spcPts val="0"/>
              </a:spcBef>
              <a:buChar char="•"/>
            </a:pPr>
            <a:r>
              <a:rPr lang="it-IT" dirty="0">
                <a:ea typeface="Calibri"/>
                <a:cs typeface="Calibri"/>
              </a:rPr>
              <a:t>Coerenza;</a:t>
            </a:r>
          </a:p>
          <a:p>
            <a:pPr marL="285750" indent="-285750" algn="just">
              <a:lnSpc>
                <a:spcPct val="120000"/>
              </a:lnSpc>
              <a:spcBef>
                <a:spcPts val="0"/>
              </a:spcBef>
              <a:buChar char="•"/>
            </a:pPr>
            <a:r>
              <a:rPr lang="it-IT" dirty="0">
                <a:cs typeface="Calibri"/>
              </a:rPr>
              <a:t>Lessico;</a:t>
            </a:r>
          </a:p>
          <a:p>
            <a:pPr marL="285750" indent="-285750" algn="just">
              <a:lnSpc>
                <a:spcPct val="120000"/>
              </a:lnSpc>
              <a:spcBef>
                <a:spcPts val="0"/>
              </a:spcBef>
              <a:buChar char="•"/>
            </a:pPr>
            <a:r>
              <a:rPr lang="it-IT" dirty="0">
                <a:cs typeface="Calibri"/>
              </a:rPr>
              <a:t>Morfosintassi;</a:t>
            </a:r>
          </a:p>
          <a:p>
            <a:pPr marL="285750" indent="-285750" algn="just">
              <a:lnSpc>
                <a:spcPct val="120000"/>
              </a:lnSpc>
              <a:spcBef>
                <a:spcPts val="0"/>
              </a:spcBef>
              <a:buChar char="•"/>
            </a:pPr>
            <a:r>
              <a:rPr lang="it-IT" dirty="0">
                <a:cs typeface="Calibri"/>
              </a:rPr>
              <a:t>Marcatezza;</a:t>
            </a:r>
          </a:p>
          <a:p>
            <a:pPr marL="285750" indent="-285750" algn="just">
              <a:lnSpc>
                <a:spcPct val="120000"/>
              </a:lnSpc>
              <a:spcBef>
                <a:spcPts val="0"/>
              </a:spcBef>
              <a:buChar char="•"/>
            </a:pPr>
            <a:r>
              <a:rPr lang="it-IT" dirty="0">
                <a:cs typeface="Calibri"/>
              </a:rPr>
              <a:t>Ortografia;</a:t>
            </a:r>
          </a:p>
          <a:p>
            <a:pPr marL="285750" indent="-285750" algn="just">
              <a:lnSpc>
                <a:spcPct val="120000"/>
              </a:lnSpc>
              <a:spcBef>
                <a:spcPts val="0"/>
              </a:spcBef>
              <a:buChar char="•"/>
            </a:pPr>
            <a:r>
              <a:rPr lang="it-IT" dirty="0">
                <a:cs typeface="Calibri"/>
              </a:rPr>
              <a:t>Punteggiatura;</a:t>
            </a:r>
          </a:p>
          <a:p>
            <a:pPr marL="285750" indent="-285750" algn="just">
              <a:lnSpc>
                <a:spcPct val="120000"/>
              </a:lnSpc>
              <a:spcBef>
                <a:spcPts val="0"/>
              </a:spcBef>
              <a:buChar char="•"/>
            </a:pPr>
            <a:r>
              <a:rPr lang="it-IT" dirty="0">
                <a:cs typeface="Calibri"/>
              </a:rPr>
              <a:t>Registro;</a:t>
            </a:r>
          </a:p>
          <a:p>
            <a:pPr marL="285750" indent="-285750" algn="just">
              <a:lnSpc>
                <a:spcPct val="120000"/>
              </a:lnSpc>
              <a:spcBef>
                <a:spcPts val="0"/>
              </a:spcBef>
              <a:buChar char="•"/>
            </a:pPr>
            <a:r>
              <a:rPr lang="it-IT" dirty="0">
                <a:cs typeface="Calibri"/>
              </a:rPr>
              <a:t>Sintassi.</a:t>
            </a:r>
          </a:p>
          <a:p>
            <a:pPr algn="just">
              <a:lnSpc>
                <a:spcPct val="120000"/>
              </a:lnSpc>
              <a:spcBef>
                <a:spcPts val="0"/>
              </a:spcBef>
            </a:pPr>
            <a:endParaRPr lang="it-IT" dirty="0">
              <a:highlight>
                <a:srgbClr val="FFFF00"/>
              </a:highlight>
              <a:ea typeface="Calibri"/>
              <a:cs typeface="Calibri"/>
            </a:endParaRPr>
          </a:p>
          <a:p>
            <a:pPr algn="just">
              <a:lnSpc>
                <a:spcPct val="120000"/>
              </a:lnSpc>
              <a:spcBef>
                <a:spcPts val="0"/>
              </a:spcBef>
            </a:pPr>
            <a:endParaRPr lang="it-IT" dirty="0">
              <a:highlight>
                <a:srgbClr val="FFFF00"/>
              </a:highlight>
              <a:ea typeface="Calibri"/>
              <a:cs typeface="Calibri"/>
            </a:endParaRPr>
          </a:p>
        </p:txBody>
      </p:sp>
    </p:spTree>
    <p:extLst>
      <p:ext uri="{BB962C8B-B14F-4D97-AF65-F5344CB8AC3E}">
        <p14:creationId xmlns:p14="http://schemas.microsoft.com/office/powerpoint/2010/main" val="7655870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15E6B2E-841C-47BF-9B4C-87BB028E95AD}"/>
              </a:ext>
            </a:extLst>
          </p:cNvPr>
          <p:cNvSpPr>
            <a:spLocks noGrp="1"/>
          </p:cNvSpPr>
          <p:nvPr>
            <p:ph type="body" sz="quarter" idx="10"/>
          </p:nvPr>
        </p:nvSpPr>
        <p:spPr>
          <a:xfrm>
            <a:off x="158045" y="268088"/>
            <a:ext cx="11233149" cy="648071"/>
          </a:xfrm>
        </p:spPr>
        <p:txBody>
          <a:bodyPr>
            <a:normAutofit/>
          </a:bodyPr>
          <a:lstStyle/>
          <a:p>
            <a:r>
              <a:rPr lang="it-IT" sz="3000" dirty="0">
                <a:solidFill>
                  <a:schemeClr val="tx1"/>
                </a:solidFill>
              </a:rPr>
              <a:t>Quali fenomeni sono stati annotati?</a:t>
            </a:r>
          </a:p>
        </p:txBody>
      </p:sp>
      <p:sp>
        <p:nvSpPr>
          <p:cNvPr id="3" name="Segnaposto testo 2">
            <a:extLst>
              <a:ext uri="{FF2B5EF4-FFF2-40B4-BE49-F238E27FC236}">
                <a16:creationId xmlns:a16="http://schemas.microsoft.com/office/drawing/2014/main" id="{3EE4DB37-6922-4810-9E81-AD2BB5EFE050}"/>
              </a:ext>
            </a:extLst>
          </p:cNvPr>
          <p:cNvSpPr>
            <a:spLocks noGrp="1"/>
          </p:cNvSpPr>
          <p:nvPr>
            <p:ph type="body" sz="quarter" idx="11"/>
          </p:nvPr>
        </p:nvSpPr>
        <p:spPr>
          <a:xfrm>
            <a:off x="158045" y="712958"/>
            <a:ext cx="11932356" cy="5495927"/>
          </a:xfrm>
        </p:spPr>
        <p:txBody>
          <a:bodyPr>
            <a:noAutofit/>
          </a:bodyPr>
          <a:lstStyle/>
          <a:p>
            <a:pPr algn="just">
              <a:lnSpc>
                <a:spcPct val="100000"/>
              </a:lnSpc>
              <a:spcBef>
                <a:spcPts val="0"/>
              </a:spcBef>
            </a:pPr>
            <a:r>
              <a:rPr lang="it-IT" dirty="0"/>
              <a:t>Premessa: assumiamo in questa ricerca un’accezione della parola </a:t>
            </a:r>
            <a:r>
              <a:rPr lang="it-IT" b="1" i="1" dirty="0">
                <a:solidFill>
                  <a:srgbClr val="FF0000"/>
                </a:solidFill>
              </a:rPr>
              <a:t>errore</a:t>
            </a:r>
            <a:r>
              <a:rPr lang="it-IT" dirty="0"/>
              <a:t> diversa da quella tipicamente ‘scolastica’. Il cosiddetto «errore» è in realtà sempre relativo a un contesto comunicativo o, se si preferisce, al criterio di «accettabilità» da parte di un lettore potenziale. Per esempio, scrivere </a:t>
            </a:r>
            <a:r>
              <a:rPr lang="it-IT" i="1" dirty="0" err="1"/>
              <a:t>perchè</a:t>
            </a:r>
            <a:r>
              <a:rPr lang="it-IT" dirty="0"/>
              <a:t> invece di </a:t>
            </a:r>
            <a:r>
              <a:rPr lang="it-IT" i="1" dirty="0"/>
              <a:t>perché</a:t>
            </a:r>
            <a:r>
              <a:rPr lang="it-IT" dirty="0"/>
              <a:t> è accettabile in una comunicazione privata e personale, ma non in un libro pubblicato da una casa editrice o in un saggio scientifico.</a:t>
            </a:r>
          </a:p>
          <a:p>
            <a:pPr algn="just">
              <a:lnSpc>
                <a:spcPct val="100000"/>
              </a:lnSpc>
              <a:spcBef>
                <a:spcPts val="0"/>
              </a:spcBef>
            </a:pPr>
            <a:endParaRPr lang="it-IT" dirty="0"/>
          </a:p>
          <a:p>
            <a:pPr algn="just">
              <a:lnSpc>
                <a:spcPct val="100000"/>
              </a:lnSpc>
              <a:spcBef>
                <a:spcPts val="0"/>
              </a:spcBef>
            </a:pPr>
            <a:r>
              <a:rPr lang="it-IT" dirty="0"/>
              <a:t>I fenomeni annotati hanno a che fare con </a:t>
            </a:r>
            <a:r>
              <a:rPr lang="it-IT" b="1" dirty="0"/>
              <a:t>aspetti linguistici</a:t>
            </a:r>
            <a:r>
              <a:rPr lang="it-IT" dirty="0"/>
              <a:t> (ortografici, morfologici, lessicali, sintattici e testuali) </a:t>
            </a:r>
            <a:r>
              <a:rPr lang="it-IT" b="1" dirty="0"/>
              <a:t>che si discostano dalla norma prescrittiva</a:t>
            </a:r>
            <a:r>
              <a:rPr lang="it-IT" dirty="0"/>
              <a:t> (ovvero quella proposta dalle grammatiche più rigide) e che dunque </a:t>
            </a:r>
            <a:r>
              <a:rPr lang="it-IT" b="1" dirty="0"/>
              <a:t>non sono adeguati ad un testo scritto altamente formale</a:t>
            </a:r>
            <a:r>
              <a:rPr lang="it-IT" dirty="0"/>
              <a:t> (come, ad esempio, un saggio scientifico o in una tesi di laurea). I fenomeni annotati possono quindi riguardare:</a:t>
            </a:r>
          </a:p>
          <a:p>
            <a:pPr algn="just">
              <a:lnSpc>
                <a:spcPct val="100000"/>
              </a:lnSpc>
              <a:spcBef>
                <a:spcPts val="0"/>
              </a:spcBef>
            </a:pPr>
            <a:endParaRPr lang="it-IT" dirty="0"/>
          </a:p>
          <a:p>
            <a:pPr marL="342900" indent="-342900" algn="just">
              <a:lnSpc>
                <a:spcPct val="100000"/>
              </a:lnSpc>
              <a:spcBef>
                <a:spcPts val="0"/>
              </a:spcBef>
              <a:buAutoNum type="alphaLcParenR"/>
            </a:pPr>
            <a:r>
              <a:rPr lang="it-IT" dirty="0"/>
              <a:t>Tratti linguistici che si rintracciano con frequenza anche in testi scritti formali, come, ad esempio, articoli di giornale (frasi scisse, dislocazioni, </a:t>
            </a:r>
            <a:r>
              <a:rPr lang="it-IT" i="1" dirty="0"/>
              <a:t>gli</a:t>
            </a:r>
            <a:r>
              <a:rPr lang="it-IT" dirty="0"/>
              <a:t> come pronome ‘dativo’ plurale, accenti gravi al posto di accenti acuti e viceversa, etc.) e che perciò godono di una certa accettabilità sociale;</a:t>
            </a:r>
          </a:p>
          <a:p>
            <a:pPr marL="342900" indent="-342900" algn="just">
              <a:lnSpc>
                <a:spcPct val="100000"/>
              </a:lnSpc>
              <a:spcBef>
                <a:spcPts val="0"/>
              </a:spcBef>
              <a:buAutoNum type="alphaLcParenR"/>
            </a:pPr>
            <a:r>
              <a:rPr lang="it-IT" dirty="0"/>
              <a:t>Tratti linguistici che, tipicamente, si rintracciano in produzioni informali e ‘più trascurate’ come, ad esempio, nel parlato o in una chat tra amici (malapropismi e genericismi, scarti dalla norma ortografica come </a:t>
            </a:r>
            <a:r>
              <a:rPr lang="it-IT" i="1" dirty="0" err="1"/>
              <a:t>contaggio</a:t>
            </a:r>
            <a:r>
              <a:rPr lang="it-IT" dirty="0"/>
              <a:t> al posto di </a:t>
            </a:r>
            <a:r>
              <a:rPr lang="it-IT" i="1" dirty="0"/>
              <a:t>contagio</a:t>
            </a:r>
            <a:r>
              <a:rPr lang="it-IT" dirty="0"/>
              <a:t>, etc. ) e che sono dunque stigmatizzati.</a:t>
            </a:r>
          </a:p>
          <a:p>
            <a:pPr algn="just">
              <a:lnSpc>
                <a:spcPct val="100000"/>
              </a:lnSpc>
              <a:spcBef>
                <a:spcPts val="0"/>
              </a:spcBef>
            </a:pPr>
            <a:endParaRPr lang="it-IT" dirty="0"/>
          </a:p>
          <a:p>
            <a:pPr algn="just">
              <a:lnSpc>
                <a:spcPct val="100000"/>
              </a:lnSpc>
              <a:spcBef>
                <a:spcPts val="0"/>
              </a:spcBef>
            </a:pPr>
            <a:r>
              <a:rPr lang="it-IT" dirty="0"/>
              <a:t>Tra questi fenomeni ci sono errori veri e propri, ma anche forme che possiamo considerare innovazioni linguistiche.</a:t>
            </a:r>
          </a:p>
          <a:p>
            <a:pPr algn="just">
              <a:lnSpc>
                <a:spcPct val="100000"/>
              </a:lnSpc>
              <a:spcBef>
                <a:spcPts val="0"/>
              </a:spcBef>
            </a:pPr>
            <a:r>
              <a:rPr lang="it-IT" dirty="0"/>
              <a:t>Per evitare equivoci nell’interpretazione dei dati e dare conto dell’eterogeneità dei fenomeni a cui rimandiamo, useremo per tutti i fenomeni segnalati nei testi del corpus l’etichetta ‘neutra’ di </a:t>
            </a:r>
            <a:r>
              <a:rPr lang="it-IT" b="1" dirty="0"/>
              <a:t>annotazioni.</a:t>
            </a:r>
            <a:r>
              <a:rPr lang="it-IT" dirty="0"/>
              <a:t> </a:t>
            </a:r>
          </a:p>
          <a:p>
            <a:pPr algn="just">
              <a:lnSpc>
                <a:spcPct val="100000"/>
              </a:lnSpc>
              <a:spcBef>
                <a:spcPts val="0"/>
              </a:spcBef>
            </a:pPr>
            <a:r>
              <a:rPr lang="it-IT" dirty="0"/>
              <a:t>Per il linguista, alcune di queste annotazioni rivelano che in alcuni ambiti la norma scritta, come avviene sempre in tutte le lingue, sta mutando in maniera significativa. </a:t>
            </a:r>
          </a:p>
        </p:txBody>
      </p:sp>
    </p:spTree>
    <p:extLst>
      <p:ext uri="{BB962C8B-B14F-4D97-AF65-F5344CB8AC3E}">
        <p14:creationId xmlns:p14="http://schemas.microsoft.com/office/powerpoint/2010/main" val="1717120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a 7">
            <a:extLst>
              <a:ext uri="{FF2B5EF4-FFF2-40B4-BE49-F238E27FC236}">
                <a16:creationId xmlns:a16="http://schemas.microsoft.com/office/drawing/2014/main" id="{7213D7E5-F848-41C0-99C9-3D8E122CE0D3}"/>
              </a:ext>
            </a:extLst>
          </p:cNvPr>
          <p:cNvGraphicFramePr>
            <a:graphicFrameLocks noGrp="1"/>
          </p:cNvGraphicFramePr>
          <p:nvPr>
            <p:extLst>
              <p:ext uri="{D42A27DB-BD31-4B8C-83A1-F6EECF244321}">
                <p14:modId xmlns:p14="http://schemas.microsoft.com/office/powerpoint/2010/main" val="3466758155"/>
              </p:ext>
            </p:extLst>
          </p:nvPr>
        </p:nvGraphicFramePr>
        <p:xfrm>
          <a:off x="254643" y="532435"/>
          <a:ext cx="11713580" cy="5856790"/>
        </p:xfrm>
        <a:graphic>
          <a:graphicData uri="http://schemas.openxmlformats.org/drawingml/2006/table">
            <a:tbl>
              <a:tblPr firstRow="1" firstCol="1" bandRow="1">
                <a:tableStyleId>{5940675A-B579-460E-94D1-54222C63F5DA}</a:tableStyleId>
              </a:tblPr>
              <a:tblGrid>
                <a:gridCol w="2570711">
                  <a:extLst>
                    <a:ext uri="{9D8B030D-6E8A-4147-A177-3AD203B41FA5}">
                      <a16:colId xmlns:a16="http://schemas.microsoft.com/office/drawing/2014/main" val="180380387"/>
                    </a:ext>
                  </a:extLst>
                </a:gridCol>
                <a:gridCol w="1018309">
                  <a:extLst>
                    <a:ext uri="{9D8B030D-6E8A-4147-A177-3AD203B41FA5}">
                      <a16:colId xmlns:a16="http://schemas.microsoft.com/office/drawing/2014/main" val="2547128055"/>
                    </a:ext>
                  </a:extLst>
                </a:gridCol>
                <a:gridCol w="8124560">
                  <a:extLst>
                    <a:ext uri="{9D8B030D-6E8A-4147-A177-3AD203B41FA5}">
                      <a16:colId xmlns:a16="http://schemas.microsoft.com/office/drawing/2014/main" val="1804318856"/>
                    </a:ext>
                  </a:extLst>
                </a:gridCol>
              </a:tblGrid>
              <a:tr h="284274">
                <a:tc>
                  <a:txBody>
                    <a:bodyPr/>
                    <a:lstStyle/>
                    <a:p>
                      <a:pPr>
                        <a:lnSpc>
                          <a:spcPct val="107000"/>
                        </a:lnSpc>
                        <a:spcAft>
                          <a:spcPts val="0"/>
                        </a:spcAft>
                      </a:pPr>
                      <a:r>
                        <a:rPr lang="it-IT" sz="1600">
                          <a:effectLst/>
                        </a:rPr>
                        <a:t>Parametri</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Tag</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Fenomeni</a:t>
                      </a:r>
                      <a:endParaRPr lang="it-IT" sz="160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3905401979"/>
                  </a:ext>
                </a:extLst>
              </a:tr>
              <a:tr h="879210">
                <a:tc>
                  <a:txBody>
                    <a:bodyPr/>
                    <a:lstStyle/>
                    <a:p>
                      <a:pPr>
                        <a:lnSpc>
                          <a:spcPct val="107000"/>
                        </a:lnSpc>
                        <a:spcAft>
                          <a:spcPts val="0"/>
                        </a:spcAft>
                      </a:pPr>
                      <a:r>
                        <a:rPr lang="it-IT" sz="1600">
                          <a:effectLst/>
                        </a:rPr>
                        <a:t>Organizzazione del testo</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PAR1, PAR2, PAR3</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Mancata/scorretta suddivisione del testo in paragrafi</a:t>
                      </a:r>
                    </a:p>
                    <a:p>
                      <a:pPr>
                        <a:lnSpc>
                          <a:spcPct val="107000"/>
                        </a:lnSpc>
                        <a:spcAft>
                          <a:spcPts val="0"/>
                        </a:spcAft>
                      </a:pPr>
                      <a:r>
                        <a:rPr lang="it-IT" sz="1600" dirty="0">
                          <a:effectLst/>
                        </a:rPr>
                        <a:t>Esposizione schematica dei contenuti</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1018350799"/>
                  </a:ext>
                </a:extLst>
              </a:tr>
              <a:tr h="1382947">
                <a:tc>
                  <a:txBody>
                    <a:bodyPr/>
                    <a:lstStyle/>
                    <a:p>
                      <a:pPr>
                        <a:lnSpc>
                          <a:spcPct val="107000"/>
                        </a:lnSpc>
                        <a:spcAft>
                          <a:spcPts val="0"/>
                        </a:spcAft>
                      </a:pPr>
                      <a:r>
                        <a:rPr lang="it-IT" sz="1600" dirty="0">
                          <a:effectLst/>
                        </a:rPr>
                        <a:t>Ortografia</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ORT</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Assenza/impiego scorretto dell’apostrofo</a:t>
                      </a:r>
                    </a:p>
                    <a:p>
                      <a:pPr>
                        <a:lnSpc>
                          <a:spcPct val="107000"/>
                        </a:lnSpc>
                        <a:spcAft>
                          <a:spcPts val="0"/>
                        </a:spcAft>
                      </a:pPr>
                      <a:r>
                        <a:rPr lang="it-IT" sz="1600" dirty="0">
                          <a:effectLst/>
                        </a:rPr>
                        <a:t>Uso dell’accento con forme verbali monosillabiche (fa, sa, so) e con la forma apocopata dell’avverbio poco</a:t>
                      </a:r>
                    </a:p>
                    <a:p>
                      <a:pPr>
                        <a:lnSpc>
                          <a:spcPct val="107000"/>
                        </a:lnSpc>
                        <a:spcAft>
                          <a:spcPts val="0"/>
                        </a:spcAft>
                      </a:pPr>
                      <a:endParaRPr lang="it-IT" sz="1600" dirty="0">
                        <a:effectLst/>
                      </a:endParaRPr>
                    </a:p>
                    <a:p>
                      <a:pPr>
                        <a:lnSpc>
                          <a:spcPct val="107000"/>
                        </a:lnSpc>
                        <a:spcAft>
                          <a:spcPts val="0"/>
                        </a:spcAft>
                      </a:pPr>
                      <a:r>
                        <a:rPr lang="it-IT" sz="1400" dirty="0">
                          <a:effectLst/>
                        </a:rPr>
                        <a:t>Da non considerare: errori di battitura; uso dell’accento grave al posto di quello acuto e viceversa</a:t>
                      </a:r>
                      <a:endParaRPr lang="it-IT" sz="14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1907557496"/>
                  </a:ext>
                </a:extLst>
              </a:tr>
              <a:tr h="856526">
                <a:tc>
                  <a:txBody>
                    <a:bodyPr/>
                    <a:lstStyle/>
                    <a:p>
                      <a:pPr>
                        <a:lnSpc>
                          <a:spcPct val="107000"/>
                        </a:lnSpc>
                        <a:spcAft>
                          <a:spcPts val="0"/>
                        </a:spcAft>
                      </a:pPr>
                      <a:r>
                        <a:rPr lang="it-IT" sz="1600">
                          <a:effectLst/>
                        </a:rPr>
                        <a:t>Registro</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REG</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Lessico non adeguato al contesto scritto sorvegliato mediamente formale</a:t>
                      </a:r>
                    </a:p>
                    <a:p>
                      <a:pPr>
                        <a:lnSpc>
                          <a:spcPct val="107000"/>
                        </a:lnSpc>
                        <a:spcAft>
                          <a:spcPts val="0"/>
                        </a:spcAft>
                      </a:pPr>
                      <a:r>
                        <a:rPr lang="it-IT" sz="1600" dirty="0">
                          <a:effectLst/>
                        </a:rPr>
                        <a:t>Uso di “gli” </a:t>
                      </a:r>
                      <a:r>
                        <a:rPr lang="it-IT" sz="1600" dirty="0" err="1">
                          <a:effectLst/>
                        </a:rPr>
                        <a:t>sovraesteso</a:t>
                      </a:r>
                      <a:r>
                        <a:rPr lang="it-IT" sz="1600" dirty="0">
                          <a:effectLst/>
                        </a:rPr>
                        <a:t> per “loro” e “le” (vedere ad es. i testi 9-73)</a:t>
                      </a:r>
                    </a:p>
                    <a:p>
                      <a:pPr>
                        <a:lnSpc>
                          <a:spcPct val="107000"/>
                        </a:lnSpc>
                        <a:spcAft>
                          <a:spcPts val="0"/>
                        </a:spcAft>
                      </a:pPr>
                      <a:r>
                        <a:rPr lang="it-IT" sz="1600" dirty="0">
                          <a:effectLst/>
                        </a:rPr>
                        <a:t>Uso del “tu” impersonale (vedere ad es. il testo 53)</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1808247634"/>
                  </a:ext>
                </a:extLst>
              </a:tr>
              <a:tr h="879210">
                <a:tc>
                  <a:txBody>
                    <a:bodyPr/>
                    <a:lstStyle/>
                    <a:p>
                      <a:pPr>
                        <a:lnSpc>
                          <a:spcPct val="107000"/>
                        </a:lnSpc>
                        <a:spcAft>
                          <a:spcPts val="0"/>
                        </a:spcAft>
                      </a:pPr>
                      <a:r>
                        <a:rPr lang="it-IT" sz="1600">
                          <a:effectLst/>
                        </a:rPr>
                        <a:t>Frasi marcate</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MRC</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Frasi dislocate a dx/</a:t>
                      </a:r>
                      <a:r>
                        <a:rPr lang="it-IT" sz="1600" dirty="0" err="1">
                          <a:effectLst/>
                        </a:rPr>
                        <a:t>sx</a:t>
                      </a:r>
                      <a:endParaRPr lang="it-IT" sz="1600" dirty="0">
                        <a:effectLst/>
                      </a:endParaRPr>
                    </a:p>
                    <a:p>
                      <a:pPr>
                        <a:lnSpc>
                          <a:spcPct val="107000"/>
                        </a:lnSpc>
                        <a:spcAft>
                          <a:spcPts val="0"/>
                        </a:spcAft>
                      </a:pPr>
                      <a:r>
                        <a:rPr lang="it-IT" sz="1600" dirty="0">
                          <a:effectLst/>
                        </a:rPr>
                        <a:t>Frasi scisse e pseudoscisse</a:t>
                      </a:r>
                    </a:p>
                    <a:p>
                      <a:pPr>
                        <a:lnSpc>
                          <a:spcPct val="107000"/>
                        </a:lnSpc>
                        <a:spcAft>
                          <a:spcPts val="0"/>
                        </a:spcAft>
                      </a:pPr>
                      <a:r>
                        <a:rPr lang="it-IT" sz="1600" dirty="0">
                          <a:effectLst/>
                        </a:rPr>
                        <a:t>Frasi a tema sospeso</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1202828473"/>
                  </a:ext>
                </a:extLst>
              </a:tr>
              <a:tr h="1574623">
                <a:tc>
                  <a:txBody>
                    <a:bodyPr/>
                    <a:lstStyle/>
                    <a:p>
                      <a:pPr>
                        <a:lnSpc>
                          <a:spcPct val="107000"/>
                        </a:lnSpc>
                        <a:spcAft>
                          <a:spcPts val="0"/>
                        </a:spcAft>
                      </a:pPr>
                      <a:r>
                        <a:rPr lang="it-IT" sz="1600" dirty="0">
                          <a:effectLst/>
                        </a:rPr>
                        <a:t>Lessico</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LES</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Povertà/eccessiva genericità lessicale</a:t>
                      </a:r>
                    </a:p>
                    <a:p>
                      <a:pPr>
                        <a:lnSpc>
                          <a:spcPct val="107000"/>
                        </a:lnSpc>
                        <a:spcAft>
                          <a:spcPts val="0"/>
                        </a:spcAft>
                      </a:pPr>
                      <a:r>
                        <a:rPr lang="it-IT" sz="1600" dirty="0">
                          <a:effectLst/>
                        </a:rPr>
                        <a:t>Lessico improprio</a:t>
                      </a:r>
                    </a:p>
                    <a:p>
                      <a:pPr>
                        <a:lnSpc>
                          <a:spcPct val="107000"/>
                        </a:lnSpc>
                        <a:spcAft>
                          <a:spcPts val="0"/>
                        </a:spcAft>
                      </a:pPr>
                      <a:r>
                        <a:rPr lang="it-IT" sz="1600" dirty="0">
                          <a:effectLst/>
                        </a:rPr>
                        <a:t>Ripetizioni</a:t>
                      </a:r>
                    </a:p>
                    <a:p>
                      <a:pPr>
                        <a:lnSpc>
                          <a:spcPct val="107000"/>
                        </a:lnSpc>
                        <a:spcAft>
                          <a:spcPts val="0"/>
                        </a:spcAft>
                      </a:pPr>
                      <a:r>
                        <a:rPr lang="it-IT" sz="1600" dirty="0" err="1">
                          <a:effectLst/>
                        </a:rPr>
                        <a:t>Plastismi</a:t>
                      </a:r>
                      <a:endParaRPr lang="it-IT" sz="1600" dirty="0">
                        <a:effectLst/>
                      </a:endParaRPr>
                    </a:p>
                    <a:p>
                      <a:pPr>
                        <a:lnSpc>
                          <a:spcPct val="107000"/>
                        </a:lnSpc>
                        <a:spcAft>
                          <a:spcPts val="0"/>
                        </a:spcAft>
                      </a:pPr>
                      <a:r>
                        <a:rPr lang="it-IT" sz="1600" dirty="0">
                          <a:effectLst/>
                        </a:rPr>
                        <a:t>Violazione di collocazioni</a:t>
                      </a:r>
                    </a:p>
                    <a:p>
                      <a:pPr>
                        <a:lnSpc>
                          <a:spcPct val="107000"/>
                        </a:lnSpc>
                        <a:spcAft>
                          <a:spcPts val="0"/>
                        </a:spcAft>
                      </a:pPr>
                      <a:r>
                        <a:rPr lang="it-IT" sz="1600" dirty="0">
                          <a:effectLst/>
                        </a:rPr>
                        <a:t>Malapropismi</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545406547"/>
                  </a:ext>
                </a:extLst>
              </a:tr>
            </a:tbl>
          </a:graphicData>
        </a:graphic>
      </p:graphicFrame>
      <p:sp>
        <p:nvSpPr>
          <p:cNvPr id="9" name="Rectangle 3">
            <a:extLst>
              <a:ext uri="{FF2B5EF4-FFF2-40B4-BE49-F238E27FC236}">
                <a16:creationId xmlns:a16="http://schemas.microsoft.com/office/drawing/2014/main" id="{7D0565F2-67B4-42E6-AED7-0273AD6CEFD7}"/>
              </a:ext>
            </a:extLst>
          </p:cNvPr>
          <p:cNvSpPr>
            <a:spLocks noChangeArrowheads="1"/>
          </p:cNvSpPr>
          <p:nvPr/>
        </p:nvSpPr>
        <p:spPr bwMode="auto">
          <a:xfrm>
            <a:off x="-10254889" y="1348875"/>
            <a:ext cx="51402711" cy="590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10" name="Rettangolo 9">
            <a:extLst>
              <a:ext uri="{FF2B5EF4-FFF2-40B4-BE49-F238E27FC236}">
                <a16:creationId xmlns:a16="http://schemas.microsoft.com/office/drawing/2014/main" id="{A861398F-177D-4A12-AC8F-4209645B07C5}"/>
              </a:ext>
            </a:extLst>
          </p:cNvPr>
          <p:cNvSpPr/>
          <p:nvPr/>
        </p:nvSpPr>
        <p:spPr>
          <a:xfrm>
            <a:off x="237067" y="111101"/>
            <a:ext cx="6096000" cy="369332"/>
          </a:xfrm>
          <a:prstGeom prst="rect">
            <a:avLst/>
          </a:prstGeom>
        </p:spPr>
        <p:txBody>
          <a:bodyPr>
            <a:spAutoFit/>
          </a:bodyPr>
          <a:lstStyle/>
          <a:p>
            <a:r>
              <a:rPr lang="it-IT" dirty="0">
                <a:cs typeface="Calibri"/>
              </a:rPr>
              <a:t>Fenomeni considerati per ogni ambito di annotazione</a:t>
            </a:r>
            <a:endParaRPr lang="it-IT" dirty="0"/>
          </a:p>
        </p:txBody>
      </p:sp>
    </p:spTree>
    <p:extLst>
      <p:ext uri="{BB962C8B-B14F-4D97-AF65-F5344CB8AC3E}">
        <p14:creationId xmlns:p14="http://schemas.microsoft.com/office/powerpoint/2010/main" val="2528799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D6E8EAF0-EA20-4FEA-8687-136CD4C3521B}"/>
              </a:ext>
            </a:extLst>
          </p:cNvPr>
          <p:cNvSpPr>
            <a:spLocks noChangeArrowheads="1"/>
          </p:cNvSpPr>
          <p:nvPr/>
        </p:nvSpPr>
        <p:spPr bwMode="auto">
          <a:xfrm>
            <a:off x="-11791039" y="2421452"/>
            <a:ext cx="30056292" cy="104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sng" strike="noStrike" cap="none" normalizeH="0" baseline="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Altri fenomeni interessanti (da non annotare):</a:t>
            </a:r>
            <a:endParaRPr kumimoji="0" lang="it-IT" altLang="it-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“vi” locativo (al posto di “ci”), probabilmente utilizzato per cercare di innalzare lo stile: ad es. testi 1-11-17-63-70-84.</a:t>
            </a:r>
            <a:endParaRPr kumimoji="0" lang="it-IT" altLang="it-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Uso diffuso della costruzione “andare a” + inf.: ad es. testi 2-8-28-37-63-84.</a:t>
            </a:r>
            <a:endParaRPr kumimoji="0" lang="it-IT" altLang="it-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Il testo 64 sembra essere stato prodotto da un* student* non madrelingua.</a:t>
            </a:r>
            <a:endParaRPr kumimoji="0" lang="it-IT" altLang="it-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a:ln>
                <a:noFill/>
              </a:ln>
              <a:solidFill>
                <a:schemeClr val="tx1"/>
              </a:solidFill>
              <a:effectLst/>
              <a:latin typeface="Arial" panose="020B0604020202020204" pitchFamily="34" charset="0"/>
            </a:endParaRPr>
          </a:p>
        </p:txBody>
      </p:sp>
      <p:graphicFrame>
        <p:nvGraphicFramePr>
          <p:cNvPr id="13" name="Tabella 12">
            <a:extLst>
              <a:ext uri="{FF2B5EF4-FFF2-40B4-BE49-F238E27FC236}">
                <a16:creationId xmlns:a16="http://schemas.microsoft.com/office/drawing/2014/main" id="{0D12F587-BA96-4139-AE75-ABF57F59DDC0}"/>
              </a:ext>
            </a:extLst>
          </p:cNvPr>
          <p:cNvGraphicFramePr>
            <a:graphicFrameLocks noGrp="1"/>
          </p:cNvGraphicFramePr>
          <p:nvPr>
            <p:extLst>
              <p:ext uri="{D42A27DB-BD31-4B8C-83A1-F6EECF244321}">
                <p14:modId xmlns:p14="http://schemas.microsoft.com/office/powerpoint/2010/main" val="2716588379"/>
              </p:ext>
            </p:extLst>
          </p:nvPr>
        </p:nvGraphicFramePr>
        <p:xfrm>
          <a:off x="185195" y="320918"/>
          <a:ext cx="11806177" cy="5998860"/>
        </p:xfrm>
        <a:graphic>
          <a:graphicData uri="http://schemas.openxmlformats.org/drawingml/2006/table">
            <a:tbl>
              <a:tblPr firstRow="1" firstCol="1" bandRow="1">
                <a:tableStyleId>{5940675A-B579-460E-94D1-54222C63F5DA}</a:tableStyleId>
              </a:tblPr>
              <a:tblGrid>
                <a:gridCol w="2591033">
                  <a:extLst>
                    <a:ext uri="{9D8B030D-6E8A-4147-A177-3AD203B41FA5}">
                      <a16:colId xmlns:a16="http://schemas.microsoft.com/office/drawing/2014/main" val="319425413"/>
                    </a:ext>
                  </a:extLst>
                </a:gridCol>
                <a:gridCol w="1026359">
                  <a:extLst>
                    <a:ext uri="{9D8B030D-6E8A-4147-A177-3AD203B41FA5}">
                      <a16:colId xmlns:a16="http://schemas.microsoft.com/office/drawing/2014/main" val="2724560553"/>
                    </a:ext>
                  </a:extLst>
                </a:gridCol>
                <a:gridCol w="8188785">
                  <a:extLst>
                    <a:ext uri="{9D8B030D-6E8A-4147-A177-3AD203B41FA5}">
                      <a16:colId xmlns:a16="http://schemas.microsoft.com/office/drawing/2014/main" val="3166767561"/>
                    </a:ext>
                  </a:extLst>
                </a:gridCol>
              </a:tblGrid>
              <a:tr h="726261">
                <a:tc>
                  <a:txBody>
                    <a:bodyPr/>
                    <a:lstStyle/>
                    <a:p>
                      <a:pPr>
                        <a:lnSpc>
                          <a:spcPct val="107000"/>
                        </a:lnSpc>
                        <a:spcAft>
                          <a:spcPts val="0"/>
                        </a:spcAft>
                      </a:pPr>
                      <a:r>
                        <a:rPr lang="it-IT" sz="1600" dirty="0">
                          <a:effectLst/>
                        </a:rPr>
                        <a:t>Punteggiatura</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PUN</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Omissione dei segni interpuntivi</a:t>
                      </a:r>
                    </a:p>
                    <a:p>
                      <a:pPr>
                        <a:lnSpc>
                          <a:spcPct val="107000"/>
                        </a:lnSpc>
                        <a:spcAft>
                          <a:spcPts val="0"/>
                        </a:spcAft>
                      </a:pPr>
                      <a:r>
                        <a:rPr lang="it-IT" sz="1600" dirty="0">
                          <a:effectLst/>
                        </a:rPr>
                        <a:t>Sostituzione di un segno interpuntivo con un altro</a:t>
                      </a:r>
                    </a:p>
                    <a:p>
                      <a:pPr>
                        <a:lnSpc>
                          <a:spcPct val="107000"/>
                        </a:lnSpc>
                        <a:spcAft>
                          <a:spcPts val="0"/>
                        </a:spcAft>
                      </a:pPr>
                      <a:r>
                        <a:rPr lang="it-IT" sz="1600" dirty="0">
                          <a:effectLst/>
                        </a:rPr>
                        <a:t>Inserimento di segni interpuntivi in contesti incongrui</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552627760"/>
                  </a:ext>
                </a:extLst>
              </a:tr>
              <a:tr h="1443737">
                <a:tc>
                  <a:txBody>
                    <a:bodyPr/>
                    <a:lstStyle/>
                    <a:p>
                      <a:pPr>
                        <a:lnSpc>
                          <a:spcPct val="107000"/>
                        </a:lnSpc>
                        <a:spcAft>
                          <a:spcPts val="0"/>
                        </a:spcAft>
                      </a:pPr>
                      <a:r>
                        <a:rPr lang="it-IT" sz="1600">
                          <a:effectLst/>
                        </a:rPr>
                        <a:t>Morfosintassi</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MFS</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Mancato accordo per genere e numero</a:t>
                      </a:r>
                    </a:p>
                    <a:p>
                      <a:pPr>
                        <a:lnSpc>
                          <a:spcPct val="107000"/>
                        </a:lnSpc>
                        <a:spcAft>
                          <a:spcPts val="0"/>
                        </a:spcAft>
                      </a:pPr>
                      <a:r>
                        <a:rPr lang="it-IT" sz="1600" dirty="0">
                          <a:effectLst/>
                        </a:rPr>
                        <a:t>Mancato rispetto della consecutio temporum</a:t>
                      </a:r>
                    </a:p>
                    <a:p>
                      <a:pPr>
                        <a:lnSpc>
                          <a:spcPct val="107000"/>
                        </a:lnSpc>
                        <a:spcAft>
                          <a:spcPts val="0"/>
                        </a:spcAft>
                      </a:pPr>
                      <a:r>
                        <a:rPr lang="it-IT" sz="1600" dirty="0">
                          <a:effectLst/>
                        </a:rPr>
                        <a:t>Inadeguata gestione del riferimento (ad esempio, pronomi distanti dai loro antecedenti, pronomi che rimandano a referenti dotati di realtà concettuale anziché testuale)</a:t>
                      </a:r>
                    </a:p>
                    <a:p>
                      <a:pPr>
                        <a:lnSpc>
                          <a:spcPct val="107000"/>
                        </a:lnSpc>
                        <a:spcAft>
                          <a:spcPts val="0"/>
                        </a:spcAft>
                      </a:pPr>
                      <a:r>
                        <a:rPr lang="it-IT" sz="1600" dirty="0">
                          <a:effectLst/>
                        </a:rPr>
                        <a:t>Reggenze preposizionali errate</a:t>
                      </a:r>
                    </a:p>
                    <a:p>
                      <a:pPr>
                        <a:lnSpc>
                          <a:spcPct val="107000"/>
                        </a:lnSpc>
                        <a:spcAft>
                          <a:spcPts val="0"/>
                        </a:spcAft>
                      </a:pPr>
                      <a:r>
                        <a:rPr lang="it-IT" sz="1600" dirty="0">
                          <a:effectLst/>
                        </a:rPr>
                        <a:t>che polivalente</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329778037"/>
                  </a:ext>
                </a:extLst>
              </a:tr>
              <a:tr h="1686159">
                <a:tc>
                  <a:txBody>
                    <a:bodyPr/>
                    <a:lstStyle/>
                    <a:p>
                      <a:pPr>
                        <a:lnSpc>
                          <a:spcPct val="107000"/>
                        </a:lnSpc>
                        <a:spcAft>
                          <a:spcPts val="0"/>
                        </a:spcAft>
                      </a:pPr>
                      <a:r>
                        <a:rPr lang="it-IT" sz="1600">
                          <a:effectLst/>
                        </a:rPr>
                        <a:t>Coerenza</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COE</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Uso illogico dei connettivi</a:t>
                      </a:r>
                    </a:p>
                    <a:p>
                      <a:pPr>
                        <a:lnSpc>
                          <a:spcPct val="107000"/>
                        </a:lnSpc>
                        <a:spcAft>
                          <a:spcPts val="0"/>
                        </a:spcAft>
                      </a:pPr>
                      <a:r>
                        <a:rPr lang="it-IT" sz="1600" dirty="0">
                          <a:effectLst/>
                        </a:rPr>
                        <a:t>Mancata esplicitazione delle relazioni logiche che intercorrono fra i contenuti espressi (giustapposizione)</a:t>
                      </a:r>
                    </a:p>
                    <a:p>
                      <a:pPr>
                        <a:lnSpc>
                          <a:spcPct val="107000"/>
                        </a:lnSpc>
                        <a:spcAft>
                          <a:spcPts val="0"/>
                        </a:spcAft>
                      </a:pPr>
                      <a:r>
                        <a:rPr lang="it-IT" sz="1600" dirty="0">
                          <a:effectLst/>
                        </a:rPr>
                        <a:t>Contraddittorietà</a:t>
                      </a:r>
                    </a:p>
                    <a:p>
                      <a:pPr>
                        <a:lnSpc>
                          <a:spcPct val="107000"/>
                        </a:lnSpc>
                        <a:spcAft>
                          <a:spcPts val="0"/>
                        </a:spcAft>
                      </a:pPr>
                      <a:r>
                        <a:rPr lang="it-IT" sz="1600" dirty="0">
                          <a:effectLst/>
                        </a:rPr>
                        <a:t>Frammentazione delle informazioni</a:t>
                      </a:r>
                    </a:p>
                    <a:p>
                      <a:pPr>
                        <a:lnSpc>
                          <a:spcPct val="107000"/>
                        </a:lnSpc>
                        <a:spcAft>
                          <a:spcPts val="0"/>
                        </a:spcAft>
                      </a:pPr>
                      <a:r>
                        <a:rPr lang="it-IT" sz="1600" dirty="0">
                          <a:effectLst/>
                        </a:rPr>
                        <a:t>“Cortocircuiti semantici”, come in espressioni del tipo “possibile/impossibile” + potere; permettere + potere; ecc.</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3280796336"/>
                  </a:ext>
                </a:extLst>
              </a:tr>
              <a:tr h="1858977">
                <a:tc>
                  <a:txBody>
                    <a:bodyPr/>
                    <a:lstStyle/>
                    <a:p>
                      <a:pPr>
                        <a:lnSpc>
                          <a:spcPct val="107000"/>
                        </a:lnSpc>
                        <a:spcAft>
                          <a:spcPts val="0"/>
                        </a:spcAft>
                      </a:pPr>
                      <a:r>
                        <a:rPr lang="it-IT" sz="1600" dirty="0">
                          <a:effectLst/>
                        </a:rPr>
                        <a:t>Sintassi e coesione</a:t>
                      </a:r>
                      <a:endParaRPr lang="it-IT" sz="1600" dirty="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a:effectLst/>
                        </a:rPr>
                        <a:t>SIN</a:t>
                      </a:r>
                      <a:endParaRPr lang="it-IT" sz="1600">
                        <a:effectLst/>
                        <a:latin typeface="+mn-lt"/>
                        <a:ea typeface="Calibri" panose="020F0502020204030204" pitchFamily="34" charset="0"/>
                        <a:cs typeface="Calibri" panose="020F0502020204030204" pitchFamily="34" charset="0"/>
                      </a:endParaRPr>
                    </a:p>
                  </a:txBody>
                  <a:tcPr marL="29942" marR="29942" marT="0" marB="0"/>
                </a:tc>
                <a:tc>
                  <a:txBody>
                    <a:bodyPr/>
                    <a:lstStyle/>
                    <a:p>
                      <a:pPr>
                        <a:lnSpc>
                          <a:spcPct val="107000"/>
                        </a:lnSpc>
                        <a:spcAft>
                          <a:spcPts val="0"/>
                        </a:spcAft>
                      </a:pPr>
                      <a:r>
                        <a:rPr lang="it-IT" sz="1600" dirty="0">
                          <a:effectLst/>
                        </a:rPr>
                        <a:t>Omissione della preposizione nella coordinazione di sintagmi</a:t>
                      </a:r>
                    </a:p>
                    <a:p>
                      <a:pPr>
                        <a:lnSpc>
                          <a:spcPct val="107000"/>
                        </a:lnSpc>
                        <a:spcAft>
                          <a:spcPts val="0"/>
                        </a:spcAft>
                      </a:pPr>
                      <a:r>
                        <a:rPr lang="it-IT" sz="1600" dirty="0">
                          <a:effectLst/>
                        </a:rPr>
                        <a:t>Mancati o scorretti parallelismi </a:t>
                      </a:r>
                    </a:p>
                    <a:p>
                      <a:pPr>
                        <a:lnSpc>
                          <a:spcPct val="107000"/>
                        </a:lnSpc>
                        <a:spcAft>
                          <a:spcPts val="0"/>
                        </a:spcAft>
                      </a:pPr>
                      <a:r>
                        <a:rPr lang="it-IT" sz="1600" dirty="0">
                          <a:effectLst/>
                        </a:rPr>
                        <a:t>Gerundi assoluti</a:t>
                      </a:r>
                    </a:p>
                    <a:p>
                      <a:pPr>
                        <a:lnSpc>
                          <a:spcPct val="107000"/>
                        </a:lnSpc>
                        <a:spcAft>
                          <a:spcPts val="0"/>
                        </a:spcAft>
                      </a:pPr>
                      <a:r>
                        <a:rPr lang="it-IT" sz="1600" dirty="0">
                          <a:effectLst/>
                        </a:rPr>
                        <a:t>Omissioni argomentali, ad esempio: “ricominciare a recarsi in presenza”</a:t>
                      </a:r>
                    </a:p>
                    <a:p>
                      <a:pPr>
                        <a:lnSpc>
                          <a:spcPct val="107000"/>
                        </a:lnSpc>
                        <a:spcAft>
                          <a:spcPts val="0"/>
                        </a:spcAft>
                      </a:pPr>
                      <a:r>
                        <a:rPr lang="it-IT" sz="1600" dirty="0">
                          <a:effectLst/>
                        </a:rPr>
                        <a:t>Interruzione della continuità sintagmatica, ad esempio: “Basterebbe pensare alle famiglie che vivono, magari anche numerose, in un monolocale”; “Sono, infine, felice delle scelte fatte dai miei professori”</a:t>
                      </a:r>
                      <a:endParaRPr lang="it-IT" sz="1600" dirty="0">
                        <a:effectLst/>
                        <a:latin typeface="+mn-lt"/>
                        <a:ea typeface="Calibri" panose="020F0502020204030204" pitchFamily="34" charset="0"/>
                        <a:cs typeface="Calibri" panose="020F0502020204030204" pitchFamily="34" charset="0"/>
                      </a:endParaRPr>
                    </a:p>
                  </a:txBody>
                  <a:tcPr marL="29942" marR="29942" marT="0" marB="0"/>
                </a:tc>
                <a:extLst>
                  <a:ext uri="{0D108BD9-81ED-4DB2-BD59-A6C34878D82A}">
                    <a16:rowId xmlns:a16="http://schemas.microsoft.com/office/drawing/2014/main" val="3460888311"/>
                  </a:ext>
                </a:extLst>
              </a:tr>
            </a:tbl>
          </a:graphicData>
        </a:graphic>
      </p:graphicFrame>
    </p:spTree>
    <p:extLst>
      <p:ext uri="{BB962C8B-B14F-4D97-AF65-F5344CB8AC3E}">
        <p14:creationId xmlns:p14="http://schemas.microsoft.com/office/powerpoint/2010/main" val="2359979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4D80F2C-7CFC-4471-B8F6-F6F7AB4B8956}"/>
              </a:ext>
            </a:extLst>
          </p:cNvPr>
          <p:cNvSpPr/>
          <p:nvPr/>
        </p:nvSpPr>
        <p:spPr>
          <a:xfrm>
            <a:off x="225777" y="48668"/>
            <a:ext cx="11740445" cy="6186309"/>
          </a:xfrm>
          <a:prstGeom prst="rect">
            <a:avLst/>
          </a:prstGeom>
        </p:spPr>
        <p:txBody>
          <a:bodyPr wrap="square">
            <a:spAutoFit/>
          </a:bodyPr>
          <a:lstStyle/>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Di seguito viene riportato un esempio di annotazione per ogni classe ambito ad eccezione del primo (PAR):</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ORT: …molto in soggezione gli studenti e condiziona l'esito dell'esame, </a:t>
            </a:r>
            <a:r>
              <a:rPr lang="it-IT" b="1" dirty="0">
                <a:latin typeface="Calibri" panose="020F0502020204030204" pitchFamily="34" charset="0"/>
                <a:ea typeface="Calibri" panose="020F0502020204030204" pitchFamily="34" charset="0"/>
                <a:cs typeface="Calibri" panose="020F0502020204030204" pitchFamily="34" charset="0"/>
              </a:rPr>
              <a:t>{ORT </a:t>
            </a:r>
            <a:r>
              <a:rPr lang="it-IT" b="1" dirty="0" err="1">
                <a:latin typeface="Calibri" panose="020F0502020204030204" pitchFamily="34" charset="0"/>
                <a:ea typeface="Calibri" panose="020F0502020204030204" pitchFamily="34" charset="0"/>
                <a:cs typeface="Calibri" panose="020F0502020204030204" pitchFamily="34" charset="0"/>
              </a:rPr>
              <a:t>sopratutto</a:t>
            </a:r>
            <a:r>
              <a:rPr lang="it-IT" b="1" dirty="0">
                <a:latin typeface="Calibri" panose="020F0502020204030204" pitchFamily="34" charset="0"/>
                <a:ea typeface="Calibri" panose="020F0502020204030204" pitchFamily="34" charset="0"/>
                <a:cs typeface="Calibri" panose="020F0502020204030204" pitchFamily="34" charset="0"/>
              </a:rPr>
              <a:t>}</a:t>
            </a:r>
            <a:r>
              <a:rPr lang="it-IT" dirty="0">
                <a:latin typeface="Calibri" panose="020F0502020204030204" pitchFamily="34" charset="0"/>
                <a:ea typeface="Calibri" panose="020F0502020204030204" pitchFamily="34" charset="0"/>
                <a:cs typeface="Calibri" panose="020F0502020204030204" pitchFamily="34" charset="0"/>
              </a:rPr>
              <a:t> per chi riesce meno a gestire l'ansia…</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REG: …Spesso durante le lezioni capita che la connessione </a:t>
            </a:r>
            <a:r>
              <a:rPr lang="it-IT" b="1" dirty="0">
                <a:latin typeface="Calibri" panose="020F0502020204030204" pitchFamily="34" charset="0"/>
                <a:ea typeface="Calibri" panose="020F0502020204030204" pitchFamily="34" charset="0"/>
                <a:cs typeface="Calibri" panose="020F0502020204030204" pitchFamily="34" charset="0"/>
              </a:rPr>
              <a:t>{REG va via}</a:t>
            </a:r>
            <a:r>
              <a:rPr lang="it-IT" dirty="0">
                <a:latin typeface="Calibri" panose="020F0502020204030204" pitchFamily="34" charset="0"/>
                <a:ea typeface="Calibri" panose="020F0502020204030204" pitchFamily="34" charset="0"/>
                <a:cs typeface="Calibri" panose="020F0502020204030204" pitchFamily="34" charset="0"/>
              </a:rPr>
              <a:t> e i ragazzi non riescono più a seguire…</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LES: …La didattica a distanza ci ha inseriti in un </a:t>
            </a:r>
            <a:r>
              <a:rPr lang="it-IT" b="1" dirty="0">
                <a:latin typeface="Calibri" panose="020F0502020204030204" pitchFamily="34" charset="0"/>
                <a:ea typeface="Calibri" panose="020F0502020204030204" pitchFamily="34" charset="0"/>
                <a:cs typeface="Calibri" panose="020F0502020204030204" pitchFamily="34" charset="0"/>
              </a:rPr>
              <a:t>{LES cerchio}</a:t>
            </a:r>
            <a:r>
              <a:rPr lang="it-IT" dirty="0">
                <a:latin typeface="Calibri" panose="020F0502020204030204" pitchFamily="34" charset="0"/>
                <a:ea typeface="Calibri" panose="020F0502020204030204" pitchFamily="34" charset="0"/>
                <a:cs typeface="Calibri" panose="020F0502020204030204" pitchFamily="34" charset="0"/>
              </a:rPr>
              <a:t> che porta l'ansia a dominare tutti i nostri momenti quotidiani…</a:t>
            </a:r>
          </a:p>
          <a:p>
            <a:pPr algn="just">
              <a:spcAft>
                <a:spcPts val="0"/>
              </a:spcAft>
            </a:pPr>
            <a:endParaRPr lang="it-IT" dirty="0">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PUN: …</a:t>
            </a:r>
            <a:r>
              <a:rPr lang="it-IT" b="1" dirty="0">
                <a:latin typeface="Calibri" panose="020F0502020204030204" pitchFamily="34" charset="0"/>
                <a:ea typeface="Calibri" panose="020F0502020204030204" pitchFamily="34" charset="0"/>
                <a:cs typeface="Calibri" panose="020F0502020204030204" pitchFamily="34" charset="0"/>
              </a:rPr>
              <a:t>Personalmente{PUN}</a:t>
            </a:r>
            <a:r>
              <a:rPr lang="it-IT" dirty="0">
                <a:latin typeface="Calibri" panose="020F0502020204030204" pitchFamily="34" charset="0"/>
                <a:ea typeface="Calibri" panose="020F0502020204030204" pitchFamily="34" charset="0"/>
                <a:cs typeface="Calibri" panose="020F0502020204030204" pitchFamily="34" charset="0"/>
              </a:rPr>
              <a:t> poi, ho trovato la didattica a distanza molto più difficile da seguire{PUN ,} rimanere a casa nella mia esperienza è stato anche…</a:t>
            </a:r>
          </a:p>
          <a:p>
            <a:pPr algn="just">
              <a:spcAft>
                <a:spcPts val="0"/>
              </a:spcAft>
            </a:pPr>
            <a:endParaRPr lang="it-IT" dirty="0">
              <a:latin typeface="Calibri" panose="020F0502020204030204" pitchFamily="34" charset="0"/>
              <a:ea typeface="Calibri" panose="020F0502020204030204" pitchFamily="34" charset="0"/>
              <a:cs typeface="Calibri" panose="020F0502020204030204" pitchFamily="34" charset="0"/>
            </a:endParaRP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MRC: …a settembre </a:t>
            </a:r>
            <a:r>
              <a:rPr lang="it-IT" b="1" dirty="0">
                <a:latin typeface="Calibri" panose="020F0502020204030204" pitchFamily="34" charset="0"/>
                <a:ea typeface="Calibri" panose="020F0502020204030204" pitchFamily="34" charset="0"/>
                <a:cs typeface="Calibri" panose="020F0502020204030204" pitchFamily="34" charset="0"/>
              </a:rPr>
              <a:t>{MRC il rettore ha preso lui la decisione}</a:t>
            </a:r>
            <a:r>
              <a:rPr lang="it-IT" dirty="0">
                <a:latin typeface="Calibri" panose="020F0502020204030204" pitchFamily="34" charset="0"/>
                <a:ea typeface="Calibri" panose="020F0502020204030204" pitchFamily="34" charset="0"/>
                <a:cs typeface="Calibri" panose="020F0502020204030204" pitchFamily="34" charset="0"/>
              </a:rPr>
              <a:t>…</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MFS: …paragonati ai disagi che la didattica a distanza </a:t>
            </a:r>
            <a:r>
              <a:rPr lang="it-IT" b="1" dirty="0">
                <a:latin typeface="Calibri" panose="020F0502020204030204" pitchFamily="34" charset="0"/>
                <a:ea typeface="Calibri" panose="020F0502020204030204" pitchFamily="34" charset="0"/>
                <a:cs typeface="Calibri" panose="020F0502020204030204" pitchFamily="34" charset="0"/>
              </a:rPr>
              <a:t>{MFS possa}</a:t>
            </a:r>
            <a:r>
              <a:rPr lang="it-IT" dirty="0">
                <a:latin typeface="Calibri" panose="020F0502020204030204" pitchFamily="34" charset="0"/>
                <a:ea typeface="Calibri" panose="020F0502020204030204" pitchFamily="34" charset="0"/>
                <a:cs typeface="Calibri" panose="020F0502020204030204" pitchFamily="34" charset="0"/>
              </a:rPr>
              <a:t> recare ad alunni delle scuole inferiori o primarie, </a:t>
            </a:r>
            <a:r>
              <a:rPr lang="it-IT" b="1" dirty="0">
                <a:latin typeface="Calibri" panose="020F0502020204030204" pitchFamily="34" charset="0"/>
                <a:ea typeface="Calibri" panose="020F0502020204030204" pitchFamily="34" charset="0"/>
                <a:cs typeface="Calibri" panose="020F0502020204030204" pitchFamily="34" charset="0"/>
              </a:rPr>
              <a:t>{MFS dove loro}</a:t>
            </a:r>
            <a:r>
              <a:rPr lang="it-IT" dirty="0">
                <a:latin typeface="Calibri" panose="020F0502020204030204" pitchFamily="34" charset="0"/>
                <a:ea typeface="Calibri" panose="020F0502020204030204" pitchFamily="34" charset="0"/>
                <a:cs typeface="Calibri" panose="020F0502020204030204" pitchFamily="34" charset="0"/>
              </a:rPr>
              <a:t>, nel loro sviluppo e nella loro crescita dal punto di vista sociale…</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COE: …portando magari molti studenti a rimandare la lezione del giorno a data da definirsi, </a:t>
            </a:r>
            <a:r>
              <a:rPr lang="it-IT" b="1" dirty="0">
                <a:latin typeface="Calibri" panose="020F0502020204030204" pitchFamily="34" charset="0"/>
                <a:ea typeface="Calibri" panose="020F0502020204030204" pitchFamily="34" charset="0"/>
                <a:cs typeface="Calibri" panose="020F0502020204030204" pitchFamily="34" charset="0"/>
              </a:rPr>
              <a:t>{COE 'tanto è registrata'}</a:t>
            </a:r>
            <a:r>
              <a:rPr lang="it-IT" dirty="0">
                <a:latin typeface="Calibri" panose="020F0502020204030204" pitchFamily="34" charset="0"/>
                <a:ea typeface="Calibri" panose="020F0502020204030204" pitchFamily="34" charset="0"/>
                <a:cs typeface="Calibri" panose="020F0502020204030204" pitchFamily="34" charset="0"/>
              </a:rPr>
              <a:t>, per poi ritrovarsi a un passo dall'esame con quarantina di registrazioni da dover ascoltare…</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p>
          <a:p>
            <a:pPr algn="just">
              <a:spcAft>
                <a:spcPts val="0"/>
              </a:spcAft>
            </a:pPr>
            <a:r>
              <a:rPr lang="it-IT" dirty="0">
                <a:latin typeface="Calibri" panose="020F0502020204030204" pitchFamily="34" charset="0"/>
                <a:ea typeface="Calibri" panose="020F0502020204030204" pitchFamily="34" charset="0"/>
                <a:cs typeface="Calibri" panose="020F0502020204030204" pitchFamily="34" charset="0"/>
              </a:rPr>
              <a:t>SIN: …le aule possono avere un numero non limitato di partecipanti, </a:t>
            </a:r>
            <a:r>
              <a:rPr lang="it-IT" b="1" dirty="0">
                <a:latin typeface="Calibri" panose="020F0502020204030204" pitchFamily="34" charset="0"/>
                <a:ea typeface="Calibri" panose="020F0502020204030204" pitchFamily="34" charset="0"/>
                <a:cs typeface="Calibri" panose="020F0502020204030204" pitchFamily="34" charset="0"/>
              </a:rPr>
              <a:t>{SIN cosa che potrebbe accadere con le aule fisiche}</a:t>
            </a:r>
            <a:r>
              <a:rPr lang="it-IT" dirty="0">
                <a:latin typeface="Calibri" panose="020F0502020204030204" pitchFamily="34" charset="0"/>
                <a:ea typeface="Calibri" panose="020F0502020204030204" pitchFamily="34" charset="0"/>
                <a:cs typeface="Calibri" panose="020F0502020204030204" pitchFamily="34" charset="0"/>
              </a:rPr>
              <a:t> per problemi di…</a:t>
            </a:r>
          </a:p>
        </p:txBody>
      </p:sp>
    </p:spTree>
    <p:extLst>
      <p:ext uri="{BB962C8B-B14F-4D97-AF65-F5344CB8AC3E}">
        <p14:creationId xmlns:p14="http://schemas.microsoft.com/office/powerpoint/2010/main" val="3175995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2">
            <a:extLst>
              <a:ext uri="{FF2B5EF4-FFF2-40B4-BE49-F238E27FC236}">
                <a16:creationId xmlns:a16="http://schemas.microsoft.com/office/drawing/2014/main" id="{3C7FFACA-57DF-4117-B092-E421C80042B0}"/>
              </a:ext>
            </a:extLst>
          </p:cNvPr>
          <p:cNvSpPr txBox="1">
            <a:spLocks/>
          </p:cNvSpPr>
          <p:nvPr/>
        </p:nvSpPr>
        <p:spPr>
          <a:xfrm>
            <a:off x="180622" y="270932"/>
            <a:ext cx="11785599" cy="6073423"/>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pPr>
            <a:r>
              <a:rPr lang="it-IT" dirty="0">
                <a:ea typeface="Calibri"/>
                <a:cs typeface="Calibri"/>
              </a:rPr>
              <a:t>I testi sono stati poi ‘taggati’ a seconda delle annotazioni apposte.</a:t>
            </a:r>
          </a:p>
          <a:p>
            <a:pPr algn="just">
              <a:lnSpc>
                <a:spcPct val="120000"/>
              </a:lnSpc>
              <a:spcBef>
                <a:spcPts val="0"/>
              </a:spcBef>
            </a:pPr>
            <a:endParaRPr lang="it-IT" dirty="0">
              <a:cs typeface="Calibri"/>
            </a:endParaRPr>
          </a:p>
          <a:p>
            <a:pPr algn="just">
              <a:lnSpc>
                <a:spcPct val="120000"/>
              </a:lnSpc>
              <a:spcBef>
                <a:spcPts val="0"/>
              </a:spcBef>
            </a:pPr>
            <a:r>
              <a:rPr lang="it-IT" dirty="0">
                <a:cs typeface="Calibri"/>
              </a:rPr>
              <a:t>Alla fine del processo è stato costruito un dataset nel quale ogni testo (identificato da un codice numerico) è abbinato ai dati dell’Ateneo e del corso di studio di chi lo ha redatto, ai dati ricavati dal questionario </a:t>
            </a:r>
            <a:r>
              <a:rPr lang="it-IT" dirty="0" err="1">
                <a:cs typeface="Calibri"/>
              </a:rPr>
              <a:t>sociobiografico</a:t>
            </a:r>
            <a:r>
              <a:rPr lang="it-IT" dirty="0">
                <a:cs typeface="Calibri"/>
              </a:rPr>
              <a:t>, alle misurazioni quantitative ottenute da READ-IT e al numero di annotazioni apposte per ognuna delle classi di deviazioni indicate in precedenza.</a:t>
            </a:r>
          </a:p>
          <a:p>
            <a:pPr algn="just">
              <a:lnSpc>
                <a:spcPct val="120000"/>
              </a:lnSpc>
              <a:spcBef>
                <a:spcPts val="0"/>
              </a:spcBef>
            </a:pPr>
            <a:endParaRPr lang="it-IT" dirty="0">
              <a:cs typeface="Calibri"/>
            </a:endParaRPr>
          </a:p>
          <a:p>
            <a:pPr algn="just">
              <a:lnSpc>
                <a:spcPct val="120000"/>
              </a:lnSpc>
              <a:spcBef>
                <a:spcPts val="0"/>
              </a:spcBef>
            </a:pPr>
            <a:r>
              <a:rPr lang="it-IT" dirty="0">
                <a:cs typeface="Calibri"/>
              </a:rPr>
              <a:t>Questo dataset è stata la base per tutte le elaborazioni statistiche prodotte nel progetto.</a:t>
            </a:r>
          </a:p>
          <a:p>
            <a:pPr algn="just">
              <a:lnSpc>
                <a:spcPct val="120000"/>
              </a:lnSpc>
              <a:spcBef>
                <a:spcPts val="0"/>
              </a:spcBef>
            </a:pPr>
            <a:endParaRPr lang="it-IT" dirty="0">
              <a:highlight>
                <a:srgbClr val="FFFF00"/>
              </a:highlight>
              <a:ea typeface="Calibri"/>
              <a:cs typeface="Calibri"/>
            </a:endParaRPr>
          </a:p>
          <a:p>
            <a:pPr algn="just">
              <a:lnSpc>
                <a:spcPct val="120000"/>
              </a:lnSpc>
              <a:spcBef>
                <a:spcPts val="0"/>
              </a:spcBef>
            </a:pPr>
            <a:endParaRPr lang="it-IT" dirty="0">
              <a:highlight>
                <a:srgbClr val="FFFF00"/>
              </a:highlight>
              <a:ea typeface="Calibri"/>
              <a:cs typeface="Calibri"/>
            </a:endParaRPr>
          </a:p>
        </p:txBody>
      </p:sp>
    </p:spTree>
    <p:extLst>
      <p:ext uri="{BB962C8B-B14F-4D97-AF65-F5344CB8AC3E}">
        <p14:creationId xmlns:p14="http://schemas.microsoft.com/office/powerpoint/2010/main" val="21579064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78B643-3691-4B5D-9393-7CB6B99E6AB1}"/>
              </a:ext>
            </a:extLst>
          </p:cNvPr>
          <p:cNvSpPr>
            <a:spLocks noGrp="1"/>
          </p:cNvSpPr>
          <p:nvPr>
            <p:ph type="title"/>
          </p:nvPr>
        </p:nvSpPr>
        <p:spPr>
          <a:xfrm>
            <a:off x="838200" y="1922991"/>
            <a:ext cx="10515600" cy="1325563"/>
          </a:xfrm>
        </p:spPr>
        <p:txBody>
          <a:bodyPr>
            <a:normAutofit/>
          </a:bodyPr>
          <a:lstStyle/>
          <a:p>
            <a:pPr algn="ctr"/>
            <a:r>
              <a:rPr lang="it-IT" sz="8000" b="1">
                <a:solidFill>
                  <a:srgbClr val="0070C0"/>
                </a:solidFill>
              </a:rPr>
              <a:t>I corpora</a:t>
            </a:r>
            <a:endParaRPr lang="it-IT" sz="8000" b="1" dirty="0">
              <a:solidFill>
                <a:srgbClr val="0070C0"/>
              </a:solidFill>
            </a:endParaRPr>
          </a:p>
        </p:txBody>
      </p:sp>
    </p:spTree>
    <p:extLst>
      <p:ext uri="{BB962C8B-B14F-4D97-AF65-F5344CB8AC3E}">
        <p14:creationId xmlns:p14="http://schemas.microsoft.com/office/powerpoint/2010/main" val="1254916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8D5EF2-C7BE-4691-B92D-6AF9E28543F6}"/>
              </a:ext>
            </a:extLst>
          </p:cNvPr>
          <p:cNvSpPr>
            <a:spLocks noGrp="1"/>
          </p:cNvSpPr>
          <p:nvPr>
            <p:ph type="title"/>
          </p:nvPr>
        </p:nvSpPr>
        <p:spPr>
          <a:xfrm>
            <a:off x="172152" y="-188036"/>
            <a:ext cx="10515600" cy="1325563"/>
          </a:xfrm>
        </p:spPr>
        <p:txBody>
          <a:bodyPr/>
          <a:lstStyle/>
          <a:p>
            <a:pPr algn="just"/>
            <a:r>
              <a:rPr lang="it-IT" b="1" dirty="0">
                <a:solidFill>
                  <a:srgbClr val="0070C0"/>
                </a:solidFill>
              </a:rPr>
              <a:t>Gruppo di ricerca</a:t>
            </a:r>
          </a:p>
        </p:txBody>
      </p:sp>
      <p:sp>
        <p:nvSpPr>
          <p:cNvPr id="4" name="CasellaDiTesto 3">
            <a:extLst>
              <a:ext uri="{FF2B5EF4-FFF2-40B4-BE49-F238E27FC236}">
                <a16:creationId xmlns:a16="http://schemas.microsoft.com/office/drawing/2014/main" id="{CA587F29-9F09-4171-BE74-098EB812B32B}"/>
              </a:ext>
            </a:extLst>
          </p:cNvPr>
          <p:cNvSpPr txBox="1"/>
          <p:nvPr/>
        </p:nvSpPr>
        <p:spPr>
          <a:xfrm>
            <a:off x="172153" y="1106865"/>
            <a:ext cx="11847696" cy="5355312"/>
          </a:xfrm>
          <a:prstGeom prst="rect">
            <a:avLst/>
          </a:prstGeom>
          <a:noFill/>
        </p:spPr>
        <p:txBody>
          <a:bodyPr wrap="square" rtlCol="0">
            <a:spAutoFit/>
          </a:bodyPr>
          <a:lstStyle/>
          <a:p>
            <a:pPr algn="just"/>
            <a:r>
              <a:rPr lang="it-IT" dirty="0">
                <a:solidFill>
                  <a:srgbClr val="C00000"/>
                </a:solidFill>
              </a:rPr>
              <a:t>Coordinatore nazionale:</a:t>
            </a:r>
            <a:r>
              <a:rPr lang="it-IT" dirty="0"/>
              <a:t> </a:t>
            </a:r>
            <a:r>
              <a:rPr lang="it-IT" b="1" dirty="0"/>
              <a:t>Nicola Grandi</a:t>
            </a:r>
            <a:r>
              <a:rPr lang="it-IT" dirty="0"/>
              <a:t> (Alma Mater Studiorum – Università di Bologna)</a:t>
            </a:r>
          </a:p>
          <a:p>
            <a:pPr algn="just"/>
            <a:endParaRPr lang="it-IT" dirty="0"/>
          </a:p>
          <a:p>
            <a:pPr algn="just"/>
            <a:r>
              <a:rPr lang="it-IT" dirty="0">
                <a:solidFill>
                  <a:srgbClr val="C00000"/>
                </a:solidFill>
              </a:rPr>
              <a:t>Coordinatrici delle unità locali:</a:t>
            </a:r>
            <a:r>
              <a:rPr lang="it-IT" dirty="0"/>
              <a:t> </a:t>
            </a:r>
            <a:r>
              <a:rPr lang="it-IT" b="1" dirty="0"/>
              <a:t>Francesca </a:t>
            </a:r>
            <a:r>
              <a:rPr lang="it-IT" b="1" dirty="0" err="1"/>
              <a:t>Chiusaroli</a:t>
            </a:r>
            <a:r>
              <a:rPr lang="it-IT" b="1" dirty="0"/>
              <a:t> </a:t>
            </a:r>
            <a:r>
              <a:rPr lang="it-IT" dirty="0"/>
              <a:t>(Università di Macerata), </a:t>
            </a:r>
            <a:r>
              <a:rPr lang="it-IT" b="1" dirty="0"/>
              <a:t>Francesca Gallina</a:t>
            </a:r>
            <a:r>
              <a:rPr lang="it-IT" dirty="0"/>
              <a:t> (Università di Pisa) e </a:t>
            </a:r>
            <a:r>
              <a:rPr lang="it-IT" b="1" dirty="0"/>
              <a:t>Elena Pistolesi </a:t>
            </a:r>
            <a:r>
              <a:rPr lang="it-IT" dirty="0"/>
              <a:t>(Università per stranieri di Perugia)</a:t>
            </a:r>
          </a:p>
          <a:p>
            <a:pPr algn="just"/>
            <a:endParaRPr lang="it-IT" dirty="0"/>
          </a:p>
          <a:p>
            <a:pPr algn="just"/>
            <a:endParaRPr lang="it-IT" dirty="0"/>
          </a:p>
          <a:p>
            <a:pPr algn="just"/>
            <a:r>
              <a:rPr lang="it-IT" dirty="0">
                <a:solidFill>
                  <a:srgbClr val="C00000"/>
                </a:solidFill>
              </a:rPr>
              <a:t>Composizione delle unità di ricerca:</a:t>
            </a:r>
          </a:p>
          <a:p>
            <a:pPr algn="just"/>
            <a:endParaRPr lang="it-IT" dirty="0"/>
          </a:p>
          <a:p>
            <a:pPr algn="just"/>
            <a:r>
              <a:rPr lang="it-IT" b="1" dirty="0"/>
              <a:t>Bologna</a:t>
            </a:r>
            <a:r>
              <a:rPr lang="it-IT" dirty="0"/>
              <a:t>: Fabio Atzori, Silvia </a:t>
            </a:r>
            <a:r>
              <a:rPr lang="it-IT" dirty="0" err="1"/>
              <a:t>Ballarè</a:t>
            </a:r>
            <a:r>
              <a:rPr lang="it-IT" dirty="0"/>
              <a:t>, Claudia Borghetti, Chiara </a:t>
            </a:r>
            <a:r>
              <a:rPr lang="it-IT" dirty="0" err="1"/>
              <a:t>Gianollo</a:t>
            </a:r>
            <a:r>
              <a:rPr lang="it-IT" dirty="0"/>
              <a:t>, Matteo </a:t>
            </a:r>
            <a:r>
              <a:rPr lang="it-IT" dirty="0" err="1"/>
              <a:t>Farnè</a:t>
            </a:r>
            <a:r>
              <a:rPr lang="it-IT" dirty="0"/>
              <a:t>, </a:t>
            </a:r>
            <a:r>
              <a:rPr lang="it-IT" dirty="0" err="1"/>
              <a:t>Yahis</a:t>
            </a:r>
            <a:r>
              <a:rPr lang="it-IT" dirty="0"/>
              <a:t> </a:t>
            </a:r>
            <a:r>
              <a:rPr lang="it-IT" dirty="0" err="1"/>
              <a:t>Martari</a:t>
            </a:r>
            <a:r>
              <a:rPr lang="it-IT" dirty="0"/>
              <a:t>, Emanuele Miola, Matteo Pascoli, Rosa Pugliese, Fabio Tamburini, Laura Tramutoli, Matteo Viale</a:t>
            </a:r>
          </a:p>
          <a:p>
            <a:pPr algn="just"/>
            <a:r>
              <a:rPr lang="it-IT" dirty="0" err="1"/>
              <a:t>Membre</a:t>
            </a:r>
            <a:r>
              <a:rPr lang="it-IT" dirty="0"/>
              <a:t> esterne: Federica </a:t>
            </a:r>
            <a:r>
              <a:rPr lang="it-IT" dirty="0" err="1"/>
              <a:t>Damilano</a:t>
            </a:r>
            <a:r>
              <a:rPr lang="it-IT" dirty="0"/>
              <a:t> (Università di Milano Bicocca) e Ida </a:t>
            </a:r>
            <a:r>
              <a:rPr lang="it-IT" dirty="0" err="1"/>
              <a:t>Camminatiello</a:t>
            </a:r>
            <a:r>
              <a:rPr lang="it-IT" dirty="0"/>
              <a:t>, Rosaria Lombardo e Simona Valente (Università della Campania ‘Luigi Vanvitelli’)</a:t>
            </a:r>
          </a:p>
          <a:p>
            <a:pPr algn="just"/>
            <a:endParaRPr lang="it-IT" dirty="0"/>
          </a:p>
          <a:p>
            <a:pPr algn="just"/>
            <a:r>
              <a:rPr lang="it-IT" b="1" dirty="0"/>
              <a:t>Macerata:</a:t>
            </a:r>
            <a:r>
              <a:rPr lang="it-IT" dirty="0"/>
              <a:t> Maria Laura Pierucci</a:t>
            </a:r>
            <a:endParaRPr lang="it-IT" b="1" dirty="0"/>
          </a:p>
          <a:p>
            <a:pPr algn="just"/>
            <a:endParaRPr lang="it-IT" dirty="0"/>
          </a:p>
          <a:p>
            <a:pPr algn="just"/>
            <a:r>
              <a:rPr lang="it-IT" b="1" dirty="0"/>
              <a:t>Pisa: </a:t>
            </a:r>
            <a:r>
              <a:rPr lang="it-IT" dirty="0"/>
              <a:t>Salvatore Orlando e Mirko </a:t>
            </a:r>
            <a:r>
              <a:rPr lang="it-IT" dirty="0" err="1"/>
              <a:t>Tavosanis</a:t>
            </a:r>
            <a:endParaRPr lang="it-IT" dirty="0"/>
          </a:p>
          <a:p>
            <a:pPr algn="just"/>
            <a:endParaRPr lang="it-IT" b="1" dirty="0"/>
          </a:p>
          <a:p>
            <a:pPr algn="just"/>
            <a:r>
              <a:rPr lang="it-IT" b="1" dirty="0"/>
              <a:t>Perugia</a:t>
            </a:r>
            <a:r>
              <a:rPr lang="it-IT" dirty="0"/>
              <a:t>: Daria Carmina Coppola, Elisa Di Domenico, Maria Laura </a:t>
            </a:r>
            <a:r>
              <a:rPr lang="it-IT" dirty="0" err="1"/>
              <a:t>Restivo</a:t>
            </a:r>
            <a:r>
              <a:rPr lang="it-IT" dirty="0"/>
              <a:t>, Stefania Scaglione, Stefania </a:t>
            </a:r>
            <a:r>
              <a:rPr lang="it-IT" dirty="0" err="1"/>
              <a:t>Tusini</a:t>
            </a:r>
            <a:endParaRPr lang="it-IT" b="1" dirty="0"/>
          </a:p>
          <a:p>
            <a:pPr algn="just"/>
            <a:r>
              <a:rPr lang="it-IT" dirty="0"/>
              <a:t>Membro esterno: Filippo Pecorari (Università di Basilea) </a:t>
            </a:r>
          </a:p>
        </p:txBody>
      </p:sp>
    </p:spTree>
    <p:extLst>
      <p:ext uri="{BB962C8B-B14F-4D97-AF65-F5344CB8AC3E}">
        <p14:creationId xmlns:p14="http://schemas.microsoft.com/office/powerpoint/2010/main" val="20838874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1C4B0EA-1524-40F3-AD34-B6E716DC06AE}"/>
              </a:ext>
            </a:extLst>
          </p:cNvPr>
          <p:cNvSpPr/>
          <p:nvPr/>
        </p:nvSpPr>
        <p:spPr>
          <a:xfrm>
            <a:off x="383821" y="327378"/>
            <a:ext cx="11695289" cy="4247317"/>
          </a:xfrm>
          <a:prstGeom prst="rect">
            <a:avLst/>
          </a:prstGeom>
        </p:spPr>
        <p:txBody>
          <a:bodyPr wrap="square">
            <a:spAutoFit/>
          </a:bodyPr>
          <a:lstStyle/>
          <a:p>
            <a:r>
              <a:rPr lang="it-IT" dirty="0"/>
              <a:t>GRANDI, Nicola, BALLARÈ, Silvia, CHIUSAROLI, Francesca, GALLINA, Francesca, PASCOLI, Matteo, PISTOLESI, Elena; </a:t>
            </a:r>
            <a:r>
              <a:rPr lang="it-IT" i="1" dirty="0"/>
              <a:t>Corpus UniverS-Ita.</a:t>
            </a:r>
            <a:r>
              <a:rPr lang="it-IT" dirty="0"/>
              <a:t>2024, </a:t>
            </a:r>
            <a:r>
              <a:rPr lang="it-IT" dirty="0">
                <a:hlinkClick r:id="rId2" tooltip="https://corpora.ficlit.unibo.it/cusp/"/>
              </a:rPr>
              <a:t>https://corpora.ficlit.unibo.it/CUSP/</a:t>
            </a:r>
            <a:endParaRPr lang="it-IT" dirty="0"/>
          </a:p>
          <a:p>
            <a:r>
              <a:rPr lang="it-IT" dirty="0"/>
              <a:t> </a:t>
            </a:r>
          </a:p>
          <a:p>
            <a:r>
              <a:rPr lang="it-IT" dirty="0"/>
              <a:t>GRANDI, Nicola, BALLARÈ, Silvia, CHIUSAROLI, Francesca, GALLINA, Francesca, PASCOLI, Matteo, PISTOLESI, Elena; </a:t>
            </a:r>
            <a:r>
              <a:rPr lang="it-IT" i="1" dirty="0"/>
              <a:t>Corpus UniverS-Ita-ProGior.</a:t>
            </a:r>
            <a:r>
              <a:rPr lang="it-IT" dirty="0"/>
              <a:t>2024, </a:t>
            </a:r>
            <a:r>
              <a:rPr lang="it-IT" dirty="0">
                <a:hlinkClick r:id="rId2" tooltip="https://corpora.ficlit.unibo.it/cusp/"/>
              </a:rPr>
              <a:t>https://corpora.ficlit.unibo.it/CUSP/</a:t>
            </a:r>
            <a:endParaRPr lang="it-IT" dirty="0"/>
          </a:p>
          <a:p>
            <a:r>
              <a:rPr lang="it-IT" dirty="0"/>
              <a:t> </a:t>
            </a:r>
          </a:p>
          <a:p>
            <a:r>
              <a:rPr lang="it-IT" dirty="0"/>
              <a:t>GRANDI, Nicola, BALLARÈ, Silvia, CHIUSAROLI, Francesca, GALLINA, Francesca, PASCOLI, Matteo, PISTOLESI, Elena; </a:t>
            </a:r>
            <a:r>
              <a:rPr lang="it-IT" i="1" dirty="0"/>
              <a:t>Corpus UniverS-Ita-ProUniv.</a:t>
            </a:r>
            <a:r>
              <a:rPr lang="it-IT" dirty="0"/>
              <a:t>2024, </a:t>
            </a:r>
            <a:r>
              <a:rPr lang="it-IT" dirty="0">
                <a:hlinkClick r:id="rId2" tooltip="https://corpora.ficlit.unibo.it/cusp/"/>
              </a:rPr>
              <a:t>https://corpora.ficlit.unibo.it/CUSP/</a:t>
            </a:r>
            <a:endParaRPr lang="it-IT" dirty="0"/>
          </a:p>
          <a:p>
            <a:endParaRPr lang="it-IT" dirty="0"/>
          </a:p>
          <a:p>
            <a:endParaRPr lang="it-IT" dirty="0"/>
          </a:p>
          <a:p>
            <a:r>
              <a:rPr lang="it-IT" dirty="0"/>
              <a:t>Consultabili gratuitamente sulla piattaforma </a:t>
            </a:r>
            <a:r>
              <a:rPr lang="it-IT" b="1" dirty="0" err="1"/>
              <a:t>NoSketchEngine</a:t>
            </a:r>
            <a:endParaRPr lang="it-IT" b="1" dirty="0"/>
          </a:p>
          <a:p>
            <a:endParaRPr lang="it-IT" b="1" dirty="0"/>
          </a:p>
          <a:p>
            <a:r>
              <a:rPr lang="it-IT" dirty="0"/>
              <a:t>Il progetto ha elaborato un </a:t>
            </a:r>
            <a:r>
              <a:rPr lang="it-IT" b="1" dirty="0">
                <a:hlinkClick r:id="rId3"/>
              </a:rPr>
              <a:t>vademecum</a:t>
            </a:r>
            <a:r>
              <a:rPr lang="it-IT" dirty="0"/>
              <a:t> per facilitare la fruizione di questi strumenti.</a:t>
            </a:r>
          </a:p>
          <a:p>
            <a:endParaRPr lang="it-IT" dirty="0"/>
          </a:p>
          <a:p>
            <a:r>
              <a:rPr lang="it-IT" dirty="0"/>
              <a:t>Si rinvia alla </a:t>
            </a:r>
            <a:r>
              <a:rPr lang="it-IT" dirty="0">
                <a:hlinkClick r:id="rId4"/>
              </a:rPr>
              <a:t>sezione dedicata ai corpora</a:t>
            </a:r>
            <a:r>
              <a:rPr lang="it-IT" dirty="0"/>
              <a:t> nel sito del progetto per ogni dettaglio.</a:t>
            </a:r>
          </a:p>
        </p:txBody>
      </p:sp>
    </p:spTree>
    <p:extLst>
      <p:ext uri="{BB962C8B-B14F-4D97-AF65-F5344CB8AC3E}">
        <p14:creationId xmlns:p14="http://schemas.microsoft.com/office/powerpoint/2010/main" val="2900773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78B643-3691-4B5D-9393-7CB6B99E6AB1}"/>
              </a:ext>
            </a:extLst>
          </p:cNvPr>
          <p:cNvSpPr>
            <a:spLocks noGrp="1"/>
          </p:cNvSpPr>
          <p:nvPr>
            <p:ph type="title"/>
          </p:nvPr>
        </p:nvSpPr>
        <p:spPr>
          <a:xfrm>
            <a:off x="838200" y="1922991"/>
            <a:ext cx="10515600" cy="1325563"/>
          </a:xfrm>
        </p:spPr>
        <p:txBody>
          <a:bodyPr>
            <a:noAutofit/>
          </a:bodyPr>
          <a:lstStyle/>
          <a:p>
            <a:pPr algn="ctr"/>
            <a:r>
              <a:rPr lang="it-IT" sz="8000" b="1" dirty="0">
                <a:solidFill>
                  <a:srgbClr val="0070C0"/>
                </a:solidFill>
              </a:rPr>
              <a:t>Alcuni (primi) risultati</a:t>
            </a:r>
          </a:p>
        </p:txBody>
      </p:sp>
    </p:spTree>
    <p:extLst>
      <p:ext uri="{BB962C8B-B14F-4D97-AF65-F5344CB8AC3E}">
        <p14:creationId xmlns:p14="http://schemas.microsoft.com/office/powerpoint/2010/main" val="8899486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42074D6B-113E-4E59-95B2-F1DEF8BBF49F}"/>
              </a:ext>
            </a:extLst>
          </p:cNvPr>
          <p:cNvSpPr txBox="1"/>
          <p:nvPr/>
        </p:nvSpPr>
        <p:spPr>
          <a:xfrm>
            <a:off x="174169" y="198179"/>
            <a:ext cx="11854543" cy="6281848"/>
          </a:xfrm>
          <a:prstGeom prst="rect">
            <a:avLst/>
          </a:prstGeom>
          <a:noFill/>
        </p:spPr>
        <p:txBody>
          <a:bodyPr wrap="square">
            <a:spAutoFit/>
          </a:bodyPr>
          <a:lstStyle/>
          <a:p>
            <a:pPr algn="just">
              <a:lnSpc>
                <a:spcPct val="150000"/>
              </a:lnSpc>
            </a:pPr>
            <a:r>
              <a:rPr lang="it-IT" dirty="0">
                <a:effectLst/>
                <a:ea typeface="Calibri" panose="020F0502020204030204" pitchFamily="34" charset="0"/>
                <a:cs typeface="Calibri" panose="020F0502020204030204" pitchFamily="34" charset="0"/>
              </a:rPr>
              <a:t>- I testi prodotti da student</a:t>
            </a:r>
            <a:r>
              <a:rPr lang="it-IT" dirty="0">
                <a:ea typeface="Calibri" panose="020F0502020204030204" pitchFamily="34" charset="0"/>
                <a:cs typeface="Calibri" panose="020F0502020204030204" pitchFamily="34" charset="0"/>
              </a:rPr>
              <a:t>i </a:t>
            </a:r>
            <a:r>
              <a:rPr lang="it-IT" dirty="0">
                <a:effectLst/>
                <a:ea typeface="Calibri" panose="020F0502020204030204" pitchFamily="34" charset="0"/>
                <a:cs typeface="Calibri" panose="020F0502020204030204" pitchFamily="34" charset="0"/>
              </a:rPr>
              <a:t>e studentesse di area umanistica si caratterizzano per un </a:t>
            </a:r>
            <a:r>
              <a:rPr lang="it-IT" b="1" dirty="0">
                <a:effectLst/>
                <a:ea typeface="Calibri" panose="020F0502020204030204" pitchFamily="34" charset="0"/>
                <a:cs typeface="Calibri" panose="020F0502020204030204" pitchFamily="34" charset="0"/>
              </a:rPr>
              <a:t>numero di frasi per testo</a:t>
            </a:r>
            <a:r>
              <a:rPr lang="it-IT" dirty="0">
                <a:effectLst/>
                <a:ea typeface="Calibri" panose="020F0502020204030204" pitchFamily="34" charset="0"/>
                <a:cs typeface="Calibri" panose="020F0502020204030204" pitchFamily="34" charset="0"/>
              </a:rPr>
              <a:t> superiore a quello delle altre aree.</a:t>
            </a:r>
          </a:p>
          <a:p>
            <a:pPr algn="just">
              <a:lnSpc>
                <a:spcPct val="150000"/>
              </a:lnSpc>
            </a:pPr>
            <a:r>
              <a:rPr lang="it-IT" dirty="0">
                <a:ea typeface="Calibri" panose="020F0502020204030204" pitchFamily="34" charset="0"/>
                <a:cs typeface="Calibri" panose="020F0502020204030204" pitchFamily="34" charset="0"/>
              </a:rPr>
              <a:t>- </a:t>
            </a:r>
            <a:r>
              <a:rPr lang="it-IT" dirty="0">
                <a:effectLst/>
                <a:ea typeface="Calibri" panose="020F0502020204030204" pitchFamily="34" charset="0"/>
              </a:rPr>
              <a:t>La media delle frasi cresce sistematicamente col numero di libri letti mediamente in un anno (ad esclusione di quelli necessari per la preparazione degli esami) </a:t>
            </a:r>
          </a:p>
          <a:p>
            <a:pPr algn="just">
              <a:lnSpc>
                <a:spcPct val="150000"/>
              </a:lnSpc>
            </a:pPr>
            <a:r>
              <a:rPr lang="it-IT" dirty="0">
                <a:effectLst/>
                <a:ea typeface="Calibri" panose="020F0502020204030204" pitchFamily="34" charset="0"/>
                <a:cs typeface="Calibri" panose="020F0502020204030204" pitchFamily="34" charset="0"/>
              </a:rPr>
              <a:t>- </a:t>
            </a:r>
            <a:r>
              <a:rPr lang="it-IT" dirty="0">
                <a:effectLst/>
                <a:ea typeface="Calibri" panose="020F0502020204030204" pitchFamily="34" charset="0"/>
              </a:rPr>
              <a:t>I testi prodotti hanno in media circa 400 parole e </a:t>
            </a:r>
            <a:r>
              <a:rPr lang="it-IT" b="1" dirty="0">
                <a:effectLst/>
                <a:ea typeface="Calibri" panose="020F0502020204030204" pitchFamily="34" charset="0"/>
              </a:rPr>
              <a:t>una media di 182 parole diverse</a:t>
            </a:r>
            <a:r>
              <a:rPr lang="it-IT" dirty="0">
                <a:effectLst/>
                <a:ea typeface="Calibri" panose="020F0502020204030204" pitchFamily="34" charset="0"/>
              </a:rPr>
              <a:t>. Considerando che le parole funzionali (gli articoli, le preposizioni, ma anche gli ausiliari, ecc.) si ripetono inevitabilmente più volte in qualsiasi testo, usare in media quasi 182 parole diverse è un risultato piuttosto confortante, in quanto indica che la maggior parte delle parole non si ripete.</a:t>
            </a:r>
            <a:endParaRPr lang="it-IT" dirty="0">
              <a:effectLst/>
              <a:ea typeface="Calibri" panose="020F0502020204030204" pitchFamily="34" charset="0"/>
              <a:cs typeface="Calibri" panose="020F0502020204030204" pitchFamily="34" charset="0"/>
            </a:endParaRPr>
          </a:p>
          <a:p>
            <a:pPr algn="just">
              <a:lnSpc>
                <a:spcPct val="150000"/>
              </a:lnSpc>
            </a:pPr>
            <a:r>
              <a:rPr lang="it-IT" dirty="0">
                <a:effectLst/>
                <a:ea typeface="Calibri" panose="020F0502020204030204" pitchFamily="34" charset="0"/>
                <a:cs typeface="Calibri" panose="020F0502020204030204" pitchFamily="34" charset="0"/>
              </a:rPr>
              <a:t>- </a:t>
            </a:r>
            <a:r>
              <a:rPr lang="it-IT" dirty="0">
                <a:effectLst/>
                <a:ea typeface="Calibri" panose="020F0502020204030204" pitchFamily="34" charset="0"/>
              </a:rPr>
              <a:t>Il numero mediano di parole diverse usate nei testi prodotti in atenei settentrionali è superiore rispetto a quello che caratterizza testi redatti in atenei del centro e del sud.</a:t>
            </a:r>
          </a:p>
          <a:p>
            <a:pPr algn="just">
              <a:lnSpc>
                <a:spcPct val="150000"/>
              </a:lnSpc>
            </a:pPr>
            <a:r>
              <a:rPr lang="it-IT" dirty="0">
                <a:effectLst/>
                <a:ea typeface="Calibri" panose="020F0502020204030204" pitchFamily="34" charset="0"/>
                <a:cs typeface="Calibri" panose="020F0502020204030204" pitchFamily="34" charset="0"/>
              </a:rPr>
              <a:t>- </a:t>
            </a:r>
            <a:r>
              <a:rPr lang="it-IT" dirty="0">
                <a:effectLst/>
                <a:ea typeface="Calibri" panose="020F0502020204030204" pitchFamily="34" charset="0"/>
              </a:rPr>
              <a:t>Il numero di parole medio cresce linearmente con il numero di libri letti all’anno (ad esclusione di quelli necessari per la preparazione degli esami)</a:t>
            </a:r>
          </a:p>
          <a:p>
            <a:pPr algn="just">
              <a:lnSpc>
                <a:spcPct val="150000"/>
              </a:lnSpc>
            </a:pPr>
            <a:r>
              <a:rPr lang="it-IT" dirty="0">
                <a:effectLst/>
                <a:ea typeface="Calibri" panose="020F0502020204030204" pitchFamily="34" charset="0"/>
                <a:cs typeface="Calibri" panose="020F0502020204030204" pitchFamily="34" charset="0"/>
              </a:rPr>
              <a:t>- </a:t>
            </a:r>
            <a:r>
              <a:rPr lang="it-IT" dirty="0">
                <a:effectLst/>
                <a:ea typeface="Calibri" panose="020F0502020204030204" pitchFamily="34" charset="0"/>
              </a:rPr>
              <a:t>Emerge una correlazione interessante tra il numero di parole diverse per testo e il parametro relativo alla </a:t>
            </a:r>
            <a:r>
              <a:rPr lang="it-IT" b="1" dirty="0">
                <a:effectLst/>
                <a:ea typeface="Calibri" panose="020F0502020204030204" pitchFamily="34" charset="0"/>
              </a:rPr>
              <a:t>conoscenza di almeno una lingua antica</a:t>
            </a:r>
            <a:r>
              <a:rPr lang="it-IT" dirty="0">
                <a:effectLst/>
                <a:ea typeface="Calibri" panose="020F0502020204030204" pitchFamily="34" charset="0"/>
              </a:rPr>
              <a:t>, che pare avere un effetto positivo sulla ricchezza del lessico: chi non conosce lingue antiche usa in media 179.19 parole diverse per testo; nei testi prodotti da chi ne conosce almeno una c’è un incremento medio di parole diverse pari a 5.9</a:t>
            </a:r>
          </a:p>
        </p:txBody>
      </p:sp>
    </p:spTree>
    <p:extLst>
      <p:ext uri="{BB962C8B-B14F-4D97-AF65-F5344CB8AC3E}">
        <p14:creationId xmlns:p14="http://schemas.microsoft.com/office/powerpoint/2010/main" val="1014953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arn(inVertic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arn(inVertic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arn(inVertic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barn(inVertical)">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arn(inVertical)">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934F917-5077-4C78-82CE-91F36B1699B6}"/>
              </a:ext>
            </a:extLst>
          </p:cNvPr>
          <p:cNvSpPr txBox="1"/>
          <p:nvPr/>
        </p:nvSpPr>
        <p:spPr>
          <a:xfrm>
            <a:off x="152400" y="166692"/>
            <a:ext cx="11887200" cy="5866350"/>
          </a:xfrm>
          <a:prstGeom prst="rect">
            <a:avLst/>
          </a:prstGeom>
          <a:noFill/>
        </p:spPr>
        <p:txBody>
          <a:bodyPr wrap="square">
            <a:spAutoFit/>
          </a:bodyPr>
          <a:lstStyle/>
          <a:p>
            <a:pPr algn="just">
              <a:lnSpc>
                <a:spcPct val="150000"/>
              </a:lnSpc>
            </a:pPr>
            <a:endParaRPr lang="it-IT" sz="1800" dirty="0">
              <a:effectLst/>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endParaRPr lang="it-IT" dirty="0">
              <a:ea typeface="Calibri" panose="020F0502020204030204" pitchFamily="34" charset="0"/>
            </a:endParaRPr>
          </a:p>
          <a:p>
            <a:pPr algn="just">
              <a:lnSpc>
                <a:spcPct val="150000"/>
              </a:lnSpc>
            </a:pPr>
            <a:r>
              <a:rPr lang="it-IT" sz="1800" dirty="0">
                <a:effectLst/>
                <a:ea typeface="Calibri" panose="020F0502020204030204" pitchFamily="34" charset="0"/>
              </a:rPr>
              <a:t>- L’area sanitaria presenta il più alto numero medio di annotazioni rispetto alle altre aree, per distacco.</a:t>
            </a:r>
          </a:p>
          <a:p>
            <a:pPr algn="just">
              <a:lnSpc>
                <a:spcPct val="150000"/>
              </a:lnSpc>
            </a:pPr>
            <a:r>
              <a:rPr lang="it-IT" dirty="0"/>
              <a:t>- </a:t>
            </a:r>
            <a:r>
              <a:rPr lang="it-IT" sz="1800" dirty="0">
                <a:effectLst/>
                <a:ea typeface="Calibri" panose="020F0502020204030204" pitchFamily="34" charset="0"/>
              </a:rPr>
              <a:t>Si riscontra un calo costante di annotazioni passando dalla classe bassa alla classe medio-alta e, invece, un rimbalzo per la classe alta. </a:t>
            </a:r>
          </a:p>
          <a:p>
            <a:pPr algn="just">
              <a:lnSpc>
                <a:spcPct val="150000"/>
              </a:lnSpc>
            </a:pPr>
            <a:r>
              <a:rPr lang="it-IT" dirty="0"/>
              <a:t>- </a:t>
            </a:r>
            <a:r>
              <a:rPr lang="it-IT" sz="1800" dirty="0">
                <a:effectLst/>
                <a:ea typeface="Calibri" panose="020F0502020204030204" pitchFamily="34" charset="0"/>
              </a:rPr>
              <a:t>Si osserva una differenza nettissima tra il numero di annotazioni per chi proviene dagli istituti professionali (32.10 in media) rispetto ai licei (20.08 in media). Lo scarto risulta significativo anche tra i licei e gli istituti tecnici (23.00 in media).</a:t>
            </a:r>
          </a:p>
        </p:txBody>
      </p:sp>
      <p:pic>
        <p:nvPicPr>
          <p:cNvPr id="6" name="Segnaposto contenuto 6">
            <a:extLst>
              <a:ext uri="{FF2B5EF4-FFF2-40B4-BE49-F238E27FC236}">
                <a16:creationId xmlns:a16="http://schemas.microsoft.com/office/drawing/2014/main" id="{41CD6E38-07CE-A906-C2D3-BB0345B84D00}"/>
              </a:ext>
            </a:extLst>
          </p:cNvPr>
          <p:cNvPicPr/>
          <p:nvPr/>
        </p:nvPicPr>
        <p:blipFill>
          <a:blip r:embed="rId2"/>
          <a:stretch>
            <a:fillRect/>
          </a:stretch>
        </p:blipFill>
        <p:spPr>
          <a:xfrm>
            <a:off x="291645" y="83683"/>
            <a:ext cx="7709355" cy="3726317"/>
          </a:xfrm>
          <a:prstGeom prst="rect">
            <a:avLst/>
          </a:prstGeom>
        </p:spPr>
      </p:pic>
    </p:spTree>
    <p:extLst>
      <p:ext uri="{BB962C8B-B14F-4D97-AF65-F5344CB8AC3E}">
        <p14:creationId xmlns:p14="http://schemas.microsoft.com/office/powerpoint/2010/main" val="292942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9" end="9"/>
                                            </p:txEl>
                                          </p:spTgt>
                                        </p:tgtEl>
                                        <p:attrNameLst>
                                          <p:attrName>style.visibility</p:attrName>
                                        </p:attrNameLst>
                                      </p:cBhvr>
                                      <p:to>
                                        <p:strVal val="visible"/>
                                      </p:to>
                                    </p:set>
                                    <p:animEffect transition="in" filter="barn(inVertical)">
                                      <p:cBhvr>
                                        <p:cTn id="7" dur="500"/>
                                        <p:tgtEl>
                                          <p:spTgt spid="5">
                                            <p:txEl>
                                              <p:pRg st="9"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0" end="10"/>
                                            </p:txEl>
                                          </p:spTgt>
                                        </p:tgtEl>
                                        <p:attrNameLst>
                                          <p:attrName>style.visibility</p:attrName>
                                        </p:attrNameLst>
                                      </p:cBhvr>
                                      <p:to>
                                        <p:strVal val="visible"/>
                                      </p:to>
                                    </p:set>
                                    <p:animEffect transition="in" filter="barn(inVertical)">
                                      <p:cBhvr>
                                        <p:cTn id="12" dur="500"/>
                                        <p:tgtEl>
                                          <p:spTgt spid="5">
                                            <p:txEl>
                                              <p:pRg st="10" end="1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11" end="11"/>
                                            </p:txEl>
                                          </p:spTgt>
                                        </p:tgtEl>
                                        <p:attrNameLst>
                                          <p:attrName>style.visibility</p:attrName>
                                        </p:attrNameLst>
                                      </p:cBhvr>
                                      <p:to>
                                        <p:strVal val="visible"/>
                                      </p:to>
                                    </p:set>
                                    <p:animEffect transition="in" filter="barn(inVertical)">
                                      <p:cBhvr>
                                        <p:cTn id="17"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C917E89E-FFC4-4F7C-BABF-A4D61E23A35E}"/>
              </a:ext>
            </a:extLst>
          </p:cNvPr>
          <p:cNvSpPr txBox="1"/>
          <p:nvPr/>
        </p:nvSpPr>
        <p:spPr>
          <a:xfrm>
            <a:off x="195943" y="152401"/>
            <a:ext cx="11811000" cy="5035353"/>
          </a:xfrm>
          <a:prstGeom prst="rect">
            <a:avLst/>
          </a:prstGeom>
          <a:noFill/>
        </p:spPr>
        <p:txBody>
          <a:bodyPr wrap="square">
            <a:spAutoFit/>
          </a:bodyPr>
          <a:lstStyle/>
          <a:p>
            <a:pPr algn="just">
              <a:lnSpc>
                <a:spcPct val="150000"/>
              </a:lnSpc>
            </a:pPr>
            <a:r>
              <a:rPr lang="it-IT" dirty="0"/>
              <a:t>- </a:t>
            </a:r>
            <a:r>
              <a:rPr lang="it-IT" sz="1800" dirty="0">
                <a:effectLst/>
                <a:ea typeface="Calibri" panose="020F0502020204030204" pitchFamily="34" charset="0"/>
              </a:rPr>
              <a:t>I testi redatti da chi non conosce almeno una lingua antica registrano 22.22 annotazioni; quelli prodotti da chi invece ha dimestichezza con almeno una lingua antica registrano in media 19.75 annotazioni (p-</a:t>
            </a:r>
            <a:r>
              <a:rPr lang="it-IT" sz="1800" dirty="0" err="1">
                <a:effectLst/>
                <a:ea typeface="Calibri" panose="020F0502020204030204" pitchFamily="34" charset="0"/>
              </a:rPr>
              <a:t>value</a:t>
            </a:r>
            <a:r>
              <a:rPr lang="it-IT" sz="1800" dirty="0">
                <a:effectLst/>
                <a:ea typeface="Calibri" panose="020F0502020204030204" pitchFamily="34" charset="0"/>
              </a:rPr>
              <a:t>=0.0001%).</a:t>
            </a:r>
          </a:p>
          <a:p>
            <a:pPr algn="just">
              <a:lnSpc>
                <a:spcPct val="150000"/>
              </a:lnSpc>
            </a:pPr>
            <a:endParaRPr lang="it-IT" sz="1800" dirty="0">
              <a:effectLst/>
              <a:ea typeface="Calibri" panose="020F0502020204030204" pitchFamily="34" charset="0"/>
            </a:endParaRPr>
          </a:p>
          <a:p>
            <a:pPr algn="just">
              <a:lnSpc>
                <a:spcPct val="150000"/>
              </a:lnSpc>
            </a:pPr>
            <a:r>
              <a:rPr lang="it-IT" sz="1800" dirty="0">
                <a:effectLst/>
                <a:ea typeface="Calibri" panose="020F0502020204030204" pitchFamily="34" charset="0"/>
              </a:rPr>
              <a:t>- Come si è visto, anche il numero di libri letti all’anno ha un effetto positivo sulla ricchezza del lessico. In questo caso, però, lo stesso effetto non viene registrato nel numero totale di annotazioni. La correlazione, infatti, non è significativa. </a:t>
            </a:r>
          </a:p>
          <a:p>
            <a:pPr algn="just">
              <a:lnSpc>
                <a:spcPct val="150000"/>
              </a:lnSpc>
            </a:pPr>
            <a:endParaRPr lang="it-IT" dirty="0"/>
          </a:p>
          <a:p>
            <a:pPr algn="just">
              <a:lnSpc>
                <a:spcPct val="150000"/>
              </a:lnSpc>
            </a:pPr>
            <a:r>
              <a:rPr lang="it-IT" dirty="0"/>
              <a:t>- </a:t>
            </a:r>
            <a:r>
              <a:rPr lang="it-IT" sz="1800" dirty="0">
                <a:effectLst/>
                <a:ea typeface="Calibri" panose="020F0502020204030204" pitchFamily="34" charset="0"/>
              </a:rPr>
              <a:t>Questo dato è estremamente rilevante in quanto contribuisce a sfatare il “mito” secondo cui una notevole assiduità alla lettura determini un beneficio automatico per le abilità di scrittura: leggere molto ha senza dubbio una ricaduta positiva sulla scrittura, ma indiretta. Leggere molto, cioè, aiuta, ma non basta. Al contrario, invece, studiare e praticare almeno una lingua antica ha sulle capacità di scrittura nella lingua nativa un effetto positivo diretto. Da questo punto di vista, in sostanza, lo studio di lingue antiche pare configurarsi come una sorta di “abilità trasversale”, per utilizzare un’etichetta assai in voga, oggi, all’università, dal momento che i suoi effetti si estendono ben oltre i confini della disciplina stessa</a:t>
            </a:r>
            <a:endParaRPr lang="it-IT" dirty="0"/>
          </a:p>
        </p:txBody>
      </p:sp>
    </p:spTree>
    <p:extLst>
      <p:ext uri="{BB962C8B-B14F-4D97-AF65-F5344CB8AC3E}">
        <p14:creationId xmlns:p14="http://schemas.microsoft.com/office/powerpoint/2010/main" val="20477917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Immagine che contiene diagramma, schermata, Disegno tecnico&#10;&#10;Descrizione generata automaticamente">
            <a:extLst>
              <a:ext uri="{FF2B5EF4-FFF2-40B4-BE49-F238E27FC236}">
                <a16:creationId xmlns:a16="http://schemas.microsoft.com/office/drawing/2014/main" id="{3AF18420-F661-4AAF-90A9-B17E8B0EF02A}"/>
              </a:ext>
            </a:extLst>
          </p:cNvPr>
          <p:cNvPicPr/>
          <p:nvPr/>
        </p:nvPicPr>
        <p:blipFill>
          <a:blip r:embed="rId2"/>
          <a:stretch>
            <a:fillRect/>
          </a:stretch>
        </p:blipFill>
        <p:spPr>
          <a:xfrm>
            <a:off x="1251857" y="-707576"/>
            <a:ext cx="9688285" cy="5671457"/>
          </a:xfrm>
          <a:prstGeom prst="rect">
            <a:avLst/>
          </a:prstGeom>
        </p:spPr>
      </p:pic>
      <p:sp>
        <p:nvSpPr>
          <p:cNvPr id="5" name="CasellaDiTesto 4">
            <a:extLst>
              <a:ext uri="{FF2B5EF4-FFF2-40B4-BE49-F238E27FC236}">
                <a16:creationId xmlns:a16="http://schemas.microsoft.com/office/drawing/2014/main" id="{852C6E23-F54A-422A-B150-63656AEA91C6}"/>
              </a:ext>
            </a:extLst>
          </p:cNvPr>
          <p:cNvSpPr txBox="1"/>
          <p:nvPr/>
        </p:nvSpPr>
        <p:spPr>
          <a:xfrm>
            <a:off x="76199" y="4525632"/>
            <a:ext cx="11930743" cy="2126864"/>
          </a:xfrm>
          <a:prstGeom prst="rect">
            <a:avLst/>
          </a:prstGeom>
          <a:noFill/>
        </p:spPr>
        <p:txBody>
          <a:bodyPr wrap="square" rtlCol="0">
            <a:spAutoFit/>
          </a:bodyPr>
          <a:lstStyle/>
          <a:p>
            <a:pPr algn="just">
              <a:lnSpc>
                <a:spcPct val="150000"/>
              </a:lnSpc>
            </a:pPr>
            <a:r>
              <a:rPr lang="it-IT" dirty="0"/>
              <a:t>- In ogni testo analizzato ci sono in media 20 annotazioni. </a:t>
            </a:r>
            <a:r>
              <a:rPr lang="it-IT" b="1" dirty="0"/>
              <a:t>La metà di queste riguardano la punteggiatura</a:t>
            </a:r>
            <a:r>
              <a:rPr lang="it-IT" dirty="0"/>
              <a:t>: questo dato ci dice che è questo l’ambito in cui studenti e studentesse hanno più difficoltà a uniformarsi alla norma dello scritto formale. </a:t>
            </a:r>
          </a:p>
          <a:p>
            <a:pPr algn="just">
              <a:lnSpc>
                <a:spcPct val="150000"/>
              </a:lnSpc>
            </a:pPr>
            <a:r>
              <a:rPr lang="it-IT" sz="1800" dirty="0">
                <a:solidFill>
                  <a:srgbClr val="000000"/>
                </a:solidFill>
                <a:effectLst/>
                <a:ea typeface="Calibri" panose="020F0502020204030204" pitchFamily="34" charset="0"/>
                <a:cs typeface="Calibri" panose="020F0502020204030204" pitchFamily="34" charset="0"/>
              </a:rPr>
              <a:t>- Le categorie con meno annotazioni sono quelle relative al registro (</a:t>
            </a:r>
            <a:r>
              <a:rPr lang="it-IT" sz="1800" dirty="0" err="1">
                <a:solidFill>
                  <a:srgbClr val="000000"/>
                </a:solidFill>
                <a:effectLst/>
                <a:ea typeface="Calibri" panose="020F0502020204030204" pitchFamily="34" charset="0"/>
                <a:cs typeface="Calibri" panose="020F0502020204030204" pitchFamily="34" charset="0"/>
              </a:rPr>
              <a:t>nREG</a:t>
            </a:r>
            <a:r>
              <a:rPr lang="it-IT" sz="1800" dirty="0">
                <a:solidFill>
                  <a:srgbClr val="000000"/>
                </a:solidFill>
                <a:effectLst/>
                <a:ea typeface="Calibri" panose="020F0502020204030204" pitchFamily="34" charset="0"/>
                <a:cs typeface="Calibri" panose="020F0502020204030204" pitchFamily="34" charset="0"/>
              </a:rPr>
              <a:t>, 0,9 annotazioni a testo), all’ortografia (</a:t>
            </a:r>
            <a:r>
              <a:rPr lang="it-IT" sz="1800" dirty="0" err="1">
                <a:solidFill>
                  <a:srgbClr val="000000"/>
                </a:solidFill>
                <a:effectLst/>
                <a:ea typeface="Calibri" panose="020F0502020204030204" pitchFamily="34" charset="0"/>
                <a:cs typeface="Calibri" panose="020F0502020204030204" pitchFamily="34" charset="0"/>
              </a:rPr>
              <a:t>nORT</a:t>
            </a:r>
            <a:r>
              <a:rPr lang="it-IT" sz="1800" dirty="0">
                <a:solidFill>
                  <a:srgbClr val="000000"/>
                </a:solidFill>
                <a:effectLst/>
                <a:ea typeface="Calibri" panose="020F0502020204030204" pitchFamily="34" charset="0"/>
                <a:cs typeface="Calibri" panose="020F0502020204030204" pitchFamily="34" charset="0"/>
              </a:rPr>
              <a:t>, 0,8 annotazioni a testo) e quelle legate alla produzione di strutture sintatticamente marcate (</a:t>
            </a:r>
            <a:r>
              <a:rPr lang="it-IT" sz="1800" dirty="0" err="1">
                <a:solidFill>
                  <a:srgbClr val="000000"/>
                </a:solidFill>
                <a:effectLst/>
                <a:ea typeface="Calibri" panose="020F0502020204030204" pitchFamily="34" charset="0"/>
                <a:cs typeface="Calibri" panose="020F0502020204030204" pitchFamily="34" charset="0"/>
              </a:rPr>
              <a:t>nMRC</a:t>
            </a:r>
            <a:r>
              <a:rPr lang="it-IT" sz="1800" dirty="0">
                <a:solidFill>
                  <a:srgbClr val="000000"/>
                </a:solidFill>
                <a:effectLst/>
                <a:ea typeface="Calibri" panose="020F0502020204030204" pitchFamily="34" charset="0"/>
                <a:cs typeface="Calibri" panose="020F0502020204030204" pitchFamily="34" charset="0"/>
              </a:rPr>
              <a:t>, 0,1 annotazioni per testo in media).</a:t>
            </a:r>
            <a:endParaRPr lang="it-IT" dirty="0"/>
          </a:p>
        </p:txBody>
      </p:sp>
    </p:spTree>
    <p:extLst>
      <p:ext uri="{BB962C8B-B14F-4D97-AF65-F5344CB8AC3E}">
        <p14:creationId xmlns:p14="http://schemas.microsoft.com/office/powerpoint/2010/main" val="3853225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FEEC0C8-6BB4-4FBF-A955-DB9715E566AB}"/>
              </a:ext>
            </a:extLst>
          </p:cNvPr>
          <p:cNvSpPr>
            <a:spLocks noChangeArrowheads="1"/>
          </p:cNvSpPr>
          <p:nvPr/>
        </p:nvSpPr>
        <p:spPr bwMode="auto">
          <a:xfrm>
            <a:off x="332013" y="315774"/>
            <a:ext cx="11664044" cy="1295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50000"/>
              </a:lnSpc>
              <a:spcBef>
                <a:spcPct val="0"/>
              </a:spcBef>
              <a:spcAft>
                <a:spcPct val="0"/>
              </a:spcAft>
              <a:buClrTx/>
              <a:buSzTx/>
              <a:buFontTx/>
              <a:buNone/>
              <a:tabLst/>
            </a:pPr>
            <a:r>
              <a:rPr kumimoji="0" lang="it-IT" altLang="it-IT"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Matrice di correlazione tra otto categorie di annotazioni. La grandezza e l’intensità delle sfere azzurre sono direttamente proporzionali alla significatività della correlazione</a:t>
            </a:r>
            <a:endParaRPr kumimoji="0" lang="it-IT" altLang="it-IT" b="0" i="0" u="none" strike="noStrike" cap="none" normalizeH="0" baseline="0" dirty="0">
              <a:ln>
                <a:noFill/>
              </a:ln>
              <a:solidFill>
                <a:schemeClr val="tx1"/>
              </a:solidFill>
              <a:effectLst/>
            </a:endParaRPr>
          </a:p>
          <a:p>
            <a:pPr marL="0" marR="0" lvl="0" indent="0" algn="just" defTabSz="914400" rtl="0" eaLnBrk="0" fontAlgn="base" latinLnBrk="0" hangingPunct="0">
              <a:lnSpc>
                <a:spcPct val="150000"/>
              </a:lnSpc>
              <a:spcBef>
                <a:spcPct val="0"/>
              </a:spcBef>
              <a:spcAft>
                <a:spcPct val="0"/>
              </a:spcAft>
              <a:buClrTx/>
              <a:buSzTx/>
              <a:buFontTx/>
              <a:buNone/>
              <a:tabLst/>
            </a:pPr>
            <a:endParaRPr kumimoji="0" lang="it-IT" altLang="it-IT" b="0" i="0" u="none" strike="noStrike" cap="none" normalizeH="0" baseline="0" dirty="0">
              <a:ln>
                <a:noFill/>
              </a:ln>
              <a:solidFill>
                <a:schemeClr val="tx1"/>
              </a:solidFill>
              <a:effectLst/>
            </a:endParaRPr>
          </a:p>
        </p:txBody>
      </p:sp>
      <p:pic>
        <p:nvPicPr>
          <p:cNvPr id="1025" name="Segnaposto contenuto 3" descr="Immagine che contiene testo, schermata, diagramma, linea&#10;&#10;Descrizione generata automaticamente">
            <a:extLst>
              <a:ext uri="{FF2B5EF4-FFF2-40B4-BE49-F238E27FC236}">
                <a16:creationId xmlns:a16="http://schemas.microsoft.com/office/drawing/2014/main" id="{3D7BF8D3-3E89-42E8-A146-85F5864F7FB3}"/>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l="24403" t="5783" r="20065" b="482"/>
          <a:stretch>
            <a:fillRect/>
          </a:stretch>
        </p:blipFill>
        <p:spPr bwMode="auto">
          <a:xfrm>
            <a:off x="168727" y="1253333"/>
            <a:ext cx="4996543" cy="435709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F58624C8-CBC1-49A1-9C65-44BEC2D4D455}"/>
              </a:ext>
            </a:extLst>
          </p:cNvPr>
          <p:cNvSpPr>
            <a:spLocks noChangeArrowheads="1"/>
          </p:cNvSpPr>
          <p:nvPr/>
        </p:nvSpPr>
        <p:spPr bwMode="auto">
          <a:xfrm>
            <a:off x="0" y="34210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8" name="CasellaDiTesto 7">
            <a:extLst>
              <a:ext uri="{FF2B5EF4-FFF2-40B4-BE49-F238E27FC236}">
                <a16:creationId xmlns:a16="http://schemas.microsoft.com/office/drawing/2014/main" id="{78BD2833-86A7-4A01-9F86-511F47C5712E}"/>
              </a:ext>
            </a:extLst>
          </p:cNvPr>
          <p:cNvSpPr txBox="1"/>
          <p:nvPr/>
        </p:nvSpPr>
        <p:spPr>
          <a:xfrm>
            <a:off x="5165270" y="1836052"/>
            <a:ext cx="6711044" cy="2957861"/>
          </a:xfrm>
          <a:prstGeom prst="rect">
            <a:avLst/>
          </a:prstGeom>
          <a:noFill/>
        </p:spPr>
        <p:txBody>
          <a:bodyPr wrap="square">
            <a:spAutoFit/>
          </a:bodyPr>
          <a:lstStyle/>
          <a:p>
            <a:pPr algn="just">
              <a:lnSpc>
                <a:spcPct val="150000"/>
              </a:lnSpc>
            </a:pPr>
            <a:r>
              <a:rPr lang="it-IT" sz="1800" dirty="0">
                <a:effectLst/>
                <a:ea typeface="Times New Roman" panose="02020603050405020304" pitchFamily="18" charset="0"/>
              </a:rPr>
              <a:t>La co-occorrenza tra tutti le otto classi di annotazioni errori spiega il 31.28% della variabilità totale, cioè circa un terzo. Possiamo quindi affermare che è piuttosto probabile incappare in un testo in cui si trova almeno un esempio di annotazione appartenente a tutte le otto classi. Invece il contrasto tra annotazioni </a:t>
            </a:r>
            <a:r>
              <a:rPr lang="it-IT" sz="1800" dirty="0" err="1">
                <a:effectLst/>
                <a:ea typeface="Times New Roman" panose="02020603050405020304" pitchFamily="18" charset="0"/>
              </a:rPr>
              <a:t>nCOE</a:t>
            </a:r>
            <a:r>
              <a:rPr lang="it-IT" sz="1800" dirty="0">
                <a:effectLst/>
                <a:ea typeface="Times New Roman" panose="02020603050405020304" pitchFamily="18" charset="0"/>
              </a:rPr>
              <a:t>, </a:t>
            </a:r>
            <a:r>
              <a:rPr lang="it-IT" sz="1800" dirty="0" err="1">
                <a:effectLst/>
                <a:ea typeface="Times New Roman" panose="02020603050405020304" pitchFamily="18" charset="0"/>
              </a:rPr>
              <a:t>nLES</a:t>
            </a:r>
            <a:r>
              <a:rPr lang="it-IT" sz="1800" dirty="0">
                <a:effectLst/>
                <a:ea typeface="Times New Roman" panose="02020603050405020304" pitchFamily="18" charset="0"/>
              </a:rPr>
              <a:t>, </a:t>
            </a:r>
            <a:r>
              <a:rPr lang="it-IT" sz="1800" dirty="0" err="1">
                <a:effectLst/>
                <a:ea typeface="Times New Roman" panose="02020603050405020304" pitchFamily="18" charset="0"/>
              </a:rPr>
              <a:t>nMFS</a:t>
            </a:r>
            <a:r>
              <a:rPr lang="it-IT" sz="1800" dirty="0">
                <a:effectLst/>
                <a:ea typeface="Times New Roman" panose="02020603050405020304" pitchFamily="18" charset="0"/>
              </a:rPr>
              <a:t> e </a:t>
            </a:r>
            <a:r>
              <a:rPr lang="it-IT" sz="1800" dirty="0" err="1">
                <a:effectLst/>
                <a:ea typeface="Times New Roman" panose="02020603050405020304" pitchFamily="18" charset="0"/>
              </a:rPr>
              <a:t>nSIN</a:t>
            </a:r>
            <a:r>
              <a:rPr lang="it-IT" sz="1800" dirty="0">
                <a:effectLst/>
                <a:ea typeface="Times New Roman" panose="02020603050405020304" pitchFamily="18" charset="0"/>
              </a:rPr>
              <a:t> da una parte e le altre annotazioni dall’altra spiega il 13.61% della variabilità totale.</a:t>
            </a:r>
            <a:endParaRPr lang="it-IT" dirty="0"/>
          </a:p>
        </p:txBody>
      </p:sp>
    </p:spTree>
    <p:extLst>
      <p:ext uri="{BB962C8B-B14F-4D97-AF65-F5344CB8AC3E}">
        <p14:creationId xmlns:p14="http://schemas.microsoft.com/office/powerpoint/2010/main" val="1977649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6F217341-AEB2-43CB-8CD0-584BB7F46AC1}"/>
              </a:ext>
            </a:extLst>
          </p:cNvPr>
          <p:cNvSpPr txBox="1"/>
          <p:nvPr/>
        </p:nvSpPr>
        <p:spPr>
          <a:xfrm>
            <a:off x="130627" y="55641"/>
            <a:ext cx="11876315" cy="5866350"/>
          </a:xfrm>
          <a:prstGeom prst="rect">
            <a:avLst/>
          </a:prstGeom>
          <a:noFill/>
        </p:spPr>
        <p:txBody>
          <a:bodyPr wrap="square">
            <a:spAutoFit/>
          </a:bodyPr>
          <a:lstStyle/>
          <a:p>
            <a:pPr algn="just">
              <a:lnSpc>
                <a:spcPct val="150000"/>
              </a:lnSpc>
            </a:pPr>
            <a:r>
              <a:rPr lang="it-IT" sz="1800" dirty="0">
                <a:effectLst/>
                <a:ea typeface="Times New Roman" panose="02020603050405020304" pitchFamily="18" charset="0"/>
              </a:rPr>
              <a:t>- Quindi, per riassumere, al netto del fatto che tutti i tipi di annotazione tendono a concorrere, si può affermare che la co-occorrenza tra </a:t>
            </a:r>
            <a:r>
              <a:rPr lang="it-IT" sz="1800" dirty="0" err="1">
                <a:effectLst/>
                <a:ea typeface="Times New Roman" panose="02020603050405020304" pitchFamily="18" charset="0"/>
              </a:rPr>
              <a:t>nCOE</a:t>
            </a:r>
            <a:r>
              <a:rPr lang="it-IT" sz="1800" dirty="0">
                <a:effectLst/>
                <a:ea typeface="Times New Roman" panose="02020603050405020304" pitchFamily="18" charset="0"/>
              </a:rPr>
              <a:t>, </a:t>
            </a:r>
            <a:r>
              <a:rPr lang="it-IT" sz="1800" dirty="0" err="1">
                <a:effectLst/>
                <a:ea typeface="Times New Roman" panose="02020603050405020304" pitchFamily="18" charset="0"/>
              </a:rPr>
              <a:t>nLES</a:t>
            </a:r>
            <a:r>
              <a:rPr lang="it-IT" sz="1800" dirty="0">
                <a:effectLst/>
                <a:ea typeface="Times New Roman" panose="02020603050405020304" pitchFamily="18" charset="0"/>
              </a:rPr>
              <a:t>, </a:t>
            </a:r>
            <a:r>
              <a:rPr lang="it-IT" sz="1800" dirty="0" err="1">
                <a:effectLst/>
                <a:ea typeface="Times New Roman" panose="02020603050405020304" pitchFamily="18" charset="0"/>
              </a:rPr>
              <a:t>nMFS</a:t>
            </a:r>
            <a:r>
              <a:rPr lang="it-IT" sz="1800" dirty="0">
                <a:effectLst/>
                <a:ea typeface="Times New Roman" panose="02020603050405020304" pitchFamily="18" charset="0"/>
              </a:rPr>
              <a:t> e </a:t>
            </a:r>
            <a:r>
              <a:rPr lang="it-IT" sz="1800" dirty="0" err="1">
                <a:effectLst/>
                <a:ea typeface="Times New Roman" panose="02020603050405020304" pitchFamily="18" charset="0"/>
              </a:rPr>
              <a:t>nSIN</a:t>
            </a:r>
            <a:r>
              <a:rPr lang="it-IT" sz="1800" dirty="0">
                <a:effectLst/>
                <a:ea typeface="Times New Roman" panose="02020603050405020304" pitchFamily="18" charset="0"/>
              </a:rPr>
              <a:t> è quella più frequente, seguita a poca distanza da quella tra </a:t>
            </a:r>
            <a:r>
              <a:rPr lang="it-IT" sz="1800" dirty="0" err="1">
                <a:effectLst/>
                <a:ea typeface="Times New Roman" panose="02020603050405020304" pitchFamily="18" charset="0"/>
              </a:rPr>
              <a:t>nCOE</a:t>
            </a:r>
            <a:r>
              <a:rPr lang="it-IT" sz="1800" dirty="0">
                <a:effectLst/>
                <a:ea typeface="Times New Roman" panose="02020603050405020304" pitchFamily="18" charset="0"/>
              </a:rPr>
              <a:t>, </a:t>
            </a:r>
            <a:r>
              <a:rPr lang="it-IT" sz="1800" dirty="0" err="1">
                <a:effectLst/>
                <a:ea typeface="Times New Roman" panose="02020603050405020304" pitchFamily="18" charset="0"/>
              </a:rPr>
              <a:t>nLES</a:t>
            </a:r>
            <a:r>
              <a:rPr lang="it-IT" sz="1800" dirty="0">
                <a:effectLst/>
                <a:ea typeface="Times New Roman" panose="02020603050405020304" pitchFamily="18" charset="0"/>
              </a:rPr>
              <a:t>, </a:t>
            </a:r>
            <a:r>
              <a:rPr lang="it-IT" sz="1800" dirty="0" err="1">
                <a:effectLst/>
                <a:ea typeface="Times New Roman" panose="02020603050405020304" pitchFamily="18" charset="0"/>
              </a:rPr>
              <a:t>nMRC</a:t>
            </a:r>
            <a:r>
              <a:rPr lang="it-IT" sz="1800" dirty="0">
                <a:effectLst/>
                <a:ea typeface="Times New Roman" panose="02020603050405020304" pitchFamily="18" charset="0"/>
              </a:rPr>
              <a:t> e </a:t>
            </a:r>
            <a:r>
              <a:rPr lang="it-IT" sz="1800" dirty="0" err="1">
                <a:effectLst/>
                <a:ea typeface="Times New Roman" panose="02020603050405020304" pitchFamily="18" charset="0"/>
              </a:rPr>
              <a:t>nSIN</a:t>
            </a:r>
            <a:r>
              <a:rPr lang="it-IT" sz="1800" dirty="0">
                <a:effectLst/>
                <a:ea typeface="Times New Roman" panose="02020603050405020304" pitchFamily="18" charset="0"/>
              </a:rPr>
              <a:t>. È dunque possibile isolare </a:t>
            </a:r>
            <a:r>
              <a:rPr lang="it-IT" sz="1800" b="1" dirty="0">
                <a:effectLst/>
                <a:ea typeface="Times New Roman" panose="02020603050405020304" pitchFamily="18" charset="0"/>
              </a:rPr>
              <a:t>un nucleo costante di annotazioni: </a:t>
            </a:r>
            <a:r>
              <a:rPr lang="it-IT" sz="1800" b="1" dirty="0" err="1">
                <a:effectLst/>
                <a:ea typeface="Times New Roman" panose="02020603050405020304" pitchFamily="18" charset="0"/>
              </a:rPr>
              <a:t>nCOE</a:t>
            </a:r>
            <a:r>
              <a:rPr lang="it-IT" sz="1800" b="1" dirty="0">
                <a:effectLst/>
                <a:ea typeface="Times New Roman" panose="02020603050405020304" pitchFamily="18" charset="0"/>
              </a:rPr>
              <a:t>, </a:t>
            </a:r>
            <a:r>
              <a:rPr lang="it-IT" sz="1800" b="1" dirty="0" err="1">
                <a:effectLst/>
                <a:ea typeface="Times New Roman" panose="02020603050405020304" pitchFamily="18" charset="0"/>
              </a:rPr>
              <a:t>nLES</a:t>
            </a:r>
            <a:r>
              <a:rPr lang="it-IT" sz="1800" b="1" dirty="0">
                <a:effectLst/>
                <a:ea typeface="Times New Roman" panose="02020603050405020304" pitchFamily="18" charset="0"/>
              </a:rPr>
              <a:t> e </a:t>
            </a:r>
            <a:r>
              <a:rPr lang="it-IT" sz="1800" b="1" dirty="0" err="1">
                <a:effectLst/>
                <a:ea typeface="Times New Roman" panose="02020603050405020304" pitchFamily="18" charset="0"/>
              </a:rPr>
              <a:t>nSIN</a:t>
            </a:r>
            <a:r>
              <a:rPr lang="it-IT" sz="1800" dirty="0">
                <a:effectLst/>
                <a:ea typeface="Times New Roman" panose="02020603050405020304" pitchFamily="18" charset="0"/>
              </a:rPr>
              <a:t>. Questo “addensamento” può sostanzialmente essere considerato come la peculiarità della maggior parte dei testi raccolti.</a:t>
            </a:r>
          </a:p>
          <a:p>
            <a:pPr algn="just">
              <a:lnSpc>
                <a:spcPct val="150000"/>
              </a:lnSpc>
            </a:pPr>
            <a:r>
              <a:rPr lang="it-IT" dirty="0"/>
              <a:t>- Questa correlazione suggerisce che la scrittura in sé non sia un problema, ma che esista </a:t>
            </a:r>
            <a:r>
              <a:rPr lang="it-IT" b="1" dirty="0"/>
              <a:t>un problema legato alla capacità di costruire testi complessi</a:t>
            </a:r>
            <a:r>
              <a:rPr lang="it-IT" dirty="0"/>
              <a:t>. </a:t>
            </a:r>
          </a:p>
          <a:p>
            <a:pPr algn="just">
              <a:lnSpc>
                <a:spcPct val="150000"/>
              </a:lnSpc>
            </a:pPr>
            <a:r>
              <a:rPr lang="it-IT" dirty="0"/>
              <a:t>- Gli studenti, oggi, scrivono peggio? I dati confermano un declino della lingua italiana? La risposta è negativa: </a:t>
            </a:r>
            <a:r>
              <a:rPr lang="it-IT" b="1" dirty="0"/>
              <a:t>non è possibile affermare che ci sia stato un peggioramento degli indicatori</a:t>
            </a:r>
            <a:r>
              <a:rPr lang="it-IT" dirty="0"/>
              <a:t>, soprattutto perché manca un termine di confronto paragonabile a questo studio. Anzi, </a:t>
            </a:r>
            <a:r>
              <a:rPr lang="it-IT" b="1" dirty="0"/>
              <a:t>in alcuni ambiti pare esserci un leggero miglioramento</a:t>
            </a:r>
            <a:r>
              <a:rPr lang="it-IT" dirty="0"/>
              <a:t>: per quanto riguarda l’ortografia, ad esempio, ambito per il quale possediamo studi pregressi fatti, a partire dagli anni Novanta, su campioni abbastanza ampi (anche se non comparabili con quello di </a:t>
            </a:r>
            <a:r>
              <a:rPr lang="it-IT" dirty="0" err="1"/>
              <a:t>Univers</a:t>
            </a:r>
            <a:r>
              <a:rPr lang="it-IT" dirty="0"/>
              <a:t>-ITA), il numero di errori nella scrittura delle parola monosillabiche (come </a:t>
            </a:r>
            <a:r>
              <a:rPr lang="it-IT" i="1" dirty="0"/>
              <a:t>po</a:t>
            </a:r>
            <a:r>
              <a:rPr lang="it-IT" dirty="0"/>
              <a:t>’, </a:t>
            </a:r>
            <a:r>
              <a:rPr lang="it-IT" i="1" dirty="0"/>
              <a:t>sì</a:t>
            </a:r>
            <a:r>
              <a:rPr lang="it-IT" dirty="0"/>
              <a:t>, </a:t>
            </a:r>
            <a:r>
              <a:rPr lang="it-IT" i="1" dirty="0"/>
              <a:t>qua</a:t>
            </a:r>
            <a:r>
              <a:rPr lang="it-IT" dirty="0"/>
              <a:t>, </a:t>
            </a:r>
            <a:r>
              <a:rPr lang="it-IT" i="1" dirty="0"/>
              <a:t>sa</a:t>
            </a:r>
            <a:r>
              <a:rPr lang="it-IT" dirty="0"/>
              <a:t>, </a:t>
            </a:r>
            <a:r>
              <a:rPr lang="it-IT" i="1" dirty="0"/>
              <a:t>sta</a:t>
            </a:r>
            <a:r>
              <a:rPr lang="it-IT" dirty="0"/>
              <a:t> ecc.) resta costante o è in leggera diminuzione col passare del tempo. </a:t>
            </a:r>
          </a:p>
          <a:p>
            <a:pPr algn="just">
              <a:lnSpc>
                <a:spcPct val="150000"/>
              </a:lnSpc>
            </a:pPr>
            <a:r>
              <a:rPr lang="it-IT" dirty="0"/>
              <a:t>- Inoltre, la situazione sociale attuale non è paragonabile a quella dei decenni precedenti, in quanto c’è stato un costante incremento di iscrizioni alla scuola secondaria di secondo grado e all’università.</a:t>
            </a:r>
          </a:p>
        </p:txBody>
      </p:sp>
    </p:spTree>
    <p:extLst>
      <p:ext uri="{BB962C8B-B14F-4D97-AF65-F5344CB8AC3E}">
        <p14:creationId xmlns:p14="http://schemas.microsoft.com/office/powerpoint/2010/main" val="65726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arn(inVertic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arn(inVertic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arn(inVertical)">
                                      <p:cBhvr>
                                        <p:cTn id="1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1D1BB32C-87F8-4C05-8D8C-C34A44F06F0D}"/>
              </a:ext>
            </a:extLst>
          </p:cNvPr>
          <p:cNvPicPr>
            <a:picLocks noChangeAspect="1"/>
          </p:cNvPicPr>
          <p:nvPr/>
        </p:nvPicPr>
        <p:blipFill>
          <a:blip r:embed="rId2"/>
          <a:stretch>
            <a:fillRect/>
          </a:stretch>
        </p:blipFill>
        <p:spPr>
          <a:xfrm>
            <a:off x="335360" y="188640"/>
            <a:ext cx="8877300" cy="6181725"/>
          </a:xfrm>
          <a:prstGeom prst="rect">
            <a:avLst/>
          </a:prstGeom>
        </p:spPr>
      </p:pic>
    </p:spTree>
    <p:extLst>
      <p:ext uri="{BB962C8B-B14F-4D97-AF65-F5344CB8AC3E}">
        <p14:creationId xmlns:p14="http://schemas.microsoft.com/office/powerpoint/2010/main" val="21814687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A8AF76DF-1895-419F-A09B-05E51FF23B16}"/>
              </a:ext>
            </a:extLst>
          </p:cNvPr>
          <p:cNvPicPr>
            <a:picLocks noChangeAspect="1"/>
          </p:cNvPicPr>
          <p:nvPr/>
        </p:nvPicPr>
        <p:blipFill>
          <a:blip r:embed="rId2"/>
          <a:stretch>
            <a:fillRect/>
          </a:stretch>
        </p:blipFill>
        <p:spPr>
          <a:xfrm>
            <a:off x="191344" y="188640"/>
            <a:ext cx="9048750" cy="5867400"/>
          </a:xfrm>
          <a:prstGeom prst="rect">
            <a:avLst/>
          </a:prstGeom>
        </p:spPr>
      </p:pic>
      <p:sp>
        <p:nvSpPr>
          <p:cNvPr id="2" name="Rettangolo 1">
            <a:extLst>
              <a:ext uri="{FF2B5EF4-FFF2-40B4-BE49-F238E27FC236}">
                <a16:creationId xmlns:a16="http://schemas.microsoft.com/office/drawing/2014/main" id="{82905527-6E44-4B17-AF5F-FF3A707B29AC}"/>
              </a:ext>
            </a:extLst>
          </p:cNvPr>
          <p:cNvSpPr/>
          <p:nvPr/>
        </p:nvSpPr>
        <p:spPr>
          <a:xfrm>
            <a:off x="316088" y="5876838"/>
            <a:ext cx="11684567" cy="646331"/>
          </a:xfrm>
          <a:prstGeom prst="rect">
            <a:avLst/>
          </a:prstGeom>
        </p:spPr>
        <p:txBody>
          <a:bodyPr wrap="square">
            <a:spAutoFit/>
          </a:bodyPr>
          <a:lstStyle/>
          <a:p>
            <a:pPr algn="just">
              <a:lnSpc>
                <a:spcPct val="100000"/>
              </a:lnSpc>
              <a:spcBef>
                <a:spcPts val="0"/>
              </a:spcBef>
            </a:pPr>
            <a:r>
              <a:rPr lang="it-IT" dirty="0"/>
              <a:t>Oggi si iscrive all’università una tipologia di studenti che, in precedenza, non aveva accesso ai livelli di istruzione superiore. Si tratta di studenti tipicamente provenienti da famiglie di livello socio-economico basso e con minori ‘stimoli’ culturali.</a:t>
            </a:r>
          </a:p>
        </p:txBody>
      </p:sp>
    </p:spTree>
    <p:extLst>
      <p:ext uri="{BB962C8B-B14F-4D97-AF65-F5344CB8AC3E}">
        <p14:creationId xmlns:p14="http://schemas.microsoft.com/office/powerpoint/2010/main" val="1447361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C406338F-D999-4622-AC4B-6F5D13FB3272}"/>
              </a:ext>
            </a:extLst>
          </p:cNvPr>
          <p:cNvSpPr txBox="1"/>
          <p:nvPr/>
        </p:nvSpPr>
        <p:spPr>
          <a:xfrm>
            <a:off x="172152" y="260199"/>
            <a:ext cx="11847696" cy="3693319"/>
          </a:xfrm>
          <a:prstGeom prst="rect">
            <a:avLst/>
          </a:prstGeom>
          <a:noFill/>
        </p:spPr>
        <p:txBody>
          <a:bodyPr wrap="square" rtlCol="0">
            <a:spAutoFit/>
          </a:bodyPr>
          <a:lstStyle/>
          <a:p>
            <a:pPr algn="just"/>
            <a:r>
              <a:rPr lang="it-IT" dirty="0"/>
              <a:t>Altri/e membri/e dell’unità di ricerca di Bologna</a:t>
            </a:r>
          </a:p>
          <a:p>
            <a:pPr algn="just"/>
            <a:endParaRPr lang="it-IT" dirty="0">
              <a:solidFill>
                <a:srgbClr val="C00000"/>
              </a:solidFill>
            </a:endParaRPr>
          </a:p>
          <a:p>
            <a:pPr algn="just"/>
            <a:endParaRPr lang="it-IT" dirty="0">
              <a:solidFill>
                <a:srgbClr val="C00000"/>
              </a:solidFill>
            </a:endParaRPr>
          </a:p>
          <a:p>
            <a:pPr algn="just"/>
            <a:r>
              <a:rPr lang="it-IT" dirty="0">
                <a:solidFill>
                  <a:srgbClr val="C00000"/>
                </a:solidFill>
              </a:rPr>
              <a:t>Dottorandi/e:</a:t>
            </a:r>
            <a:r>
              <a:rPr lang="it-IT" dirty="0"/>
              <a:t> Ivan </a:t>
            </a:r>
            <a:r>
              <a:rPr lang="it-IT" dirty="0" err="1"/>
              <a:t>Lacić</a:t>
            </a:r>
            <a:r>
              <a:rPr lang="it-IT" dirty="0"/>
              <a:t> e Eleonora Zucchini</a:t>
            </a:r>
          </a:p>
          <a:p>
            <a:pPr algn="just"/>
            <a:endParaRPr lang="it-IT" dirty="0"/>
          </a:p>
          <a:p>
            <a:pPr algn="just"/>
            <a:r>
              <a:rPr lang="it-IT" dirty="0">
                <a:solidFill>
                  <a:srgbClr val="C00000"/>
                </a:solidFill>
              </a:rPr>
              <a:t>Tirocinanti: </a:t>
            </a:r>
            <a:r>
              <a:rPr lang="it-IT" dirty="0"/>
              <a:t>Lisa Bai, Leila </a:t>
            </a:r>
            <a:r>
              <a:rPr lang="it-IT" dirty="0" err="1"/>
              <a:t>Benbouchta</a:t>
            </a:r>
            <a:r>
              <a:rPr lang="it-IT" dirty="0"/>
              <a:t>, Maura Catania, Lorenzo Cavaliere, Francesca </a:t>
            </a:r>
            <a:r>
              <a:rPr lang="it-IT" dirty="0" err="1"/>
              <a:t>Cavasino</a:t>
            </a:r>
            <a:r>
              <a:rPr lang="it-IT" dirty="0"/>
              <a:t>, Federico Colangelo, Mattia Del Bianco, Sara De Marco, Emanuela De Vita, Adele Loia, Andrea </a:t>
            </a:r>
            <a:r>
              <a:rPr lang="it-IT" dirty="0" err="1"/>
              <a:t>Miglietta</a:t>
            </a:r>
            <a:r>
              <a:rPr lang="it-IT" dirty="0"/>
              <a:t>, Chiara Panucci, Antonella Prencipe, Valentina </a:t>
            </a:r>
            <a:r>
              <a:rPr lang="it-IT" dirty="0" err="1"/>
              <a:t>Rera</a:t>
            </a:r>
            <a:r>
              <a:rPr lang="it-IT" dirty="0"/>
              <a:t>, Valentina Toro, Manfredi Maria </a:t>
            </a:r>
            <a:r>
              <a:rPr lang="it-IT" dirty="0" err="1"/>
              <a:t>Tuttoilmondo</a:t>
            </a:r>
            <a:r>
              <a:rPr lang="it-IT" dirty="0"/>
              <a:t>, Paolo </a:t>
            </a:r>
            <a:r>
              <a:rPr lang="it-IT" dirty="0" err="1"/>
              <a:t>Vaglieco</a:t>
            </a:r>
            <a:r>
              <a:rPr lang="it-IT" dirty="0"/>
              <a:t>, Luca Vezzoli, Elena </a:t>
            </a:r>
            <a:r>
              <a:rPr lang="it-IT" dirty="0" err="1"/>
              <a:t>Zanet</a:t>
            </a:r>
            <a:endParaRPr lang="it-IT" dirty="0"/>
          </a:p>
          <a:p>
            <a:pPr algn="just"/>
            <a:endParaRPr lang="it-IT" dirty="0"/>
          </a:p>
          <a:p>
            <a:pPr algn="just"/>
            <a:r>
              <a:rPr lang="it-IT" dirty="0">
                <a:solidFill>
                  <a:srgbClr val="C00000"/>
                </a:solidFill>
              </a:rPr>
              <a:t>Laureandi/e: </a:t>
            </a:r>
            <a:r>
              <a:rPr lang="it-IT" dirty="0"/>
              <a:t>Arianna </a:t>
            </a:r>
            <a:r>
              <a:rPr lang="it-IT" dirty="0" err="1"/>
              <a:t>Bienati</a:t>
            </a:r>
            <a:r>
              <a:rPr lang="it-IT" dirty="0"/>
              <a:t>, Emanuela Li Destri, Miriam </a:t>
            </a:r>
            <a:r>
              <a:rPr lang="it-IT" dirty="0" err="1"/>
              <a:t>Tangorra</a:t>
            </a:r>
            <a:r>
              <a:rPr lang="it-IT" dirty="0"/>
              <a:t>, Giorgia </a:t>
            </a:r>
            <a:r>
              <a:rPr lang="it-IT" dirty="0" err="1"/>
              <a:t>Zantei</a:t>
            </a:r>
            <a:endParaRPr lang="it-IT" dirty="0"/>
          </a:p>
          <a:p>
            <a:pPr algn="just"/>
            <a:endParaRPr lang="it-IT" dirty="0"/>
          </a:p>
          <a:p>
            <a:pPr algn="just"/>
            <a:r>
              <a:rPr lang="it-IT" dirty="0">
                <a:solidFill>
                  <a:srgbClr val="C00000"/>
                </a:solidFill>
              </a:rPr>
              <a:t>Cococo</a:t>
            </a:r>
            <a:r>
              <a:rPr lang="it-IT" dirty="0"/>
              <a:t>: Claudia </a:t>
            </a:r>
            <a:r>
              <a:rPr lang="it-IT" dirty="0" err="1"/>
              <a:t>Collacciani</a:t>
            </a:r>
            <a:r>
              <a:rPr lang="it-IT" dirty="0"/>
              <a:t>, Carolina Palmieri e Matteo </a:t>
            </a:r>
            <a:r>
              <a:rPr lang="it-IT" dirty="0" err="1"/>
              <a:t>Sanfelici</a:t>
            </a:r>
            <a:endParaRPr lang="it-IT" dirty="0"/>
          </a:p>
          <a:p>
            <a:pPr algn="just"/>
            <a:endParaRPr lang="it-IT" dirty="0"/>
          </a:p>
        </p:txBody>
      </p:sp>
    </p:spTree>
    <p:extLst>
      <p:ext uri="{BB962C8B-B14F-4D97-AF65-F5344CB8AC3E}">
        <p14:creationId xmlns:p14="http://schemas.microsoft.com/office/powerpoint/2010/main" val="18686082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6CFEA870-F0D6-4B4F-B239-0D6A27D0A6DD}"/>
              </a:ext>
            </a:extLst>
          </p:cNvPr>
          <p:cNvSpPr>
            <a:spLocks noGrp="1"/>
          </p:cNvSpPr>
          <p:nvPr>
            <p:ph type="body" sz="quarter" idx="11"/>
          </p:nvPr>
        </p:nvSpPr>
        <p:spPr>
          <a:xfrm>
            <a:off x="97971" y="18292"/>
            <a:ext cx="11935985" cy="6410325"/>
          </a:xfrm>
        </p:spPr>
        <p:txBody>
          <a:bodyPr>
            <a:noAutofit/>
          </a:bodyPr>
          <a:lstStyle/>
          <a:p>
            <a:pPr algn="just">
              <a:lnSpc>
                <a:spcPct val="150000"/>
              </a:lnSpc>
              <a:spcBef>
                <a:spcPts val="0"/>
              </a:spcBef>
            </a:pPr>
            <a:r>
              <a:rPr lang="it-IT" dirty="0"/>
              <a:t>Possiamo affermare che oggi </a:t>
            </a:r>
            <a:r>
              <a:rPr lang="it-IT" b="1" dirty="0"/>
              <a:t>le occasioni di scrittura si sono moltiplicate </a:t>
            </a:r>
            <a:r>
              <a:rPr lang="it-IT" dirty="0"/>
              <a:t>e che </a:t>
            </a:r>
            <a:r>
              <a:rPr lang="it-IT" b="1" dirty="0"/>
              <a:t>il sistema lingua è</a:t>
            </a:r>
            <a:r>
              <a:rPr lang="it-IT" dirty="0"/>
              <a:t>, nel suo complesso, </a:t>
            </a:r>
            <a:r>
              <a:rPr lang="it-IT" b="1" dirty="0"/>
              <a:t>più ricco</a:t>
            </a:r>
            <a:r>
              <a:rPr lang="it-IT" dirty="0"/>
              <a:t>, in quanto si è affermata una forma di scrittura informale, sulla quale si basano le relazioni nel gruppo dei pari, che qualche decennio fa non esisteva (la scrittura rappresentata dalle chat, ma non solo). Questa forma di scrittura replica schemi e convenzioni che caratterizzano il parlato.</a:t>
            </a:r>
          </a:p>
          <a:p>
            <a:pPr algn="just">
              <a:lnSpc>
                <a:spcPct val="150000"/>
              </a:lnSpc>
              <a:spcBef>
                <a:spcPts val="0"/>
              </a:spcBef>
            </a:pPr>
            <a:endParaRPr lang="it-IT" dirty="0"/>
          </a:p>
          <a:p>
            <a:pPr algn="just">
              <a:lnSpc>
                <a:spcPct val="150000"/>
              </a:lnSpc>
              <a:spcBef>
                <a:spcPts val="0"/>
              </a:spcBef>
            </a:pPr>
            <a:r>
              <a:rPr lang="it-IT" dirty="0"/>
              <a:t>Fino a pochi anni or sono, la scrittura veniva praticata quasi esclusivamente in un ambiente ‘protetto e sorvegliato’. Si scrivevano quasi esclusivamente testi destinati ad essere corretti e che venivano progettati avendo ben presente ciò: chi scriveva sapeva benissimo che il testo sarebbe stato ‘vagliato’ e corretto da qualcuno. La scrittura non rappresentava una pratica quotidiana costante. Le relazioni tra pari erano infatti dominio incontrastato dell’oralità. La scrittura informale, non pianificata, di fatto non esisteva.</a:t>
            </a:r>
          </a:p>
          <a:p>
            <a:pPr algn="just">
              <a:lnSpc>
                <a:spcPct val="150000"/>
              </a:lnSpc>
              <a:spcBef>
                <a:spcPts val="0"/>
              </a:spcBef>
            </a:pPr>
            <a:endParaRPr lang="it-IT" dirty="0"/>
          </a:p>
          <a:p>
            <a:pPr algn="just">
              <a:lnSpc>
                <a:spcPct val="150000"/>
              </a:lnSpc>
              <a:spcBef>
                <a:spcPts val="0"/>
              </a:spcBef>
            </a:pPr>
            <a:r>
              <a:rPr lang="it-IT" b="1" dirty="0"/>
              <a:t>Gli studenti oggi scrivono moltissimo, ma lo fanno soprattutto</a:t>
            </a:r>
            <a:r>
              <a:rPr lang="it-IT" dirty="0"/>
              <a:t> </a:t>
            </a:r>
            <a:r>
              <a:rPr lang="it-IT" b="1" dirty="0"/>
              <a:t>in ambito informale, nella comunicazione tra pari</a:t>
            </a:r>
            <a:r>
              <a:rPr lang="it-IT" dirty="0"/>
              <a:t>.  La stragrande maggioranza dei giovani scrive quotidianamente in modo sistematico e le relazioni tra pari si esprimono anche attraverso la scrittura. Occorre quindi riflettere sulla natura dei testi che questa scrittura così intensamente praticata produce. Si tratta di testi che hanno le caratteristiche coerenti rispetto alla situazione sociale che in cui sono prodotti: sono cioè testi scarsamente pianificati, con una assai limitata articolazione sintattica, con caratteristiche prossime a quelle del parlato. </a:t>
            </a:r>
          </a:p>
          <a:p>
            <a:pPr algn="just">
              <a:lnSpc>
                <a:spcPct val="150000"/>
              </a:lnSpc>
              <a:spcBef>
                <a:spcPts val="0"/>
              </a:spcBef>
            </a:pPr>
            <a:endParaRPr lang="it-IT" dirty="0"/>
          </a:p>
        </p:txBody>
      </p:sp>
    </p:spTree>
    <p:extLst>
      <p:ext uri="{BB962C8B-B14F-4D97-AF65-F5344CB8AC3E}">
        <p14:creationId xmlns:p14="http://schemas.microsoft.com/office/powerpoint/2010/main" val="41976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arn(inVertic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3591B4E0-CDEF-455E-8346-369570BA14F6}"/>
              </a:ext>
            </a:extLst>
          </p:cNvPr>
          <p:cNvSpPr>
            <a:spLocks noGrp="1"/>
          </p:cNvSpPr>
          <p:nvPr>
            <p:ph type="body" sz="quarter" idx="11"/>
          </p:nvPr>
        </p:nvSpPr>
        <p:spPr>
          <a:xfrm>
            <a:off x="233540" y="201259"/>
            <a:ext cx="11708089" cy="6455481"/>
          </a:xfrm>
        </p:spPr>
        <p:txBody>
          <a:bodyPr>
            <a:normAutofit lnSpcReduction="10000"/>
          </a:bodyPr>
          <a:lstStyle/>
          <a:p>
            <a:pPr algn="just">
              <a:lnSpc>
                <a:spcPct val="150000"/>
              </a:lnSpc>
              <a:spcBef>
                <a:spcPts val="0"/>
              </a:spcBef>
            </a:pPr>
            <a:r>
              <a:rPr lang="it-IT" dirty="0"/>
              <a:t>Occorre essere consapevoli che l’italiano, come tutte le lingue parlate da comunità molto ampie, non ha una sola ‘grammatica’: la grammatica del parlato informale è diversa da quella del parlato informale; la grammatica che serve per scrivere una tesi di laurea è diversa da quella che serve per scrivere un messaggio di </a:t>
            </a:r>
            <a:r>
              <a:rPr lang="it-IT" dirty="0" err="1"/>
              <a:t>Whatsapp</a:t>
            </a:r>
            <a:r>
              <a:rPr lang="it-IT" dirty="0"/>
              <a:t>, ecc. Queste grammatiche sono tutte giuste, purché usate nel contesto adeguato. Un messaggio di </a:t>
            </a:r>
            <a:r>
              <a:rPr lang="it-IT" dirty="0" err="1"/>
              <a:t>Whatsapp</a:t>
            </a:r>
            <a:r>
              <a:rPr lang="it-IT" dirty="0"/>
              <a:t> scritto con la stessa grammatica di una tesi di laurea non sarebbe credibile, ma allo stesso modo non si può usare per scrivere una tesi di laurea lo ‘stile’ del messaggio di </a:t>
            </a:r>
            <a:r>
              <a:rPr lang="it-IT" dirty="0" err="1"/>
              <a:t>Whatsapp</a:t>
            </a:r>
            <a:r>
              <a:rPr lang="it-IT" dirty="0"/>
              <a:t>. </a:t>
            </a:r>
            <a:r>
              <a:rPr lang="it-IT" b="1" dirty="0"/>
              <a:t>Il problema, dunque, è saper ‘attivare’ la grammatica adeguata al testo che si sta producendo. </a:t>
            </a:r>
            <a:r>
              <a:rPr lang="it-IT" dirty="0"/>
              <a:t>Saper usare una lingua significa saper fare le scelte adeguate alla situazione comunicativa. Quindi quello che scuola e università dovrebbero fare è dare agli studenti l’opportunità di ‘allenare’ abilità di scrittura diverse da quelle, legittime, che si usano nella comunicazione informale.</a:t>
            </a:r>
          </a:p>
          <a:p>
            <a:pPr algn="just">
              <a:lnSpc>
                <a:spcPct val="150000"/>
              </a:lnSpc>
              <a:spcBef>
                <a:spcPts val="0"/>
              </a:spcBef>
            </a:pPr>
            <a:endParaRPr lang="it-IT" dirty="0"/>
          </a:p>
          <a:p>
            <a:pPr algn="just">
              <a:lnSpc>
                <a:spcPct val="150000"/>
              </a:lnSpc>
              <a:spcBef>
                <a:spcPts val="0"/>
              </a:spcBef>
            </a:pPr>
            <a:r>
              <a:rPr lang="it-IT" dirty="0"/>
              <a:t>Occorre, cioè, educare alla variazione, occorre creare occasioni perché gli studenti imparino a costruire e ad ‘attivare’ grammatiche diverse da quella che sono abituati ad usare così spesso nella comunicazione informale.</a:t>
            </a:r>
          </a:p>
          <a:p>
            <a:pPr algn="just">
              <a:lnSpc>
                <a:spcPct val="150000"/>
              </a:lnSpc>
              <a:spcBef>
                <a:spcPts val="0"/>
              </a:spcBef>
            </a:pPr>
            <a:r>
              <a:rPr lang="it-IT" dirty="0"/>
              <a:t>Occorre che i giovani siano capaci di passare una tipologia di testo ad un’altra, perché la loro vita professionale questo chiederà: saper fare un riassunto, scrivere una lettera di presentazione, scrivere un CV, scrivere un report, ecc.</a:t>
            </a:r>
          </a:p>
          <a:p>
            <a:pPr algn="just">
              <a:lnSpc>
                <a:spcPct val="150000"/>
              </a:lnSpc>
              <a:spcBef>
                <a:spcPts val="0"/>
              </a:spcBef>
            </a:pPr>
            <a:endParaRPr lang="it-IT" dirty="0"/>
          </a:p>
          <a:p>
            <a:pPr algn="just">
              <a:lnSpc>
                <a:spcPct val="150000"/>
              </a:lnSpc>
              <a:spcBef>
                <a:spcPts val="0"/>
              </a:spcBef>
            </a:pPr>
            <a:r>
              <a:rPr lang="it-IT" dirty="0"/>
              <a:t>Dietro a ognuna di queste tipologie c’è una grammatica che può essere diversa dalle altre e che, appunto, va allenata.</a:t>
            </a:r>
          </a:p>
          <a:p>
            <a:pPr algn="just">
              <a:lnSpc>
                <a:spcPct val="150000"/>
              </a:lnSpc>
              <a:spcBef>
                <a:spcPts val="0"/>
              </a:spcBef>
            </a:pPr>
            <a:endParaRPr lang="it-IT" dirty="0"/>
          </a:p>
        </p:txBody>
      </p:sp>
    </p:spTree>
    <p:extLst>
      <p:ext uri="{BB962C8B-B14F-4D97-AF65-F5344CB8AC3E}">
        <p14:creationId xmlns:p14="http://schemas.microsoft.com/office/powerpoint/2010/main" val="40860017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16C08167-1A72-4E42-8C8C-518DD6F7BC43}"/>
              </a:ext>
            </a:extLst>
          </p:cNvPr>
          <p:cNvSpPr txBox="1">
            <a:spLocks/>
          </p:cNvSpPr>
          <p:nvPr/>
        </p:nvSpPr>
        <p:spPr>
          <a:xfrm>
            <a:off x="653248" y="119053"/>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it-IT" b="1" dirty="0">
                <a:solidFill>
                  <a:srgbClr val="0070C0"/>
                </a:solidFill>
              </a:rPr>
              <a:t>Punto di arrivo</a:t>
            </a:r>
          </a:p>
        </p:txBody>
      </p:sp>
      <p:pic>
        <p:nvPicPr>
          <p:cNvPr id="6" name="Immagine 5">
            <a:extLst>
              <a:ext uri="{FF2B5EF4-FFF2-40B4-BE49-F238E27FC236}">
                <a16:creationId xmlns:a16="http://schemas.microsoft.com/office/drawing/2014/main" id="{10DD4605-FE30-4231-B4C7-8BC07D9C20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248" y="936171"/>
            <a:ext cx="6636575" cy="2920093"/>
          </a:xfrm>
          <a:prstGeom prst="rect">
            <a:avLst/>
          </a:prstGeom>
        </p:spPr>
      </p:pic>
      <p:pic>
        <p:nvPicPr>
          <p:cNvPr id="8" name="Immagine 7">
            <a:extLst>
              <a:ext uri="{FF2B5EF4-FFF2-40B4-BE49-F238E27FC236}">
                <a16:creationId xmlns:a16="http://schemas.microsoft.com/office/drawing/2014/main" id="{3E83E24C-EB72-4CC1-8EF9-AF05BCEADD9D}"/>
              </a:ext>
            </a:extLst>
          </p:cNvPr>
          <p:cNvPicPr>
            <a:picLocks noChangeAspect="1"/>
          </p:cNvPicPr>
          <p:nvPr/>
        </p:nvPicPr>
        <p:blipFill>
          <a:blip r:embed="rId3"/>
          <a:stretch>
            <a:fillRect/>
          </a:stretch>
        </p:blipFill>
        <p:spPr>
          <a:xfrm>
            <a:off x="127487" y="3587266"/>
            <a:ext cx="9716342" cy="2796782"/>
          </a:xfrm>
          <a:prstGeom prst="rect">
            <a:avLst/>
          </a:prstGeom>
        </p:spPr>
      </p:pic>
      <p:pic>
        <p:nvPicPr>
          <p:cNvPr id="10" name="Immagine 9">
            <a:extLst>
              <a:ext uri="{FF2B5EF4-FFF2-40B4-BE49-F238E27FC236}">
                <a16:creationId xmlns:a16="http://schemas.microsoft.com/office/drawing/2014/main" id="{3408CCB3-D676-4C4A-885A-586C48ACB6BE}"/>
              </a:ext>
            </a:extLst>
          </p:cNvPr>
          <p:cNvPicPr>
            <a:picLocks noChangeAspect="1"/>
          </p:cNvPicPr>
          <p:nvPr/>
        </p:nvPicPr>
        <p:blipFill>
          <a:blip r:embed="rId4"/>
          <a:stretch>
            <a:fillRect/>
          </a:stretch>
        </p:blipFill>
        <p:spPr>
          <a:xfrm>
            <a:off x="7179670" y="2261734"/>
            <a:ext cx="4884843" cy="2027096"/>
          </a:xfrm>
          <a:prstGeom prst="rect">
            <a:avLst/>
          </a:prstGeom>
        </p:spPr>
      </p:pic>
      <p:pic>
        <p:nvPicPr>
          <p:cNvPr id="12" name="Immagine 11">
            <a:extLst>
              <a:ext uri="{FF2B5EF4-FFF2-40B4-BE49-F238E27FC236}">
                <a16:creationId xmlns:a16="http://schemas.microsoft.com/office/drawing/2014/main" id="{DAB1B982-5232-4F79-9D70-53DEA00E6E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58250" y="4805372"/>
            <a:ext cx="3333750" cy="1933575"/>
          </a:xfrm>
          <a:prstGeom prst="rect">
            <a:avLst/>
          </a:prstGeom>
        </p:spPr>
      </p:pic>
    </p:spTree>
    <p:extLst>
      <p:ext uri="{BB962C8B-B14F-4D97-AF65-F5344CB8AC3E}">
        <p14:creationId xmlns:p14="http://schemas.microsoft.com/office/powerpoint/2010/main" val="2982770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8F0EB59C-C643-4A31-9667-79E54AA4A7AD}"/>
              </a:ext>
            </a:extLst>
          </p:cNvPr>
          <p:cNvPicPr>
            <a:picLocks noChangeAspect="1"/>
          </p:cNvPicPr>
          <p:nvPr/>
        </p:nvPicPr>
        <p:blipFill>
          <a:blip r:embed="rId2"/>
          <a:stretch>
            <a:fillRect/>
          </a:stretch>
        </p:blipFill>
        <p:spPr>
          <a:xfrm>
            <a:off x="527051" y="4679880"/>
            <a:ext cx="7389356" cy="1944216"/>
          </a:xfrm>
          <a:prstGeom prst="rect">
            <a:avLst/>
          </a:prstGeom>
        </p:spPr>
      </p:pic>
      <p:pic>
        <p:nvPicPr>
          <p:cNvPr id="5" name="Immagine 4">
            <a:extLst>
              <a:ext uri="{FF2B5EF4-FFF2-40B4-BE49-F238E27FC236}">
                <a16:creationId xmlns:a16="http://schemas.microsoft.com/office/drawing/2014/main" id="{4BE131DC-20A1-4547-8986-5455ED4E4F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7063" y="84830"/>
            <a:ext cx="4871658" cy="2728128"/>
          </a:xfrm>
          <a:prstGeom prst="rect">
            <a:avLst/>
          </a:prstGeom>
        </p:spPr>
      </p:pic>
      <p:pic>
        <p:nvPicPr>
          <p:cNvPr id="6" name="Immagine 5">
            <a:extLst>
              <a:ext uri="{FF2B5EF4-FFF2-40B4-BE49-F238E27FC236}">
                <a16:creationId xmlns:a16="http://schemas.microsoft.com/office/drawing/2014/main" id="{3B2B7E46-4F46-423D-95FA-8594B7A46C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2750" y="3081026"/>
            <a:ext cx="4536504" cy="2570962"/>
          </a:xfrm>
          <a:prstGeom prst="rect">
            <a:avLst/>
          </a:prstGeom>
        </p:spPr>
      </p:pic>
      <p:pic>
        <p:nvPicPr>
          <p:cNvPr id="7" name="Immagine 6">
            <a:extLst>
              <a:ext uri="{FF2B5EF4-FFF2-40B4-BE49-F238E27FC236}">
                <a16:creationId xmlns:a16="http://schemas.microsoft.com/office/drawing/2014/main" id="{B5721A1F-1EB1-4866-A08C-116113E9925A}"/>
              </a:ext>
            </a:extLst>
          </p:cNvPr>
          <p:cNvPicPr>
            <a:picLocks noChangeAspect="1"/>
          </p:cNvPicPr>
          <p:nvPr/>
        </p:nvPicPr>
        <p:blipFill>
          <a:blip r:embed="rId5"/>
          <a:stretch>
            <a:fillRect/>
          </a:stretch>
        </p:blipFill>
        <p:spPr>
          <a:xfrm>
            <a:off x="614371" y="1051288"/>
            <a:ext cx="5296677" cy="3523340"/>
          </a:xfrm>
          <a:prstGeom prst="rect">
            <a:avLst/>
          </a:prstGeom>
        </p:spPr>
      </p:pic>
      <p:sp>
        <p:nvSpPr>
          <p:cNvPr id="10" name="Titolo 1">
            <a:extLst>
              <a:ext uri="{FF2B5EF4-FFF2-40B4-BE49-F238E27FC236}">
                <a16:creationId xmlns:a16="http://schemas.microsoft.com/office/drawing/2014/main" id="{68FC1B46-ED78-4958-8E27-F189C5EF3B86}"/>
              </a:ext>
            </a:extLst>
          </p:cNvPr>
          <p:cNvSpPr txBox="1">
            <a:spLocks/>
          </p:cNvSpPr>
          <p:nvPr/>
        </p:nvSpPr>
        <p:spPr>
          <a:xfrm>
            <a:off x="653248" y="119053"/>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it-IT" b="1" dirty="0">
                <a:solidFill>
                  <a:srgbClr val="0070C0"/>
                </a:solidFill>
              </a:rPr>
              <a:t>Punto di partenza</a:t>
            </a:r>
          </a:p>
        </p:txBody>
      </p:sp>
    </p:spTree>
    <p:extLst>
      <p:ext uri="{BB962C8B-B14F-4D97-AF65-F5344CB8AC3E}">
        <p14:creationId xmlns:p14="http://schemas.microsoft.com/office/powerpoint/2010/main" val="3098333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422244"/>
            <a:ext cx="11233149" cy="648071"/>
          </a:xfrm>
        </p:spPr>
        <p:txBody>
          <a:bodyPr>
            <a:normAutofit/>
          </a:bodyPr>
          <a:lstStyle/>
          <a:p>
            <a:r>
              <a:rPr lang="it-IT" sz="4400" dirty="0">
                <a:solidFill>
                  <a:srgbClr val="0070C0"/>
                </a:solidFill>
              </a:rPr>
              <a:t>Obiettivi del progetto</a:t>
            </a:r>
          </a:p>
        </p:txBody>
      </p:sp>
      <p:sp>
        <p:nvSpPr>
          <p:cNvPr id="3" name="Segnaposto testo 2"/>
          <p:cNvSpPr>
            <a:spLocks noGrp="1"/>
          </p:cNvSpPr>
          <p:nvPr>
            <p:ph type="body" sz="quarter" idx="11"/>
          </p:nvPr>
        </p:nvSpPr>
        <p:spPr>
          <a:xfrm>
            <a:off x="527051" y="1110087"/>
            <a:ext cx="11233149" cy="4320381"/>
          </a:xfrm>
        </p:spPr>
        <p:txBody>
          <a:bodyPr>
            <a:noAutofit/>
          </a:bodyPr>
          <a:lstStyle/>
          <a:p>
            <a:pPr algn="just">
              <a:lnSpc>
                <a:spcPct val="150000"/>
              </a:lnSpc>
              <a:spcBef>
                <a:spcPts val="0"/>
              </a:spcBef>
            </a:pPr>
            <a:r>
              <a:rPr lang="it-IT" sz="2400" dirty="0">
                <a:latin typeface="Calibri" panose="020F0502020204030204" pitchFamily="34" charset="0"/>
                <a:cs typeface="Calibri" panose="020F0502020204030204" pitchFamily="34" charset="0"/>
              </a:rPr>
              <a:t>Il progetto ha avuto lo scopo di </a:t>
            </a:r>
            <a:r>
              <a:rPr lang="it-IT" sz="2400" b="1" dirty="0">
                <a:latin typeface="Calibri" panose="020F0502020204030204" pitchFamily="34" charset="0"/>
                <a:cs typeface="Calibri" panose="020F0502020204030204" pitchFamily="34" charset="0"/>
              </a:rPr>
              <a:t>tracciare un profilo esaustivo dell’italiano scritto degli studenti universitari</a:t>
            </a:r>
            <a:r>
              <a:rPr lang="it-IT" sz="2400" dirty="0">
                <a:latin typeface="Calibri" panose="020F0502020204030204" pitchFamily="34" charset="0"/>
                <a:cs typeface="Calibri" panose="020F0502020204030204" pitchFamily="34" charset="0"/>
              </a:rPr>
              <a:t>, analizzando la produzione scritta </a:t>
            </a:r>
            <a:r>
              <a:rPr lang="it-IT" sz="2400" b="1" dirty="0">
                <a:latin typeface="Calibri" panose="020F0502020204030204" pitchFamily="34" charset="0"/>
                <a:cs typeface="Calibri" panose="020F0502020204030204" pitchFamily="34" charset="0"/>
              </a:rPr>
              <a:t>formale</a:t>
            </a:r>
            <a:r>
              <a:rPr lang="it-IT" sz="2400" dirty="0">
                <a:latin typeface="Calibri" panose="020F0502020204030204" pitchFamily="34" charset="0"/>
                <a:cs typeface="Calibri" panose="020F0502020204030204" pitchFamily="34" charset="0"/>
              </a:rPr>
              <a:t> di un campione rappresentativo di studenti universitari di diverse sedi.</a:t>
            </a:r>
          </a:p>
          <a:p>
            <a:pPr algn="just">
              <a:lnSpc>
                <a:spcPct val="150000"/>
              </a:lnSpc>
              <a:spcBef>
                <a:spcPts val="0"/>
              </a:spcBef>
            </a:pPr>
            <a:endParaRPr lang="it-IT" sz="2400" dirty="0">
              <a:latin typeface="Calibri" panose="020F0502020204030204" pitchFamily="34" charset="0"/>
              <a:cs typeface="Calibri" panose="020F0502020204030204" pitchFamily="34" charset="0"/>
            </a:endParaRPr>
          </a:p>
          <a:p>
            <a:pPr algn="just">
              <a:lnSpc>
                <a:spcPct val="150000"/>
              </a:lnSpc>
              <a:spcBef>
                <a:spcPts val="0"/>
              </a:spcBef>
            </a:pPr>
            <a:r>
              <a:rPr lang="it-IT" sz="2400" dirty="0">
                <a:latin typeface="Calibri" panose="020F0502020204030204" pitchFamily="34" charset="0"/>
                <a:cs typeface="Calibri" panose="020F0502020204030204" pitchFamily="34" charset="0"/>
              </a:rPr>
              <a:t>Si tratta del </a:t>
            </a:r>
            <a:r>
              <a:rPr lang="it-IT" sz="2400" b="1" u="sng" dirty="0">
                <a:solidFill>
                  <a:srgbClr val="FF0000"/>
                </a:solidFill>
                <a:latin typeface="Calibri" panose="020F0502020204030204" pitchFamily="34" charset="0"/>
                <a:cs typeface="Calibri" panose="020F0502020204030204" pitchFamily="34" charset="0"/>
              </a:rPr>
              <a:t>primo studio sistematico</a:t>
            </a:r>
            <a:r>
              <a:rPr lang="it-IT" sz="2400" dirty="0">
                <a:latin typeface="Calibri" panose="020F0502020204030204" pitchFamily="34" charset="0"/>
                <a:cs typeface="Calibri" panose="020F0502020204030204" pitchFamily="34" charset="0"/>
              </a:rPr>
              <a:t> condotto su questo segmento del sistema linguistico italiano. Mancano dunque, per il passato, termini di confronto che ci permettano di dire se la lingua ha subito o meno quel </a:t>
            </a:r>
            <a:r>
              <a:rPr lang="it-IT" sz="2400" b="1" dirty="0">
                <a:latin typeface="Calibri" panose="020F0502020204030204" pitchFamily="34" charset="0"/>
                <a:cs typeface="Calibri" panose="020F0502020204030204" pitchFamily="34" charset="0"/>
              </a:rPr>
              <a:t>presunto</a:t>
            </a:r>
            <a:r>
              <a:rPr lang="it-IT" sz="2400" dirty="0">
                <a:latin typeface="Calibri" panose="020F0502020204030204" pitchFamily="34" charset="0"/>
                <a:cs typeface="Calibri" panose="020F0502020204030204" pitchFamily="34" charset="0"/>
              </a:rPr>
              <a:t> declino che spesso viene denunciato e se, nel passaggio da una generazione all’altra, ci sia stata una perdita nelle capacità di scrittura. Per questa ragione, i risultati vanno considerati come un </a:t>
            </a:r>
            <a:r>
              <a:rPr lang="it-IT" sz="2400" b="1" u="sng" dirty="0">
                <a:solidFill>
                  <a:srgbClr val="FF0000"/>
                </a:solidFill>
                <a:latin typeface="Calibri" panose="020F0502020204030204" pitchFamily="34" charset="0"/>
                <a:cs typeface="Calibri" panose="020F0502020204030204" pitchFamily="34" charset="0"/>
              </a:rPr>
              <a:t>punto di partenza</a:t>
            </a:r>
            <a:r>
              <a:rPr lang="it-IT" sz="2400" dirty="0">
                <a:latin typeface="Calibri" panose="020F0502020204030204" pitchFamily="34" charset="0"/>
                <a:cs typeface="Calibri" panose="020F0502020204030204" pitchFamily="34" charset="0"/>
              </a:rPr>
              <a:t>, più che come un punto di arrivo.</a:t>
            </a:r>
          </a:p>
        </p:txBody>
      </p:sp>
    </p:spTree>
    <p:extLst>
      <p:ext uri="{BB962C8B-B14F-4D97-AF65-F5344CB8AC3E}">
        <p14:creationId xmlns:p14="http://schemas.microsoft.com/office/powerpoint/2010/main" val="62612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2E1BF1E5-CE08-4DE7-9856-ABA0C744D101}"/>
              </a:ext>
            </a:extLst>
          </p:cNvPr>
          <p:cNvSpPr txBox="1">
            <a:spLocks/>
          </p:cNvSpPr>
          <p:nvPr/>
        </p:nvSpPr>
        <p:spPr>
          <a:xfrm>
            <a:off x="248356" y="2064101"/>
            <a:ext cx="11830755" cy="289172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8000" b="1">
                <a:solidFill>
                  <a:srgbClr val="0070C0"/>
                </a:solidFill>
              </a:rPr>
              <a:t>La costruzione del campione</a:t>
            </a:r>
            <a:endParaRPr lang="it-IT" sz="8000" b="1" dirty="0">
              <a:solidFill>
                <a:srgbClr val="0070C0"/>
              </a:solidFill>
            </a:endParaRPr>
          </a:p>
        </p:txBody>
      </p:sp>
    </p:spTree>
    <p:extLst>
      <p:ext uri="{BB962C8B-B14F-4D97-AF65-F5344CB8AC3E}">
        <p14:creationId xmlns:p14="http://schemas.microsoft.com/office/powerpoint/2010/main" val="1962083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6B792F6-8F8D-4285-A5E9-1DBEE1B4CF5C}"/>
              </a:ext>
            </a:extLst>
          </p:cNvPr>
          <p:cNvSpPr>
            <a:spLocks noGrp="1"/>
          </p:cNvSpPr>
          <p:nvPr>
            <p:ph idx="1"/>
          </p:nvPr>
        </p:nvSpPr>
        <p:spPr>
          <a:xfrm>
            <a:off x="488240" y="357255"/>
            <a:ext cx="11082867" cy="5479099"/>
          </a:xfrm>
        </p:spPr>
        <p:txBody>
          <a:bodyPr>
            <a:normAutofit/>
          </a:bodyPr>
          <a:lstStyle/>
          <a:p>
            <a:pPr>
              <a:lnSpc>
                <a:spcPct val="100000"/>
              </a:lnSpc>
            </a:pPr>
            <a:r>
              <a:rPr lang="it-IT" sz="1800" dirty="0"/>
              <a:t>L’indagine è stata condotta nell’anno accademico 2020/21 su studentesse e studenti iscritti al </a:t>
            </a:r>
            <a:r>
              <a:rPr lang="it-IT" sz="1800" b="1" dirty="0"/>
              <a:t>II anno delle lauree triennali e delle lauree a ciclo unico</a:t>
            </a:r>
            <a:r>
              <a:rPr lang="it-IT" sz="1800" dirty="0"/>
              <a:t>.</a:t>
            </a:r>
          </a:p>
          <a:p>
            <a:pPr>
              <a:lnSpc>
                <a:spcPct val="100000"/>
              </a:lnSpc>
            </a:pPr>
            <a:r>
              <a:rPr lang="it-IT" sz="1800" dirty="0"/>
              <a:t>Target </a:t>
            </a:r>
            <a:r>
              <a:rPr lang="it-IT" sz="1800" b="1" dirty="0"/>
              <a:t>teorico</a:t>
            </a:r>
            <a:r>
              <a:rPr lang="it-IT" sz="1800" dirty="0"/>
              <a:t> stabilito al momento della stesura del progetto: campione 1/100 calcolato su coloro che avevano fatto l’iscrizione al I anno nell’</a:t>
            </a:r>
            <a:r>
              <a:rPr lang="it-IT" sz="1800" dirty="0" err="1"/>
              <a:t>a.a</a:t>
            </a:r>
            <a:r>
              <a:rPr lang="it-IT" sz="1800" dirty="0"/>
              <a:t>. 2018-19 (300.263) &gt; 3.000 informanti</a:t>
            </a:r>
          </a:p>
          <a:p>
            <a:pPr>
              <a:lnSpc>
                <a:spcPct val="100000"/>
              </a:lnSpc>
            </a:pPr>
            <a:r>
              <a:rPr lang="it-IT" sz="1800" dirty="0"/>
              <a:t>Stratificazione del campione basata su due criteri:</a:t>
            </a:r>
          </a:p>
          <a:p>
            <a:pPr lvl="1">
              <a:lnSpc>
                <a:spcPct val="100000"/>
              </a:lnSpc>
            </a:pPr>
            <a:endParaRPr lang="it-IT" sz="1800" dirty="0"/>
          </a:p>
          <a:p>
            <a:pPr lvl="1">
              <a:lnSpc>
                <a:spcPct val="100000"/>
              </a:lnSpc>
            </a:pPr>
            <a:r>
              <a:rPr lang="it-IT" sz="1800" dirty="0"/>
              <a:t>distribuzione per aree disciplinari:</a:t>
            </a:r>
          </a:p>
          <a:p>
            <a:pPr lvl="2">
              <a:lnSpc>
                <a:spcPct val="100000"/>
              </a:lnSpc>
            </a:pPr>
            <a:r>
              <a:rPr lang="it-IT" sz="1800" dirty="0"/>
              <a:t>area sanitaria (Farmacia e Infermieristica):			10% [300 informatori]</a:t>
            </a:r>
          </a:p>
          <a:p>
            <a:pPr lvl="2">
              <a:lnSpc>
                <a:spcPct val="100000"/>
              </a:lnSpc>
            </a:pPr>
            <a:r>
              <a:rPr lang="it-IT" sz="1800" dirty="0"/>
              <a:t>area scientifica (Ingegneria, tutti </a:t>
            </a:r>
            <a:r>
              <a:rPr lang="it-IT" sz="1800"/>
              <a:t>i tipi):</a:t>
            </a:r>
            <a:r>
              <a:rPr lang="it-IT" sz="1800" dirty="0"/>
              <a:t>			36% [1080 informatori]</a:t>
            </a:r>
          </a:p>
          <a:p>
            <a:pPr lvl="2">
              <a:lnSpc>
                <a:spcPct val="100000"/>
              </a:lnSpc>
            </a:pPr>
            <a:r>
              <a:rPr lang="it-IT" sz="1800" dirty="0"/>
              <a:t>area umanistica (Scienze della formazione primaria e Lingue): 	19% [570 informatori]</a:t>
            </a:r>
          </a:p>
          <a:p>
            <a:pPr lvl="2">
              <a:lnSpc>
                <a:spcPct val="100000"/>
              </a:lnSpc>
            </a:pPr>
            <a:r>
              <a:rPr lang="it-IT" sz="1800" dirty="0"/>
              <a:t>area sociale (Giurisprudenza e Economia, tutti i tipi): 		35% [1050 informatori]</a:t>
            </a:r>
          </a:p>
          <a:p>
            <a:pPr marL="914400" lvl="2" indent="0">
              <a:lnSpc>
                <a:spcPct val="100000"/>
              </a:lnSpc>
              <a:buNone/>
            </a:pPr>
            <a:endParaRPr lang="it-IT" sz="1800" dirty="0"/>
          </a:p>
          <a:p>
            <a:pPr lvl="1">
              <a:lnSpc>
                <a:spcPct val="100000"/>
              </a:lnSpc>
            </a:pPr>
            <a:r>
              <a:rPr lang="it-IT" sz="1800" dirty="0"/>
              <a:t>distribuzione territoriale degli Atenei:</a:t>
            </a:r>
          </a:p>
          <a:p>
            <a:pPr lvl="2">
              <a:lnSpc>
                <a:spcPct val="100000"/>
              </a:lnSpc>
            </a:pPr>
            <a:r>
              <a:rPr lang="it-IT" sz="1800" dirty="0"/>
              <a:t>Nord: 47% (1410 informatori)</a:t>
            </a:r>
          </a:p>
          <a:p>
            <a:pPr lvl="2">
              <a:lnSpc>
                <a:spcPct val="100000"/>
              </a:lnSpc>
            </a:pPr>
            <a:r>
              <a:rPr lang="it-IT" sz="1800" dirty="0"/>
              <a:t>Centro: 23% (690 informatori)</a:t>
            </a:r>
          </a:p>
          <a:p>
            <a:pPr lvl="2">
              <a:lnSpc>
                <a:spcPct val="100000"/>
              </a:lnSpc>
            </a:pPr>
            <a:r>
              <a:rPr lang="it-IT" sz="1800" dirty="0"/>
              <a:t>Sud: 30% (900 informatori)</a:t>
            </a:r>
          </a:p>
          <a:p>
            <a:pPr marL="0" indent="0">
              <a:lnSpc>
                <a:spcPct val="100000"/>
              </a:lnSpc>
              <a:buNone/>
            </a:pPr>
            <a:endParaRPr lang="it-IT" sz="1800" dirty="0"/>
          </a:p>
          <a:p>
            <a:pPr marL="0" indent="0">
              <a:lnSpc>
                <a:spcPct val="100000"/>
              </a:lnSpc>
              <a:buNone/>
            </a:pPr>
            <a:endParaRPr lang="it-IT" sz="1800" dirty="0"/>
          </a:p>
        </p:txBody>
      </p:sp>
    </p:spTree>
    <p:extLst>
      <p:ext uri="{BB962C8B-B14F-4D97-AF65-F5344CB8AC3E}">
        <p14:creationId xmlns:p14="http://schemas.microsoft.com/office/powerpoint/2010/main" val="2047417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94447"/>
            <a:ext cx="10515600" cy="6051177"/>
          </a:xfrm>
        </p:spPr>
        <p:txBody>
          <a:bodyPr>
            <a:normAutofit/>
          </a:bodyPr>
          <a:lstStyle/>
          <a:p>
            <a:pPr>
              <a:lnSpc>
                <a:spcPct val="100000"/>
              </a:lnSpc>
            </a:pPr>
            <a:r>
              <a:rPr lang="it-IT" sz="1800" dirty="0"/>
              <a:t>Partecipanti effettivi: 2160 (rapporto 1/144 su iscritti al I anno nell’</a:t>
            </a:r>
            <a:r>
              <a:rPr lang="it-IT" sz="1800" dirty="0" err="1"/>
              <a:t>a.a</a:t>
            </a:r>
            <a:r>
              <a:rPr lang="it-IT" sz="1800" dirty="0"/>
              <a:t>. 2019-2020: 311.375) di 45 Atenei</a:t>
            </a:r>
          </a:p>
          <a:p>
            <a:pPr>
              <a:lnSpc>
                <a:spcPct val="100000"/>
              </a:lnSpc>
            </a:pPr>
            <a:r>
              <a:rPr lang="it-IT" sz="1800" b="1" dirty="0"/>
              <a:t>Campione definitivo</a:t>
            </a:r>
            <a:r>
              <a:rPr lang="it-IT" sz="1800" dirty="0"/>
              <a:t>: 2137 partecipanti (eliminazione di 23 questionari privi di testo valido) di 45 Atenei</a:t>
            </a:r>
          </a:p>
          <a:p>
            <a:pPr>
              <a:lnSpc>
                <a:spcPct val="100000"/>
              </a:lnSpc>
            </a:pPr>
            <a:r>
              <a:rPr lang="it-IT" sz="1800" dirty="0"/>
              <a:t>Distribuzione per aree disciplinari:</a:t>
            </a:r>
          </a:p>
          <a:p>
            <a:pPr marL="0" indent="0">
              <a:lnSpc>
                <a:spcPct val="100000"/>
              </a:lnSpc>
              <a:buNone/>
            </a:pPr>
            <a:endParaRPr lang="it-IT" sz="1800" dirty="0"/>
          </a:p>
        </p:txBody>
      </p:sp>
      <p:graphicFrame>
        <p:nvGraphicFramePr>
          <p:cNvPr id="4" name="Grafico 3"/>
          <p:cNvGraphicFramePr/>
          <p:nvPr>
            <p:extLst>
              <p:ext uri="{D42A27DB-BD31-4B8C-83A1-F6EECF244321}">
                <p14:modId xmlns:p14="http://schemas.microsoft.com/office/powerpoint/2010/main" val="872989552"/>
              </p:ext>
            </p:extLst>
          </p:nvPr>
        </p:nvGraphicFramePr>
        <p:xfrm>
          <a:off x="602259" y="2416629"/>
          <a:ext cx="4807941" cy="34283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Grafico 5"/>
          <p:cNvGraphicFramePr/>
          <p:nvPr>
            <p:extLst>
              <p:ext uri="{D42A27DB-BD31-4B8C-83A1-F6EECF244321}">
                <p14:modId xmlns:p14="http://schemas.microsoft.com/office/powerpoint/2010/main" val="3976707069"/>
              </p:ext>
            </p:extLst>
          </p:nvPr>
        </p:nvGraphicFramePr>
        <p:xfrm>
          <a:off x="6259286" y="1850571"/>
          <a:ext cx="5457586" cy="409367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113055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5287</TotalTime>
  <Words>4811</Words>
  <Application>Microsoft Office PowerPoint</Application>
  <PresentationFormat>Widescreen</PresentationFormat>
  <Paragraphs>310</Paragraphs>
  <Slides>42</Slides>
  <Notes>9</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42</vt:i4>
      </vt:variant>
    </vt:vector>
  </HeadingPairs>
  <TitlesOfParts>
    <vt:vector size="49" baseType="lpstr">
      <vt:lpstr>Arial</vt:lpstr>
      <vt:lpstr>Baskerville Old Face</vt:lpstr>
      <vt:lpstr>Calibri</vt:lpstr>
      <vt:lpstr>Calibri Light</vt:lpstr>
      <vt:lpstr>Century Gothic</vt:lpstr>
      <vt:lpstr>Wingdings</vt:lpstr>
      <vt:lpstr>Tema di Office</vt:lpstr>
      <vt:lpstr>Presentazione standard di PowerPoint</vt:lpstr>
      <vt:lpstr>Atenei coinvolti</vt:lpstr>
      <vt:lpstr>Gruppo di ricerca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 profili degli informanti: genere</vt:lpstr>
      <vt:lpstr>I profili degli informanti: scolarizzazione e titolo di accesso all’università</vt:lpstr>
      <vt:lpstr>I profili degli informanti: abitudini di lettura</vt:lpstr>
      <vt:lpstr>I profili degli informanti: la scrittura</vt:lpstr>
      <vt:lpstr>La raccolta dei dati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 corpora</vt:lpstr>
      <vt:lpstr>Presentazione standard di PowerPoint</vt:lpstr>
      <vt:lpstr>Alcuni (primi) risultati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ANONIMO</dc:creator>
  <cp:lastModifiedBy>Nicola Grandi</cp:lastModifiedBy>
  <cp:revision>271</cp:revision>
  <cp:lastPrinted>2023-11-29T10:21:18Z</cp:lastPrinted>
  <dcterms:created xsi:type="dcterms:W3CDTF">2023-10-26T09:38:02Z</dcterms:created>
  <dcterms:modified xsi:type="dcterms:W3CDTF">2024-11-18T17:39:04Z</dcterms:modified>
</cp:coreProperties>
</file>