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26"/>
  </p:notesMasterIdLst>
  <p:sldIdLst>
    <p:sldId id="256" r:id="rId6"/>
    <p:sldId id="257" r:id="rId7"/>
    <p:sldId id="258" r:id="rId8"/>
    <p:sldId id="259" r:id="rId9"/>
    <p:sldId id="264" r:id="rId10"/>
    <p:sldId id="266" r:id="rId11"/>
    <p:sldId id="265" r:id="rId12"/>
    <p:sldId id="346" r:id="rId13"/>
    <p:sldId id="355" r:id="rId14"/>
    <p:sldId id="356" r:id="rId15"/>
    <p:sldId id="357" r:id="rId16"/>
    <p:sldId id="358" r:id="rId17"/>
    <p:sldId id="359" r:id="rId18"/>
    <p:sldId id="302" r:id="rId19"/>
    <p:sldId id="303" r:id="rId20"/>
    <p:sldId id="949" r:id="rId21"/>
    <p:sldId id="904" r:id="rId22"/>
    <p:sldId id="903" r:id="rId23"/>
    <p:sldId id="381" r:id="rId24"/>
    <p:sldId id="982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03"/>
  </p:normalViewPr>
  <p:slideViewPr>
    <p:cSldViewPr snapToGrid="0">
      <p:cViewPr varScale="1">
        <p:scale>
          <a:sx n="58" d="100"/>
          <a:sy n="58" d="100"/>
        </p:scale>
        <p:origin x="4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C2F36C-CB54-4A5F-926A-93FC1609B6EE}" type="doc">
      <dgm:prSet loTypeId="urn:microsoft.com/office/officeart/2005/8/layout/radial2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it-CH"/>
        </a:p>
      </dgm:t>
    </dgm:pt>
    <dgm:pt modelId="{ECBBD3F2-7E1A-46E3-ADDD-EC4A37C9D6AE}">
      <dgm:prSet phldrT="[Testo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fr-CH" sz="2300" b="1" dirty="0">
              <a:latin typeface="Calibri" pitchFamily="34" charset="0"/>
              <a:cs typeface="Arial" pitchFamily="34" charset="0"/>
            </a:rPr>
            <a:t>A ELENCO</a:t>
          </a:r>
          <a:endParaRPr lang="it-CH" sz="1800" b="1" dirty="0">
            <a:latin typeface="Calibri" pitchFamily="34" charset="0"/>
            <a:cs typeface="Arial" pitchFamily="34" charset="0"/>
          </a:endParaRPr>
        </a:p>
      </dgm:t>
    </dgm:pt>
    <dgm:pt modelId="{8C236AAC-DB14-41C6-A001-CF74045DCD9B}" type="parTrans" cxnId="{08D22018-CD9E-4EA1-841D-1F8E7A624A8F}">
      <dgm:prSet/>
      <dgm:spPr/>
      <dgm:t>
        <a:bodyPr/>
        <a:lstStyle/>
        <a:p>
          <a:endParaRPr lang="it-CH"/>
        </a:p>
      </dgm:t>
    </dgm:pt>
    <dgm:pt modelId="{BB8A4995-ED65-44BB-BDAE-A41A0F831CE7}" type="sibTrans" cxnId="{08D22018-CD9E-4EA1-841D-1F8E7A624A8F}">
      <dgm:prSet/>
      <dgm:spPr/>
      <dgm:t>
        <a:bodyPr/>
        <a:lstStyle/>
        <a:p>
          <a:endParaRPr lang="it-CH"/>
        </a:p>
      </dgm:t>
    </dgm:pt>
    <dgm:pt modelId="{BCF5053E-F3DC-49DD-9124-FAC45FCBEA70}">
      <dgm:prSet phldrT="[Testo]" custT="1"/>
      <dgm:spPr/>
      <dgm:t>
        <a:bodyPr/>
        <a:lstStyle/>
        <a:p>
          <a:pPr algn="l"/>
          <a:r>
            <a:rPr lang="fr-CH" sz="2300" dirty="0" err="1">
              <a:latin typeface="Calibri" pitchFamily="34" charset="0"/>
              <a:cs typeface="Calibri" pitchFamily="34" charset="0"/>
            </a:rPr>
            <a:t>Testualità</a:t>
          </a:r>
          <a:r>
            <a:rPr lang="fr-CH" sz="2300" dirty="0">
              <a:latin typeface="Calibri" pitchFamily="34" charset="0"/>
              <a:cs typeface="Calibri" pitchFamily="34" charset="0"/>
            </a:rPr>
            <a:t>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caratterizzata</a:t>
          </a:r>
          <a:r>
            <a:rPr lang="fr-CH" sz="2300" dirty="0">
              <a:latin typeface="Calibri" pitchFamily="34" charset="0"/>
              <a:cs typeface="Calibri" pitchFamily="34" charset="0"/>
            </a:rPr>
            <a:t> da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frasi</a:t>
          </a:r>
          <a:r>
            <a:rPr lang="fr-CH" sz="2300" dirty="0">
              <a:latin typeface="Calibri" pitchFamily="34" charset="0"/>
              <a:cs typeface="Calibri" pitchFamily="34" charset="0"/>
            </a:rPr>
            <a:t>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brevi</a:t>
          </a:r>
          <a:r>
            <a:rPr lang="fr-CH" sz="2300" dirty="0">
              <a:latin typeface="Calibri" pitchFamily="34" charset="0"/>
              <a:cs typeface="Calibri" pitchFamily="34" charset="0"/>
            </a:rPr>
            <a:t>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scandite</a:t>
          </a:r>
          <a:r>
            <a:rPr lang="fr-CH" sz="2300" dirty="0">
              <a:latin typeface="Calibri" pitchFamily="34" charset="0"/>
              <a:cs typeface="Calibri" pitchFamily="34" charset="0"/>
            </a:rPr>
            <a:t>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soprattutto</a:t>
          </a:r>
          <a:r>
            <a:rPr lang="fr-CH" sz="2300" dirty="0">
              <a:latin typeface="Calibri" pitchFamily="34" charset="0"/>
              <a:cs typeface="Calibri" pitchFamily="34" charset="0"/>
            </a:rPr>
            <a:t> da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punti</a:t>
          </a:r>
          <a:r>
            <a:rPr lang="fr-CH" sz="2300" dirty="0">
              <a:latin typeface="Calibri" pitchFamily="34" charset="0"/>
              <a:cs typeface="Calibri" pitchFamily="34" charset="0"/>
            </a:rPr>
            <a:t> (più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raramente</a:t>
          </a:r>
          <a:r>
            <a:rPr lang="fr-CH" sz="2300" dirty="0">
              <a:latin typeface="Calibri" pitchFamily="34" charset="0"/>
              <a:cs typeface="Calibri" pitchFamily="34" charset="0"/>
            </a:rPr>
            <a:t> da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virgole</a:t>
          </a:r>
          <a:r>
            <a:rPr lang="fr-CH" sz="2300" dirty="0">
              <a:latin typeface="Calibri" pitchFamily="34" charset="0"/>
              <a:cs typeface="Calibri" pitchFamily="34" charset="0"/>
            </a:rPr>
            <a:t>).</a:t>
          </a:r>
          <a:endParaRPr lang="it-CH" sz="2300" dirty="0">
            <a:latin typeface="Calibri" pitchFamily="34" charset="0"/>
            <a:cs typeface="Calibri" pitchFamily="34" charset="0"/>
          </a:endParaRPr>
        </a:p>
      </dgm:t>
    </dgm:pt>
    <dgm:pt modelId="{9C0CEB03-22AE-424F-A5E9-42717E1D9A5E}" type="parTrans" cxnId="{BE69E56F-E3C4-4E8F-AE66-7E897B41E1CA}">
      <dgm:prSet/>
      <dgm:spPr/>
      <dgm:t>
        <a:bodyPr/>
        <a:lstStyle/>
        <a:p>
          <a:endParaRPr lang="it-CH"/>
        </a:p>
      </dgm:t>
    </dgm:pt>
    <dgm:pt modelId="{A68DCA52-FB9F-4B77-935E-9B05B649F799}" type="sibTrans" cxnId="{BE69E56F-E3C4-4E8F-AE66-7E897B41E1CA}">
      <dgm:prSet/>
      <dgm:spPr/>
      <dgm:t>
        <a:bodyPr/>
        <a:lstStyle/>
        <a:p>
          <a:endParaRPr lang="it-CH"/>
        </a:p>
      </dgm:t>
    </dgm:pt>
    <dgm:pt modelId="{C20DE8DF-5F9E-42B4-A86D-8FB8FDE45C28}">
      <dgm:prSet phldrT="[Testo]" custT="1"/>
      <dgm:spPr/>
      <dgm:t>
        <a:bodyPr/>
        <a:lstStyle/>
        <a:p>
          <a:r>
            <a:rPr lang="fr-CH" sz="2400" b="1" dirty="0">
              <a:latin typeface="Calibri" pitchFamily="34" charset="0"/>
              <a:cs typeface="Arial" pitchFamily="34" charset="0"/>
            </a:rPr>
            <a:t>A FLUSSO</a:t>
          </a:r>
          <a:endParaRPr lang="it-CH" sz="2400" b="1" dirty="0">
            <a:latin typeface="Calibri" pitchFamily="34" charset="0"/>
            <a:cs typeface="Arial" pitchFamily="34" charset="0"/>
          </a:endParaRPr>
        </a:p>
      </dgm:t>
    </dgm:pt>
    <dgm:pt modelId="{E112077F-9A54-4F74-B104-C8B02F012719}" type="parTrans" cxnId="{2C9AFA3B-5913-4F7D-9BF4-6DE37DF5749B}">
      <dgm:prSet/>
      <dgm:spPr/>
      <dgm:t>
        <a:bodyPr/>
        <a:lstStyle/>
        <a:p>
          <a:endParaRPr lang="it-CH"/>
        </a:p>
      </dgm:t>
    </dgm:pt>
    <dgm:pt modelId="{FE9C818B-F79C-4D7B-9DD0-34CBA802D744}" type="sibTrans" cxnId="{2C9AFA3B-5913-4F7D-9BF4-6DE37DF5749B}">
      <dgm:prSet/>
      <dgm:spPr/>
      <dgm:t>
        <a:bodyPr/>
        <a:lstStyle/>
        <a:p>
          <a:endParaRPr lang="it-CH"/>
        </a:p>
      </dgm:t>
    </dgm:pt>
    <dgm:pt modelId="{1592F558-5986-45BB-9E55-4572278DE88D}">
      <dgm:prSet phldrT="[Testo]" custT="1"/>
      <dgm:spPr/>
      <dgm:t>
        <a:bodyPr/>
        <a:lstStyle/>
        <a:p>
          <a:pPr algn="just"/>
          <a:endParaRPr lang="it-CH" sz="2400" dirty="0">
            <a:latin typeface="Calibri" pitchFamily="34" charset="0"/>
            <a:cs typeface="Arial" pitchFamily="34" charset="0"/>
          </a:endParaRPr>
        </a:p>
      </dgm:t>
    </dgm:pt>
    <dgm:pt modelId="{194AA5A3-A275-4885-A8B4-BE719F099B36}" type="parTrans" cxnId="{3AE26C11-8BD2-436A-8066-36C50E8974EE}">
      <dgm:prSet/>
      <dgm:spPr/>
      <dgm:t>
        <a:bodyPr/>
        <a:lstStyle/>
        <a:p>
          <a:endParaRPr lang="it-CH"/>
        </a:p>
      </dgm:t>
    </dgm:pt>
    <dgm:pt modelId="{B5F5E5AF-86EC-4A95-82D2-AA3D6E1C4B7E}" type="sibTrans" cxnId="{3AE26C11-8BD2-436A-8066-36C50E8974EE}">
      <dgm:prSet/>
      <dgm:spPr/>
      <dgm:t>
        <a:bodyPr/>
        <a:lstStyle/>
        <a:p>
          <a:endParaRPr lang="it-CH"/>
        </a:p>
      </dgm:t>
    </dgm:pt>
    <dgm:pt modelId="{6F93B857-4FD4-4C34-9260-C5C89E1CE79C}">
      <dgm:prSet phldrT="[Testo]" custT="1"/>
      <dgm:spPr/>
      <dgm:t>
        <a:bodyPr/>
        <a:lstStyle/>
        <a:p>
          <a:pPr algn="l"/>
          <a:r>
            <a:rPr lang="fr-CH" sz="2300" dirty="0" err="1">
              <a:latin typeface="Calibri" pitchFamily="34" charset="0"/>
              <a:cs typeface="Arial" pitchFamily="34" charset="0"/>
            </a:rPr>
            <a:t>Testualità</a:t>
          </a:r>
          <a:r>
            <a:rPr lang="fr-CH" sz="2300" dirty="0">
              <a:latin typeface="Calibri" pitchFamily="34" charset="0"/>
              <a:cs typeface="Arial" pitchFamily="34" charset="0"/>
            </a:rPr>
            <a:t> </a:t>
          </a:r>
          <a:r>
            <a:rPr lang="fr-CH" sz="2300" dirty="0" err="1">
              <a:latin typeface="Calibri" pitchFamily="34" charset="0"/>
              <a:cs typeface="Arial" pitchFamily="34" charset="0"/>
            </a:rPr>
            <a:t>caratterizzata</a:t>
          </a:r>
          <a:r>
            <a:rPr lang="fr-CH" sz="2300" dirty="0">
              <a:latin typeface="Calibri" pitchFamily="34" charset="0"/>
              <a:cs typeface="Arial" pitchFamily="34" charset="0"/>
            </a:rPr>
            <a:t> da </a:t>
          </a:r>
          <a:r>
            <a:rPr lang="fr-CH" sz="2300" dirty="0" err="1">
              <a:latin typeface="Calibri" pitchFamily="34" charset="0"/>
              <a:cs typeface="Arial" pitchFamily="34" charset="0"/>
            </a:rPr>
            <a:t>periodi</a:t>
          </a:r>
          <a:r>
            <a:rPr lang="fr-CH" sz="2300" dirty="0">
              <a:latin typeface="Calibri" pitchFamily="34" charset="0"/>
              <a:cs typeface="Arial" pitchFamily="34" charset="0"/>
            </a:rPr>
            <a:t> molto </a:t>
          </a:r>
          <a:r>
            <a:rPr lang="fr-CH" sz="2300" dirty="0" err="1">
              <a:latin typeface="Calibri" pitchFamily="34" charset="0"/>
              <a:cs typeface="Arial" pitchFamily="34" charset="0"/>
            </a:rPr>
            <a:t>lunghi</a:t>
          </a:r>
          <a:r>
            <a:rPr lang="fr-CH" sz="2300" dirty="0">
              <a:latin typeface="Calibri" pitchFamily="34" charset="0"/>
              <a:cs typeface="Arial" pitchFamily="34" charset="0"/>
            </a:rPr>
            <a:t> con </a:t>
          </a:r>
          <a:r>
            <a:rPr lang="fr-CH" sz="2300" dirty="0" err="1">
              <a:latin typeface="Calibri" pitchFamily="34" charset="0"/>
              <a:cs typeface="Arial" pitchFamily="34" charset="0"/>
            </a:rPr>
            <a:t>scarsa</a:t>
          </a:r>
          <a:r>
            <a:rPr lang="fr-CH" sz="2300" dirty="0">
              <a:latin typeface="Calibri" pitchFamily="34" charset="0"/>
              <a:cs typeface="Arial" pitchFamily="34" charset="0"/>
            </a:rPr>
            <a:t> </a:t>
          </a:r>
          <a:r>
            <a:rPr lang="fr-CH" sz="2300" dirty="0" err="1">
              <a:latin typeface="Calibri" pitchFamily="34" charset="0"/>
              <a:cs typeface="Arial" pitchFamily="34" charset="0"/>
            </a:rPr>
            <a:t>interpunzione</a:t>
          </a:r>
          <a:r>
            <a:rPr lang="fr-CH" sz="2300" dirty="0">
              <a:latin typeface="Calibri" pitchFamily="34" charset="0"/>
              <a:cs typeface="Arial" pitchFamily="34" charset="0"/>
            </a:rPr>
            <a:t> o </a:t>
          </a:r>
          <a:r>
            <a:rPr lang="fr-CH" sz="2300" dirty="0">
              <a:latin typeface="Calibri" pitchFamily="34" charset="0"/>
              <a:cs typeface="Calibri" pitchFamily="34" charset="0"/>
            </a:rPr>
            <a:t>‟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pioggia</a:t>
          </a:r>
          <a:r>
            <a:rPr lang="fr-CH" sz="2300" dirty="0">
              <a:latin typeface="Calibri" pitchFamily="34" charset="0"/>
              <a:cs typeface="Calibri" pitchFamily="34" charset="0"/>
            </a:rPr>
            <a:t>” di 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virgole</a:t>
          </a:r>
          <a:r>
            <a:rPr lang="fr-CH" sz="2300" dirty="0">
              <a:latin typeface="Calibri" pitchFamily="34" charset="0"/>
              <a:cs typeface="Calibri" pitchFamily="34" charset="0"/>
            </a:rPr>
            <a:t> (</a:t>
          </a:r>
          <a:r>
            <a:rPr lang="fr-CH" sz="2300" dirty="0" err="1">
              <a:latin typeface="Calibri" pitchFamily="34" charset="0"/>
              <a:cs typeface="Calibri" pitchFamily="34" charset="0"/>
            </a:rPr>
            <a:t>soventi</a:t>
          </a:r>
          <a:r>
            <a:rPr lang="fr-CH" sz="2300" dirty="0">
              <a:latin typeface="Calibri" pitchFamily="34" charset="0"/>
              <a:cs typeface="Calibri" pitchFamily="34" charset="0"/>
            </a:rPr>
            <a:t> </a:t>
          </a:r>
          <a:r>
            <a:rPr lang="fr-CH" sz="2300" i="1" dirty="0">
              <a:latin typeface="Calibri" pitchFamily="34" charset="0"/>
              <a:cs typeface="Calibri" pitchFamily="34" charset="0"/>
            </a:rPr>
            <a:t>comma </a:t>
          </a:r>
          <a:r>
            <a:rPr lang="fr-CH" sz="2300" i="1" dirty="0" err="1">
              <a:latin typeface="Calibri" pitchFamily="34" charset="0"/>
              <a:cs typeface="Calibri" pitchFamily="34" charset="0"/>
            </a:rPr>
            <a:t>splice</a:t>
          </a:r>
          <a:r>
            <a:rPr lang="fr-CH" sz="2300" dirty="0">
              <a:latin typeface="Calibri" pitchFamily="34" charset="0"/>
              <a:cs typeface="Calibri" pitchFamily="34" charset="0"/>
            </a:rPr>
            <a:t>).</a:t>
          </a:r>
          <a:endParaRPr lang="it-CH" sz="2000" dirty="0">
            <a:latin typeface="Calibri" pitchFamily="34" charset="0"/>
            <a:cs typeface="Arial" pitchFamily="34" charset="0"/>
          </a:endParaRPr>
        </a:p>
      </dgm:t>
    </dgm:pt>
    <dgm:pt modelId="{285296B1-BDCC-450B-A41A-8C0B8B6349CA}" type="parTrans" cxnId="{2CAE303E-4978-4853-9A4A-8E947B667D59}">
      <dgm:prSet/>
      <dgm:spPr/>
      <dgm:t>
        <a:bodyPr/>
        <a:lstStyle/>
        <a:p>
          <a:endParaRPr lang="it-CH"/>
        </a:p>
      </dgm:t>
    </dgm:pt>
    <dgm:pt modelId="{E49B0D3F-10C8-4BE7-A3CA-331255592BD6}" type="sibTrans" cxnId="{2CAE303E-4978-4853-9A4A-8E947B667D59}">
      <dgm:prSet/>
      <dgm:spPr/>
      <dgm:t>
        <a:bodyPr/>
        <a:lstStyle/>
        <a:p>
          <a:endParaRPr lang="it-CH"/>
        </a:p>
      </dgm:t>
    </dgm:pt>
    <dgm:pt modelId="{25740EF7-3E54-41B3-B357-0AF0F3501FEF}" type="pres">
      <dgm:prSet presAssocID="{2AC2F36C-CB54-4A5F-926A-93FC1609B6EE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83609894-9D76-4C58-ABBA-AF1B5D1E5D8D}" type="pres">
      <dgm:prSet presAssocID="{2AC2F36C-CB54-4A5F-926A-93FC1609B6EE}" presName="cycle" presStyleCnt="0"/>
      <dgm:spPr/>
    </dgm:pt>
    <dgm:pt modelId="{F773739F-6BA0-4EB1-BCD0-3A5CC09DADB9}" type="pres">
      <dgm:prSet presAssocID="{2AC2F36C-CB54-4A5F-926A-93FC1609B6EE}" presName="centerShape" presStyleCnt="0"/>
      <dgm:spPr/>
    </dgm:pt>
    <dgm:pt modelId="{606601FA-FCF3-4D32-9F46-6334438CE562}" type="pres">
      <dgm:prSet presAssocID="{2AC2F36C-CB54-4A5F-926A-93FC1609B6EE}" presName="connSite" presStyleLbl="node1" presStyleIdx="0" presStyleCnt="3"/>
      <dgm:spPr/>
    </dgm:pt>
    <dgm:pt modelId="{BAE55B74-D7D2-4065-BD71-D8339517F8A7}" type="pres">
      <dgm:prSet presAssocID="{2AC2F36C-CB54-4A5F-926A-93FC1609B6EE}" presName="visible" presStyleLbl="node1" presStyleIdx="0" presStyleCnt="3" custScaleX="104058" custScaleY="106186"/>
      <dgm:spPr>
        <a:blipFill>
          <a:blip xmlns:r="http://schemas.openxmlformats.org/officeDocument/2006/relationships"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</dgm:spPr>
    </dgm:pt>
    <dgm:pt modelId="{F4EDA2B4-17C6-4508-8700-9E8C5A03D6A0}" type="pres">
      <dgm:prSet presAssocID="{8C236AAC-DB14-41C6-A001-CF74045DCD9B}" presName="Name25" presStyleLbl="parChTrans1D1" presStyleIdx="0" presStyleCnt="2"/>
      <dgm:spPr/>
    </dgm:pt>
    <dgm:pt modelId="{15DA3DA3-E267-4E0F-80E6-5664732BB5B0}" type="pres">
      <dgm:prSet presAssocID="{ECBBD3F2-7E1A-46E3-ADDD-EC4A37C9D6AE}" presName="node" presStyleCnt="0"/>
      <dgm:spPr/>
    </dgm:pt>
    <dgm:pt modelId="{A243EDF9-B49E-4810-B55B-7BE65D2D1449}" type="pres">
      <dgm:prSet presAssocID="{ECBBD3F2-7E1A-46E3-ADDD-EC4A37C9D6AE}" presName="parentNode" presStyleLbl="node1" presStyleIdx="1" presStyleCnt="3" custScaleX="109016" custScaleY="95014" custLinFactNeighborX="3916" custLinFactNeighborY="2408">
        <dgm:presLayoutVars>
          <dgm:chMax val="1"/>
          <dgm:bulletEnabled val="1"/>
        </dgm:presLayoutVars>
      </dgm:prSet>
      <dgm:spPr/>
    </dgm:pt>
    <dgm:pt modelId="{235C9EE1-4CC9-4EDF-896B-C7D9FC1F35D5}" type="pres">
      <dgm:prSet presAssocID="{ECBBD3F2-7E1A-46E3-ADDD-EC4A37C9D6AE}" presName="childNode" presStyleLbl="revTx" presStyleIdx="0" presStyleCnt="2">
        <dgm:presLayoutVars>
          <dgm:bulletEnabled val="1"/>
        </dgm:presLayoutVars>
      </dgm:prSet>
      <dgm:spPr/>
    </dgm:pt>
    <dgm:pt modelId="{3088B61C-F4AA-48C3-BDFB-D6455E68F391}" type="pres">
      <dgm:prSet presAssocID="{E112077F-9A54-4F74-B104-C8B02F012719}" presName="Name25" presStyleLbl="parChTrans1D1" presStyleIdx="1" presStyleCnt="2"/>
      <dgm:spPr/>
    </dgm:pt>
    <dgm:pt modelId="{B5367C9C-AC22-4825-BB39-CBBFBB1106DC}" type="pres">
      <dgm:prSet presAssocID="{C20DE8DF-5F9E-42B4-A86D-8FB8FDE45C28}" presName="node" presStyleCnt="0"/>
      <dgm:spPr/>
    </dgm:pt>
    <dgm:pt modelId="{BAA56A66-BDFA-4307-929D-900F8685AAFA}" type="pres">
      <dgm:prSet presAssocID="{C20DE8DF-5F9E-42B4-A86D-8FB8FDE45C28}" presName="parentNode" presStyleLbl="node1" presStyleIdx="2" presStyleCnt="3" custScaleX="111685" custLinFactNeighborX="5988" custLinFactNeighborY="-11753">
        <dgm:presLayoutVars>
          <dgm:chMax val="1"/>
          <dgm:bulletEnabled val="1"/>
        </dgm:presLayoutVars>
      </dgm:prSet>
      <dgm:spPr/>
    </dgm:pt>
    <dgm:pt modelId="{80D124D1-0B12-4367-B388-6FB8894BA25B}" type="pres">
      <dgm:prSet presAssocID="{C20DE8DF-5F9E-42B4-A86D-8FB8FDE45C28}" presName="childNode" presStyleLbl="revTx" presStyleIdx="1" presStyleCnt="2">
        <dgm:presLayoutVars>
          <dgm:bulletEnabled val="1"/>
        </dgm:presLayoutVars>
      </dgm:prSet>
      <dgm:spPr/>
    </dgm:pt>
  </dgm:ptLst>
  <dgm:cxnLst>
    <dgm:cxn modelId="{3AE26C11-8BD2-436A-8066-36C50E8974EE}" srcId="{C20DE8DF-5F9E-42B4-A86D-8FB8FDE45C28}" destId="{1592F558-5986-45BB-9E55-4572278DE88D}" srcOrd="0" destOrd="0" parTransId="{194AA5A3-A275-4885-A8B4-BE719F099B36}" sibTransId="{B5F5E5AF-86EC-4A95-82D2-AA3D6E1C4B7E}"/>
    <dgm:cxn modelId="{08D22018-CD9E-4EA1-841D-1F8E7A624A8F}" srcId="{2AC2F36C-CB54-4A5F-926A-93FC1609B6EE}" destId="{ECBBD3F2-7E1A-46E3-ADDD-EC4A37C9D6AE}" srcOrd="0" destOrd="0" parTransId="{8C236AAC-DB14-41C6-A001-CF74045DCD9B}" sibTransId="{BB8A4995-ED65-44BB-BDAE-A41A0F831CE7}"/>
    <dgm:cxn modelId="{2C9AFA3B-5913-4F7D-9BF4-6DE37DF5749B}" srcId="{2AC2F36C-CB54-4A5F-926A-93FC1609B6EE}" destId="{C20DE8DF-5F9E-42B4-A86D-8FB8FDE45C28}" srcOrd="1" destOrd="0" parTransId="{E112077F-9A54-4F74-B104-C8B02F012719}" sibTransId="{FE9C818B-F79C-4D7B-9DD0-34CBA802D744}"/>
    <dgm:cxn modelId="{2CAE303E-4978-4853-9A4A-8E947B667D59}" srcId="{C20DE8DF-5F9E-42B4-A86D-8FB8FDE45C28}" destId="{6F93B857-4FD4-4C34-9260-C5C89E1CE79C}" srcOrd="1" destOrd="0" parTransId="{285296B1-BDCC-450B-A41A-8C0B8B6349CA}" sibTransId="{E49B0D3F-10C8-4BE7-A3CA-331255592BD6}"/>
    <dgm:cxn modelId="{BE69E56F-E3C4-4E8F-AE66-7E897B41E1CA}" srcId="{ECBBD3F2-7E1A-46E3-ADDD-EC4A37C9D6AE}" destId="{BCF5053E-F3DC-49DD-9124-FAC45FCBEA70}" srcOrd="0" destOrd="0" parTransId="{9C0CEB03-22AE-424F-A5E9-42717E1D9A5E}" sibTransId="{A68DCA52-FB9F-4B77-935E-9B05B649F799}"/>
    <dgm:cxn modelId="{E2A3BA70-5C74-4D34-B70E-2C1FD7D866F2}" type="presOf" srcId="{E112077F-9A54-4F74-B104-C8B02F012719}" destId="{3088B61C-F4AA-48C3-BDFB-D6455E68F391}" srcOrd="0" destOrd="0" presId="urn:microsoft.com/office/officeart/2005/8/layout/radial2"/>
    <dgm:cxn modelId="{ED9C8C78-E9EB-4E74-B0FC-E5C5F9E8C1E6}" type="presOf" srcId="{1592F558-5986-45BB-9E55-4572278DE88D}" destId="{80D124D1-0B12-4367-B388-6FB8894BA25B}" srcOrd="0" destOrd="0" presId="urn:microsoft.com/office/officeart/2005/8/layout/radial2"/>
    <dgm:cxn modelId="{58814484-F0C6-4B91-B641-560E7239952C}" type="presOf" srcId="{6F93B857-4FD4-4C34-9260-C5C89E1CE79C}" destId="{80D124D1-0B12-4367-B388-6FB8894BA25B}" srcOrd="0" destOrd="1" presId="urn:microsoft.com/office/officeart/2005/8/layout/radial2"/>
    <dgm:cxn modelId="{0869428B-E324-4332-BE96-102562F05FCE}" type="presOf" srcId="{8C236AAC-DB14-41C6-A001-CF74045DCD9B}" destId="{F4EDA2B4-17C6-4508-8700-9E8C5A03D6A0}" srcOrd="0" destOrd="0" presId="urn:microsoft.com/office/officeart/2005/8/layout/radial2"/>
    <dgm:cxn modelId="{0CC6B294-639E-4F67-8B88-53EAC99A2C34}" type="presOf" srcId="{C20DE8DF-5F9E-42B4-A86D-8FB8FDE45C28}" destId="{BAA56A66-BDFA-4307-929D-900F8685AAFA}" srcOrd="0" destOrd="0" presId="urn:microsoft.com/office/officeart/2005/8/layout/radial2"/>
    <dgm:cxn modelId="{D0FB1EA3-E926-4CB6-A628-5E276AF185AF}" type="presOf" srcId="{2AC2F36C-CB54-4A5F-926A-93FC1609B6EE}" destId="{25740EF7-3E54-41B3-B357-0AF0F3501FEF}" srcOrd="0" destOrd="0" presId="urn:microsoft.com/office/officeart/2005/8/layout/radial2"/>
    <dgm:cxn modelId="{09F341C1-76ED-4D94-8BE1-C9B936F297FB}" type="presOf" srcId="{BCF5053E-F3DC-49DD-9124-FAC45FCBEA70}" destId="{235C9EE1-4CC9-4EDF-896B-C7D9FC1F35D5}" srcOrd="0" destOrd="0" presId="urn:microsoft.com/office/officeart/2005/8/layout/radial2"/>
    <dgm:cxn modelId="{CEE317E4-9500-4037-90D3-5CAA0C437E0C}" type="presOf" srcId="{ECBBD3F2-7E1A-46E3-ADDD-EC4A37C9D6AE}" destId="{A243EDF9-B49E-4810-B55B-7BE65D2D1449}" srcOrd="0" destOrd="0" presId="urn:microsoft.com/office/officeart/2005/8/layout/radial2"/>
    <dgm:cxn modelId="{E2742E0D-8BFC-4632-97B1-067AF31989B5}" type="presParOf" srcId="{25740EF7-3E54-41B3-B357-0AF0F3501FEF}" destId="{83609894-9D76-4C58-ABBA-AF1B5D1E5D8D}" srcOrd="0" destOrd="0" presId="urn:microsoft.com/office/officeart/2005/8/layout/radial2"/>
    <dgm:cxn modelId="{BD33C29D-D7F5-4C06-9ACA-176725DF25FF}" type="presParOf" srcId="{83609894-9D76-4C58-ABBA-AF1B5D1E5D8D}" destId="{F773739F-6BA0-4EB1-BCD0-3A5CC09DADB9}" srcOrd="0" destOrd="0" presId="urn:microsoft.com/office/officeart/2005/8/layout/radial2"/>
    <dgm:cxn modelId="{7C1E0453-EF49-4AF5-8F1C-A35B0F550196}" type="presParOf" srcId="{F773739F-6BA0-4EB1-BCD0-3A5CC09DADB9}" destId="{606601FA-FCF3-4D32-9F46-6334438CE562}" srcOrd="0" destOrd="0" presId="urn:microsoft.com/office/officeart/2005/8/layout/radial2"/>
    <dgm:cxn modelId="{9FBBB8A0-FC01-4DCE-8623-83D8DF63BF7F}" type="presParOf" srcId="{F773739F-6BA0-4EB1-BCD0-3A5CC09DADB9}" destId="{BAE55B74-D7D2-4065-BD71-D8339517F8A7}" srcOrd="1" destOrd="0" presId="urn:microsoft.com/office/officeart/2005/8/layout/radial2"/>
    <dgm:cxn modelId="{801C3F7A-DA49-4DEC-A241-A2F795BBD3B7}" type="presParOf" srcId="{83609894-9D76-4C58-ABBA-AF1B5D1E5D8D}" destId="{F4EDA2B4-17C6-4508-8700-9E8C5A03D6A0}" srcOrd="1" destOrd="0" presId="urn:microsoft.com/office/officeart/2005/8/layout/radial2"/>
    <dgm:cxn modelId="{8CD2F0D4-5EA7-4A60-9EBD-B4C5D6FAD2A2}" type="presParOf" srcId="{83609894-9D76-4C58-ABBA-AF1B5D1E5D8D}" destId="{15DA3DA3-E267-4E0F-80E6-5664732BB5B0}" srcOrd="2" destOrd="0" presId="urn:microsoft.com/office/officeart/2005/8/layout/radial2"/>
    <dgm:cxn modelId="{8FD75DA2-E4F2-47F9-B1BA-60F8395A4E97}" type="presParOf" srcId="{15DA3DA3-E267-4E0F-80E6-5664732BB5B0}" destId="{A243EDF9-B49E-4810-B55B-7BE65D2D1449}" srcOrd="0" destOrd="0" presId="urn:microsoft.com/office/officeart/2005/8/layout/radial2"/>
    <dgm:cxn modelId="{12B93BBB-4958-4CEA-B5D2-DC01D26C52F8}" type="presParOf" srcId="{15DA3DA3-E267-4E0F-80E6-5664732BB5B0}" destId="{235C9EE1-4CC9-4EDF-896B-C7D9FC1F35D5}" srcOrd="1" destOrd="0" presId="urn:microsoft.com/office/officeart/2005/8/layout/radial2"/>
    <dgm:cxn modelId="{97F5FCB4-EE80-4F97-8120-003C1900926D}" type="presParOf" srcId="{83609894-9D76-4C58-ABBA-AF1B5D1E5D8D}" destId="{3088B61C-F4AA-48C3-BDFB-D6455E68F391}" srcOrd="3" destOrd="0" presId="urn:microsoft.com/office/officeart/2005/8/layout/radial2"/>
    <dgm:cxn modelId="{3AB352F7-9FF3-445A-B154-F6120DEAEC54}" type="presParOf" srcId="{83609894-9D76-4C58-ABBA-AF1B5D1E5D8D}" destId="{B5367C9C-AC22-4825-BB39-CBBFBB1106DC}" srcOrd="4" destOrd="0" presId="urn:microsoft.com/office/officeart/2005/8/layout/radial2"/>
    <dgm:cxn modelId="{CBC0B5C1-6AF0-4C3A-83C6-A6762FD421CD}" type="presParOf" srcId="{B5367C9C-AC22-4825-BB39-CBBFBB1106DC}" destId="{BAA56A66-BDFA-4307-929D-900F8685AAFA}" srcOrd="0" destOrd="0" presId="urn:microsoft.com/office/officeart/2005/8/layout/radial2"/>
    <dgm:cxn modelId="{6033AC9C-7579-4F58-8D80-74D6FD77CCF5}" type="presParOf" srcId="{B5367C9C-AC22-4825-BB39-CBBFBB1106DC}" destId="{80D124D1-0B12-4367-B388-6FB8894BA25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86852D-608D-4A4F-B42E-3BD975E45A34}" type="doc">
      <dgm:prSet loTypeId="urn:microsoft.com/office/officeart/2005/8/layout/process4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C6DEE0FD-A3B4-8845-A862-356A783E9AB0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Traccia di scrittura</a:t>
          </a:r>
        </a:p>
      </dgm:t>
    </dgm:pt>
    <dgm:pt modelId="{734280DC-DEC6-DE4F-A19A-CB94EE450A00}" type="parTrans" cxnId="{2348EC16-1081-4E4B-8047-03AFD4F62EFB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EA11C65-4D95-2B44-ACD5-DC2DD375DB54}" type="sibTrans" cxnId="{2348EC16-1081-4E4B-8047-03AFD4F62EFB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9611C6-C879-9548-8B3B-C53DA77D2173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Scrittura</a:t>
          </a:r>
        </a:p>
      </dgm:t>
    </dgm:pt>
    <dgm:pt modelId="{15CC6EA0-B6C3-E54B-8A11-D6BF8983309B}" type="parTrans" cxnId="{A03337D4-16FB-FA4A-84BD-35EF42CB3EB0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0F9DE05-26E1-D64D-80DB-58855AA039A6}" type="sibTrans" cxnId="{A03337D4-16FB-FA4A-84BD-35EF42CB3EB0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4570DF0-0819-B842-8415-7320E794A067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Correzione + voto</a:t>
          </a:r>
        </a:p>
      </dgm:t>
    </dgm:pt>
    <dgm:pt modelId="{ED989DDE-B26C-B045-A16E-087DFF8F9853}" type="parTrans" cxnId="{FDC36B05-FC6F-754B-B6CA-8B599B70AD9A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4417C60-29C5-A944-974B-CA0AF5D39E95}" type="sibTrans" cxnId="{FDC36B05-FC6F-754B-B6CA-8B599B70AD9A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16F6BF4-7D66-A042-A1F2-442B0C242709}" type="pres">
      <dgm:prSet presAssocID="{7386852D-608D-4A4F-B42E-3BD975E45A34}" presName="Name0" presStyleCnt="0">
        <dgm:presLayoutVars>
          <dgm:dir/>
          <dgm:animLvl val="lvl"/>
          <dgm:resizeHandles val="exact"/>
        </dgm:presLayoutVars>
      </dgm:prSet>
      <dgm:spPr/>
    </dgm:pt>
    <dgm:pt modelId="{2FF729E6-534A-8D4E-BBDC-C41F8733F576}" type="pres">
      <dgm:prSet presAssocID="{34570DF0-0819-B842-8415-7320E794A067}" presName="boxAndChildren" presStyleCnt="0"/>
      <dgm:spPr/>
    </dgm:pt>
    <dgm:pt modelId="{EC84D518-5DB0-7E41-A6FF-4B803659DAC5}" type="pres">
      <dgm:prSet presAssocID="{34570DF0-0819-B842-8415-7320E794A067}" presName="parentTextBox" presStyleLbl="node1" presStyleIdx="0" presStyleCnt="3"/>
      <dgm:spPr/>
    </dgm:pt>
    <dgm:pt modelId="{BA2EF995-CDCB-894D-BCE7-A5F0A9E006DD}" type="pres">
      <dgm:prSet presAssocID="{D0F9DE05-26E1-D64D-80DB-58855AA039A6}" presName="sp" presStyleCnt="0"/>
      <dgm:spPr/>
    </dgm:pt>
    <dgm:pt modelId="{599266C2-EAE5-8849-9502-0F7FEE9FD269}" type="pres">
      <dgm:prSet presAssocID="{629611C6-C879-9548-8B3B-C53DA77D2173}" presName="arrowAndChildren" presStyleCnt="0"/>
      <dgm:spPr/>
    </dgm:pt>
    <dgm:pt modelId="{EBEBB76F-9292-B047-81A1-C720EE5AF759}" type="pres">
      <dgm:prSet presAssocID="{629611C6-C879-9548-8B3B-C53DA77D2173}" presName="parentTextArrow" presStyleLbl="node1" presStyleIdx="1" presStyleCnt="3"/>
      <dgm:spPr/>
    </dgm:pt>
    <dgm:pt modelId="{45A80650-4FA3-4446-A590-EE9262C50036}" type="pres">
      <dgm:prSet presAssocID="{FEA11C65-4D95-2B44-ACD5-DC2DD375DB54}" presName="sp" presStyleCnt="0"/>
      <dgm:spPr/>
    </dgm:pt>
    <dgm:pt modelId="{47FBD5AF-BCEB-7941-81BF-BEEE2678B33C}" type="pres">
      <dgm:prSet presAssocID="{C6DEE0FD-A3B4-8845-A862-356A783E9AB0}" presName="arrowAndChildren" presStyleCnt="0"/>
      <dgm:spPr/>
    </dgm:pt>
    <dgm:pt modelId="{1A4DAE09-692D-4D44-86A9-DA8F1BCD1141}" type="pres">
      <dgm:prSet presAssocID="{C6DEE0FD-A3B4-8845-A862-356A783E9AB0}" presName="parentTextArrow" presStyleLbl="node1" presStyleIdx="2" presStyleCnt="3"/>
      <dgm:spPr/>
    </dgm:pt>
  </dgm:ptLst>
  <dgm:cxnLst>
    <dgm:cxn modelId="{FDC36B05-FC6F-754B-B6CA-8B599B70AD9A}" srcId="{7386852D-608D-4A4F-B42E-3BD975E45A34}" destId="{34570DF0-0819-B842-8415-7320E794A067}" srcOrd="2" destOrd="0" parTransId="{ED989DDE-B26C-B045-A16E-087DFF8F9853}" sibTransId="{74417C60-29C5-A944-974B-CA0AF5D39E95}"/>
    <dgm:cxn modelId="{2348EC16-1081-4E4B-8047-03AFD4F62EFB}" srcId="{7386852D-608D-4A4F-B42E-3BD975E45A34}" destId="{C6DEE0FD-A3B4-8845-A862-356A783E9AB0}" srcOrd="0" destOrd="0" parTransId="{734280DC-DEC6-DE4F-A19A-CB94EE450A00}" sibTransId="{FEA11C65-4D95-2B44-ACD5-DC2DD375DB54}"/>
    <dgm:cxn modelId="{FCB98934-972A-024D-829B-CF9919D16672}" type="presOf" srcId="{7386852D-608D-4A4F-B42E-3BD975E45A34}" destId="{616F6BF4-7D66-A042-A1F2-442B0C242709}" srcOrd="0" destOrd="0" presId="urn:microsoft.com/office/officeart/2005/8/layout/process4"/>
    <dgm:cxn modelId="{5ABB985A-1ACE-5747-ABF4-116E011BF191}" type="presOf" srcId="{C6DEE0FD-A3B4-8845-A862-356A783E9AB0}" destId="{1A4DAE09-692D-4D44-86A9-DA8F1BCD1141}" srcOrd="0" destOrd="0" presId="urn:microsoft.com/office/officeart/2005/8/layout/process4"/>
    <dgm:cxn modelId="{781B8BBD-C94C-6B4F-B39D-BF866EB97266}" type="presOf" srcId="{629611C6-C879-9548-8B3B-C53DA77D2173}" destId="{EBEBB76F-9292-B047-81A1-C720EE5AF759}" srcOrd="0" destOrd="0" presId="urn:microsoft.com/office/officeart/2005/8/layout/process4"/>
    <dgm:cxn modelId="{A03337D4-16FB-FA4A-84BD-35EF42CB3EB0}" srcId="{7386852D-608D-4A4F-B42E-3BD975E45A34}" destId="{629611C6-C879-9548-8B3B-C53DA77D2173}" srcOrd="1" destOrd="0" parTransId="{15CC6EA0-B6C3-E54B-8A11-D6BF8983309B}" sibTransId="{D0F9DE05-26E1-D64D-80DB-58855AA039A6}"/>
    <dgm:cxn modelId="{5F9152EE-AB04-7B4B-84E3-C7F3F6233F9A}" type="presOf" srcId="{34570DF0-0819-B842-8415-7320E794A067}" destId="{EC84D518-5DB0-7E41-A6FF-4B803659DAC5}" srcOrd="0" destOrd="0" presId="urn:microsoft.com/office/officeart/2005/8/layout/process4"/>
    <dgm:cxn modelId="{4FED503B-E951-434C-BB1F-CED8746407B8}" type="presParOf" srcId="{616F6BF4-7D66-A042-A1F2-442B0C242709}" destId="{2FF729E6-534A-8D4E-BBDC-C41F8733F576}" srcOrd="0" destOrd="0" presId="urn:microsoft.com/office/officeart/2005/8/layout/process4"/>
    <dgm:cxn modelId="{C4BCE3D2-17AF-014D-851B-9EC8CCA93054}" type="presParOf" srcId="{2FF729E6-534A-8D4E-BBDC-C41F8733F576}" destId="{EC84D518-5DB0-7E41-A6FF-4B803659DAC5}" srcOrd="0" destOrd="0" presId="urn:microsoft.com/office/officeart/2005/8/layout/process4"/>
    <dgm:cxn modelId="{04EC5EE3-6B63-C942-B2F8-C8C40730E37A}" type="presParOf" srcId="{616F6BF4-7D66-A042-A1F2-442B0C242709}" destId="{BA2EF995-CDCB-894D-BCE7-A5F0A9E006DD}" srcOrd="1" destOrd="0" presId="urn:microsoft.com/office/officeart/2005/8/layout/process4"/>
    <dgm:cxn modelId="{7B83A6BB-8775-8846-8E9F-9360E3BA33D1}" type="presParOf" srcId="{616F6BF4-7D66-A042-A1F2-442B0C242709}" destId="{599266C2-EAE5-8849-9502-0F7FEE9FD269}" srcOrd="2" destOrd="0" presId="urn:microsoft.com/office/officeart/2005/8/layout/process4"/>
    <dgm:cxn modelId="{F9EF1613-E68E-1B4B-98E2-D703BBB1D3D6}" type="presParOf" srcId="{599266C2-EAE5-8849-9502-0F7FEE9FD269}" destId="{EBEBB76F-9292-B047-81A1-C720EE5AF759}" srcOrd="0" destOrd="0" presId="urn:microsoft.com/office/officeart/2005/8/layout/process4"/>
    <dgm:cxn modelId="{CD7F27BE-0704-1E48-8AD4-D9D85C0EE221}" type="presParOf" srcId="{616F6BF4-7D66-A042-A1F2-442B0C242709}" destId="{45A80650-4FA3-4446-A590-EE9262C50036}" srcOrd="3" destOrd="0" presId="urn:microsoft.com/office/officeart/2005/8/layout/process4"/>
    <dgm:cxn modelId="{DD471CBA-EF5D-EF49-853D-41FD2E4B617F}" type="presParOf" srcId="{616F6BF4-7D66-A042-A1F2-442B0C242709}" destId="{47FBD5AF-BCEB-7941-81BF-BEEE2678B33C}" srcOrd="4" destOrd="0" presId="urn:microsoft.com/office/officeart/2005/8/layout/process4"/>
    <dgm:cxn modelId="{9D171850-C4E9-A34C-9884-E1B1C6961BE3}" type="presParOf" srcId="{47FBD5AF-BCEB-7941-81BF-BEEE2678B33C}" destId="{1A4DAE09-692D-4D44-86A9-DA8F1BCD114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696BB6-8AB3-A747-A6D3-0DEA528138DB}" type="doc">
      <dgm:prSet loTypeId="urn:microsoft.com/office/officeart/2005/8/layout/list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90F3911A-B951-194A-B6AA-7536A4881B3A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Il testo individuale</a:t>
          </a:r>
        </a:p>
      </dgm:t>
    </dgm:pt>
    <dgm:pt modelId="{0E24065C-D850-5E47-8DF0-5D92E464F9F8}" type="parTrans" cxnId="{24543875-D4BE-BF4E-9310-3CAC8840D714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90FB436-915D-E649-B7B4-94C6CEEBAC22}" type="sibTrans" cxnId="{24543875-D4BE-BF4E-9310-3CAC8840D714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A9DFCD9-94C7-F943-BBB9-D708D3C9EF6A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Il progetto di scrittura</a:t>
          </a:r>
        </a:p>
      </dgm:t>
    </dgm:pt>
    <dgm:pt modelId="{F2925B6C-B7E3-5842-9C05-FA9249A15E54}" type="parTrans" cxnId="{D7FCC5AB-9C13-4941-857B-32C5C3C40148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770D9D3-EFA6-D246-BBBB-BBBBB58C7B37}" type="sibTrans" cxnId="{D7FCC5AB-9C13-4941-857B-32C5C3C40148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3349FFB-D649-3742-90EC-AAB579BAFB83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L’importanza della consegna di scrittura.</a:t>
          </a:r>
        </a:p>
      </dgm:t>
    </dgm:pt>
    <dgm:pt modelId="{3F67FAB9-5BC5-0948-B0C7-D5A2AE929912}" type="parTrans" cxnId="{292942F3-D93A-3048-8B3E-219AE383B9F4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7FB3407-AB16-8547-8E2C-779766F0B465}" type="sibTrans" cxnId="{292942F3-D93A-3048-8B3E-219AE383B9F4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45FD083-5E5E-ED4E-B9D0-7C0F3D209386}">
      <dgm:prSet phldrT="[Testo]"/>
      <dgm:spPr/>
      <dgm:t>
        <a:bodyPr/>
        <a:lstStyle/>
        <a:p>
          <a:r>
            <a:rPr lang="it-IT" dirty="0">
              <a:latin typeface="Calibri" panose="020F0502020204030204" pitchFamily="34" charset="0"/>
              <a:cs typeface="Calibri" panose="020F0502020204030204" pitchFamily="34" charset="0"/>
            </a:rPr>
            <a:t>La scrittura collaborativa e la progettazione a ritroso.</a:t>
          </a:r>
        </a:p>
      </dgm:t>
    </dgm:pt>
    <dgm:pt modelId="{EE5D7973-C4D6-5740-9BD0-4CCCA56A3492}" type="parTrans" cxnId="{CDD55DA8-2CF0-D741-9AFF-9B61327A46AD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F41D7CD-42B3-234D-A899-B1A74B85BB4A}" type="sibTrans" cxnId="{CDD55DA8-2CF0-D741-9AFF-9B61327A46AD}">
      <dgm:prSet/>
      <dgm:spPr/>
      <dgm:t>
        <a:bodyPr/>
        <a:lstStyle/>
        <a:p>
          <a:endParaRPr lang="it-IT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C2EE0C9-A688-7946-990E-61CD1F92A992}" type="pres">
      <dgm:prSet presAssocID="{75696BB6-8AB3-A747-A6D3-0DEA528138DB}" presName="linear" presStyleCnt="0">
        <dgm:presLayoutVars>
          <dgm:dir/>
          <dgm:animLvl val="lvl"/>
          <dgm:resizeHandles val="exact"/>
        </dgm:presLayoutVars>
      </dgm:prSet>
      <dgm:spPr/>
    </dgm:pt>
    <dgm:pt modelId="{6748545B-8C3A-5846-BBCA-493110B50C30}" type="pres">
      <dgm:prSet presAssocID="{90F3911A-B951-194A-B6AA-7536A4881B3A}" presName="parentLin" presStyleCnt="0"/>
      <dgm:spPr/>
    </dgm:pt>
    <dgm:pt modelId="{CD8581DA-A140-F54D-B900-F5C6BB112274}" type="pres">
      <dgm:prSet presAssocID="{90F3911A-B951-194A-B6AA-7536A4881B3A}" presName="parentLeftMargin" presStyleLbl="node1" presStyleIdx="0" presStyleCnt="2"/>
      <dgm:spPr/>
    </dgm:pt>
    <dgm:pt modelId="{D2CB5B28-8BA0-3D44-AF95-7B4018A0C855}" type="pres">
      <dgm:prSet presAssocID="{90F3911A-B951-194A-B6AA-7536A4881B3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5A82426-B106-0D47-9A39-1BAE589657AC}" type="pres">
      <dgm:prSet presAssocID="{90F3911A-B951-194A-B6AA-7536A4881B3A}" presName="negativeSpace" presStyleCnt="0"/>
      <dgm:spPr/>
    </dgm:pt>
    <dgm:pt modelId="{C5DFF925-478C-EE47-95CD-84F4BA28A23A}" type="pres">
      <dgm:prSet presAssocID="{90F3911A-B951-194A-B6AA-7536A4881B3A}" presName="childText" presStyleLbl="conFgAcc1" presStyleIdx="0" presStyleCnt="2">
        <dgm:presLayoutVars>
          <dgm:bulletEnabled val="1"/>
        </dgm:presLayoutVars>
      </dgm:prSet>
      <dgm:spPr/>
    </dgm:pt>
    <dgm:pt modelId="{24922BBB-2909-3545-B26D-8A8CF2E0551A}" type="pres">
      <dgm:prSet presAssocID="{F90FB436-915D-E649-B7B4-94C6CEEBAC22}" presName="spaceBetweenRectangles" presStyleCnt="0"/>
      <dgm:spPr/>
    </dgm:pt>
    <dgm:pt modelId="{05415C8E-925E-0E41-B936-1097F0E55307}" type="pres">
      <dgm:prSet presAssocID="{5A9DFCD9-94C7-F943-BBB9-D708D3C9EF6A}" presName="parentLin" presStyleCnt="0"/>
      <dgm:spPr/>
    </dgm:pt>
    <dgm:pt modelId="{A31E4D0E-2C93-A24E-AD79-3BFFEE77760C}" type="pres">
      <dgm:prSet presAssocID="{5A9DFCD9-94C7-F943-BBB9-D708D3C9EF6A}" presName="parentLeftMargin" presStyleLbl="node1" presStyleIdx="0" presStyleCnt="2"/>
      <dgm:spPr/>
    </dgm:pt>
    <dgm:pt modelId="{AC162183-28D8-6F41-9EC4-A3B21229F7D8}" type="pres">
      <dgm:prSet presAssocID="{5A9DFCD9-94C7-F943-BBB9-D708D3C9EF6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DF9A4C61-07F6-E847-ABF5-9E6B41B28B49}" type="pres">
      <dgm:prSet presAssocID="{5A9DFCD9-94C7-F943-BBB9-D708D3C9EF6A}" presName="negativeSpace" presStyleCnt="0"/>
      <dgm:spPr/>
    </dgm:pt>
    <dgm:pt modelId="{65E0814B-FD55-5346-B098-1642AFDE45BE}" type="pres">
      <dgm:prSet presAssocID="{5A9DFCD9-94C7-F943-BBB9-D708D3C9EF6A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B38C643-0C2D-B94C-8E9B-995EF5581C77}" type="presOf" srcId="{5A9DFCD9-94C7-F943-BBB9-D708D3C9EF6A}" destId="{AC162183-28D8-6F41-9EC4-A3B21229F7D8}" srcOrd="1" destOrd="0" presId="urn:microsoft.com/office/officeart/2005/8/layout/list1"/>
    <dgm:cxn modelId="{24543875-D4BE-BF4E-9310-3CAC8840D714}" srcId="{75696BB6-8AB3-A747-A6D3-0DEA528138DB}" destId="{90F3911A-B951-194A-B6AA-7536A4881B3A}" srcOrd="0" destOrd="0" parTransId="{0E24065C-D850-5E47-8DF0-5D92E464F9F8}" sibTransId="{F90FB436-915D-E649-B7B4-94C6CEEBAC22}"/>
    <dgm:cxn modelId="{E6719E7E-498A-F34D-8ED5-6C5259EC6868}" type="presOf" srcId="{75696BB6-8AB3-A747-A6D3-0DEA528138DB}" destId="{5C2EE0C9-A688-7946-990E-61CD1F92A992}" srcOrd="0" destOrd="0" presId="urn:microsoft.com/office/officeart/2005/8/layout/list1"/>
    <dgm:cxn modelId="{CE19F89A-9AC2-C741-945D-F70147966064}" type="presOf" srcId="{5A9DFCD9-94C7-F943-BBB9-D708D3C9EF6A}" destId="{A31E4D0E-2C93-A24E-AD79-3BFFEE77760C}" srcOrd="0" destOrd="0" presId="urn:microsoft.com/office/officeart/2005/8/layout/list1"/>
    <dgm:cxn modelId="{CDD55DA8-2CF0-D741-9AFF-9B61327A46AD}" srcId="{5A9DFCD9-94C7-F943-BBB9-D708D3C9EF6A}" destId="{A45FD083-5E5E-ED4E-B9D0-7C0F3D209386}" srcOrd="0" destOrd="0" parTransId="{EE5D7973-C4D6-5740-9BD0-4CCCA56A3492}" sibTransId="{6F41D7CD-42B3-234D-A899-B1A74B85BB4A}"/>
    <dgm:cxn modelId="{87DA4CA8-BBE8-004D-A4BF-BB6C4309A407}" type="presOf" srcId="{90F3911A-B951-194A-B6AA-7536A4881B3A}" destId="{D2CB5B28-8BA0-3D44-AF95-7B4018A0C855}" srcOrd="1" destOrd="0" presId="urn:microsoft.com/office/officeart/2005/8/layout/list1"/>
    <dgm:cxn modelId="{D7FCC5AB-9C13-4941-857B-32C5C3C40148}" srcId="{75696BB6-8AB3-A747-A6D3-0DEA528138DB}" destId="{5A9DFCD9-94C7-F943-BBB9-D708D3C9EF6A}" srcOrd="1" destOrd="0" parTransId="{F2925B6C-B7E3-5842-9C05-FA9249A15E54}" sibTransId="{F770D9D3-EFA6-D246-BBBB-BBBBB58C7B37}"/>
    <dgm:cxn modelId="{41D620EC-745A-B74B-86AA-C701397823FC}" type="presOf" srcId="{A3349FFB-D649-3742-90EC-AAB579BAFB83}" destId="{C5DFF925-478C-EE47-95CD-84F4BA28A23A}" srcOrd="0" destOrd="0" presId="urn:microsoft.com/office/officeart/2005/8/layout/list1"/>
    <dgm:cxn modelId="{961F23EE-8279-8748-9FCC-FF7970CFFB24}" type="presOf" srcId="{A45FD083-5E5E-ED4E-B9D0-7C0F3D209386}" destId="{65E0814B-FD55-5346-B098-1642AFDE45BE}" srcOrd="0" destOrd="0" presId="urn:microsoft.com/office/officeart/2005/8/layout/list1"/>
    <dgm:cxn modelId="{00BAFDF0-4EA6-014D-B769-0C13250574E6}" type="presOf" srcId="{90F3911A-B951-194A-B6AA-7536A4881B3A}" destId="{CD8581DA-A140-F54D-B900-F5C6BB112274}" srcOrd="0" destOrd="0" presId="urn:microsoft.com/office/officeart/2005/8/layout/list1"/>
    <dgm:cxn modelId="{292942F3-D93A-3048-8B3E-219AE383B9F4}" srcId="{90F3911A-B951-194A-B6AA-7536A4881B3A}" destId="{A3349FFB-D649-3742-90EC-AAB579BAFB83}" srcOrd="0" destOrd="0" parTransId="{3F67FAB9-5BC5-0948-B0C7-D5A2AE929912}" sibTransId="{87FB3407-AB16-8547-8E2C-779766F0B465}"/>
    <dgm:cxn modelId="{435B1D6B-1B61-1249-A2F1-08FA20DC8579}" type="presParOf" srcId="{5C2EE0C9-A688-7946-990E-61CD1F92A992}" destId="{6748545B-8C3A-5846-BBCA-493110B50C30}" srcOrd="0" destOrd="0" presId="urn:microsoft.com/office/officeart/2005/8/layout/list1"/>
    <dgm:cxn modelId="{E860BE18-5FE0-4143-9238-2D7C143A31FA}" type="presParOf" srcId="{6748545B-8C3A-5846-BBCA-493110B50C30}" destId="{CD8581DA-A140-F54D-B900-F5C6BB112274}" srcOrd="0" destOrd="0" presId="urn:microsoft.com/office/officeart/2005/8/layout/list1"/>
    <dgm:cxn modelId="{12F7307B-FA5A-5949-BEDB-7DD5FEFF441C}" type="presParOf" srcId="{6748545B-8C3A-5846-BBCA-493110B50C30}" destId="{D2CB5B28-8BA0-3D44-AF95-7B4018A0C855}" srcOrd="1" destOrd="0" presId="urn:microsoft.com/office/officeart/2005/8/layout/list1"/>
    <dgm:cxn modelId="{8C0CC9E4-8021-2D44-BF53-55ACC4C3CBB9}" type="presParOf" srcId="{5C2EE0C9-A688-7946-990E-61CD1F92A992}" destId="{15A82426-B106-0D47-9A39-1BAE589657AC}" srcOrd="1" destOrd="0" presId="urn:microsoft.com/office/officeart/2005/8/layout/list1"/>
    <dgm:cxn modelId="{A7CEC4F3-8FE4-824D-B93E-DD2B0EDCB3A1}" type="presParOf" srcId="{5C2EE0C9-A688-7946-990E-61CD1F92A992}" destId="{C5DFF925-478C-EE47-95CD-84F4BA28A23A}" srcOrd="2" destOrd="0" presId="urn:microsoft.com/office/officeart/2005/8/layout/list1"/>
    <dgm:cxn modelId="{90512EB9-3218-0942-B43F-757C053C9D15}" type="presParOf" srcId="{5C2EE0C9-A688-7946-990E-61CD1F92A992}" destId="{24922BBB-2909-3545-B26D-8A8CF2E0551A}" srcOrd="3" destOrd="0" presId="urn:microsoft.com/office/officeart/2005/8/layout/list1"/>
    <dgm:cxn modelId="{9C537D1F-AF50-3541-B5BD-2993AEEC8982}" type="presParOf" srcId="{5C2EE0C9-A688-7946-990E-61CD1F92A992}" destId="{05415C8E-925E-0E41-B936-1097F0E55307}" srcOrd="4" destOrd="0" presId="urn:microsoft.com/office/officeart/2005/8/layout/list1"/>
    <dgm:cxn modelId="{E718DA4E-8393-2E4A-9B95-5EBA91B78618}" type="presParOf" srcId="{05415C8E-925E-0E41-B936-1097F0E55307}" destId="{A31E4D0E-2C93-A24E-AD79-3BFFEE77760C}" srcOrd="0" destOrd="0" presId="urn:microsoft.com/office/officeart/2005/8/layout/list1"/>
    <dgm:cxn modelId="{8B91ACD4-689A-8F4F-9E35-11F985623490}" type="presParOf" srcId="{05415C8E-925E-0E41-B936-1097F0E55307}" destId="{AC162183-28D8-6F41-9EC4-A3B21229F7D8}" srcOrd="1" destOrd="0" presId="urn:microsoft.com/office/officeart/2005/8/layout/list1"/>
    <dgm:cxn modelId="{E1F552D2-2F63-3A45-BCA9-02A3D9C40A41}" type="presParOf" srcId="{5C2EE0C9-A688-7946-990E-61CD1F92A992}" destId="{DF9A4C61-07F6-E847-ABF5-9E6B41B28B49}" srcOrd="5" destOrd="0" presId="urn:microsoft.com/office/officeart/2005/8/layout/list1"/>
    <dgm:cxn modelId="{0F20C949-58AF-AE4E-BCF8-555C6906EBBE}" type="presParOf" srcId="{5C2EE0C9-A688-7946-990E-61CD1F92A992}" destId="{65E0814B-FD55-5346-B098-1642AFDE45B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86852D-608D-4A4F-B42E-3BD975E45A34}" type="doc">
      <dgm:prSet loTypeId="urn:microsoft.com/office/officeart/2005/8/layout/process4" loCatId="hierarchy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it-IT"/>
        </a:p>
      </dgm:t>
    </dgm:pt>
    <dgm:pt modelId="{C6DEE0FD-A3B4-8845-A862-356A783E9AB0}">
      <dgm:prSet phldrT="[Testo]" custT="1"/>
      <dgm:spPr/>
      <dgm:t>
        <a:bodyPr/>
        <a:lstStyle/>
        <a:p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Confronto tra testi diversi </a:t>
          </a:r>
          <a:b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ma dello stesso tipo</a:t>
          </a:r>
        </a:p>
        <a:p>
          <a:r>
            <a:rPr lang="it-IT" sz="1100" dirty="0">
              <a:latin typeface="Calibri" panose="020F0502020204030204" pitchFamily="34" charset="0"/>
              <a:cs typeface="Calibri" panose="020F0502020204030204" pitchFamily="34" charset="0"/>
            </a:rPr>
            <a:t>(lavoro a gruppi)</a:t>
          </a:r>
        </a:p>
      </dgm:t>
    </dgm:pt>
    <dgm:pt modelId="{734280DC-DEC6-DE4F-A19A-CB94EE450A00}" type="parTrans" cxnId="{2348EC16-1081-4E4B-8047-03AFD4F62EFB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EA11C65-4D95-2B44-ACD5-DC2DD375DB54}" type="sibTrans" cxnId="{2348EC16-1081-4E4B-8047-03AFD4F62EFB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9611C6-C879-9548-8B3B-C53DA77D2173}">
      <dgm:prSet phldrT="[Testo]" custT="1"/>
      <dgm:spPr/>
      <dgm:t>
        <a:bodyPr/>
        <a:lstStyle/>
        <a:p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Messa in comune </a:t>
          </a:r>
          <a:b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delle scoperte fatte</a:t>
          </a:r>
        </a:p>
      </dgm:t>
    </dgm:pt>
    <dgm:pt modelId="{15CC6EA0-B6C3-E54B-8A11-D6BF8983309B}" type="parTrans" cxnId="{A03337D4-16FB-FA4A-84BD-35EF42CB3EB0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0F9DE05-26E1-D64D-80DB-58855AA039A6}" type="sibTrans" cxnId="{A03337D4-16FB-FA4A-84BD-35EF42CB3EB0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4570DF0-0819-B842-8415-7320E794A067}">
      <dgm:prSet phldrT="[Testo]" custT="1"/>
      <dgm:spPr/>
      <dgm:t>
        <a:bodyPr/>
        <a:lstStyle/>
        <a:p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Creazione di uno </a:t>
          </a:r>
          <a:b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schema condiviso</a:t>
          </a:r>
        </a:p>
      </dgm:t>
    </dgm:pt>
    <dgm:pt modelId="{ED989DDE-B26C-B045-A16E-087DFF8F9853}" type="parTrans" cxnId="{FDC36B05-FC6F-754B-B6CA-8B599B70AD9A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4417C60-29C5-A944-974B-CA0AF5D39E95}" type="sibTrans" cxnId="{FDC36B05-FC6F-754B-B6CA-8B599B70AD9A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580E6F4-1AB9-E94B-87A2-AD89E105B554}">
      <dgm:prSet custT="1"/>
      <dgm:spPr/>
      <dgm:t>
        <a:bodyPr/>
        <a:lstStyle/>
        <a:p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Utilizzo dello schema </a:t>
          </a:r>
          <a:b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dirty="0">
              <a:latin typeface="Calibri" panose="020F0502020204030204" pitchFamily="34" charset="0"/>
              <a:cs typeface="Calibri" panose="020F0502020204030204" pitchFamily="34" charset="0"/>
            </a:rPr>
            <a:t>per scrivere nuovi testi</a:t>
          </a:r>
        </a:p>
      </dgm:t>
    </dgm:pt>
    <dgm:pt modelId="{9648A34B-E72D-2142-94C6-4F84FA675685}" type="parTrans" cxnId="{F5075382-B262-E34D-A930-61236B4874E7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615E216-C4F9-D344-A05C-1776251F2319}" type="sibTrans" cxnId="{F5075382-B262-E34D-A930-61236B4874E7}">
      <dgm:prSet/>
      <dgm:spPr/>
      <dgm:t>
        <a:bodyPr/>
        <a:lstStyle/>
        <a:p>
          <a:endParaRPr lang="it-IT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16F6BF4-7D66-A042-A1F2-442B0C242709}" type="pres">
      <dgm:prSet presAssocID="{7386852D-608D-4A4F-B42E-3BD975E45A34}" presName="Name0" presStyleCnt="0">
        <dgm:presLayoutVars>
          <dgm:dir/>
          <dgm:animLvl val="lvl"/>
          <dgm:resizeHandles val="exact"/>
        </dgm:presLayoutVars>
      </dgm:prSet>
      <dgm:spPr/>
    </dgm:pt>
    <dgm:pt modelId="{06FC335D-627A-2246-9C34-A1E81E29F19E}" type="pres">
      <dgm:prSet presAssocID="{8580E6F4-1AB9-E94B-87A2-AD89E105B554}" presName="boxAndChildren" presStyleCnt="0"/>
      <dgm:spPr/>
    </dgm:pt>
    <dgm:pt modelId="{F508E700-970B-F84C-AA86-CB7E767FAB8A}" type="pres">
      <dgm:prSet presAssocID="{8580E6F4-1AB9-E94B-87A2-AD89E105B554}" presName="parentTextBox" presStyleLbl="node1" presStyleIdx="0" presStyleCnt="4"/>
      <dgm:spPr/>
    </dgm:pt>
    <dgm:pt modelId="{6251BE2E-D522-9E48-9D77-66E1F91D1BF0}" type="pres">
      <dgm:prSet presAssocID="{74417C60-29C5-A944-974B-CA0AF5D39E95}" presName="sp" presStyleCnt="0"/>
      <dgm:spPr/>
    </dgm:pt>
    <dgm:pt modelId="{B7C3F89D-8AF1-8348-A3E0-5ED4B1597DED}" type="pres">
      <dgm:prSet presAssocID="{34570DF0-0819-B842-8415-7320E794A067}" presName="arrowAndChildren" presStyleCnt="0"/>
      <dgm:spPr/>
    </dgm:pt>
    <dgm:pt modelId="{B40B55E5-AE79-7948-A783-0116BEDC55BA}" type="pres">
      <dgm:prSet presAssocID="{34570DF0-0819-B842-8415-7320E794A067}" presName="parentTextArrow" presStyleLbl="node1" presStyleIdx="1" presStyleCnt="4"/>
      <dgm:spPr/>
    </dgm:pt>
    <dgm:pt modelId="{BA2EF995-CDCB-894D-BCE7-A5F0A9E006DD}" type="pres">
      <dgm:prSet presAssocID="{D0F9DE05-26E1-D64D-80DB-58855AA039A6}" presName="sp" presStyleCnt="0"/>
      <dgm:spPr/>
    </dgm:pt>
    <dgm:pt modelId="{599266C2-EAE5-8849-9502-0F7FEE9FD269}" type="pres">
      <dgm:prSet presAssocID="{629611C6-C879-9548-8B3B-C53DA77D2173}" presName="arrowAndChildren" presStyleCnt="0"/>
      <dgm:spPr/>
    </dgm:pt>
    <dgm:pt modelId="{EBEBB76F-9292-B047-81A1-C720EE5AF759}" type="pres">
      <dgm:prSet presAssocID="{629611C6-C879-9548-8B3B-C53DA77D2173}" presName="parentTextArrow" presStyleLbl="node1" presStyleIdx="2" presStyleCnt="4"/>
      <dgm:spPr/>
    </dgm:pt>
    <dgm:pt modelId="{45A80650-4FA3-4446-A590-EE9262C50036}" type="pres">
      <dgm:prSet presAssocID="{FEA11C65-4D95-2B44-ACD5-DC2DD375DB54}" presName="sp" presStyleCnt="0"/>
      <dgm:spPr/>
    </dgm:pt>
    <dgm:pt modelId="{47FBD5AF-BCEB-7941-81BF-BEEE2678B33C}" type="pres">
      <dgm:prSet presAssocID="{C6DEE0FD-A3B4-8845-A862-356A783E9AB0}" presName="arrowAndChildren" presStyleCnt="0"/>
      <dgm:spPr/>
    </dgm:pt>
    <dgm:pt modelId="{1A4DAE09-692D-4D44-86A9-DA8F1BCD1141}" type="pres">
      <dgm:prSet presAssocID="{C6DEE0FD-A3B4-8845-A862-356A783E9AB0}" presName="parentTextArrow" presStyleLbl="node1" presStyleIdx="3" presStyleCnt="4" custLinFactNeighborX="3766" custLinFactNeighborY="-7751"/>
      <dgm:spPr/>
    </dgm:pt>
  </dgm:ptLst>
  <dgm:cxnLst>
    <dgm:cxn modelId="{FDC36B05-FC6F-754B-B6CA-8B599B70AD9A}" srcId="{7386852D-608D-4A4F-B42E-3BD975E45A34}" destId="{34570DF0-0819-B842-8415-7320E794A067}" srcOrd="2" destOrd="0" parTransId="{ED989DDE-B26C-B045-A16E-087DFF8F9853}" sibTransId="{74417C60-29C5-A944-974B-CA0AF5D39E95}"/>
    <dgm:cxn modelId="{2348EC16-1081-4E4B-8047-03AFD4F62EFB}" srcId="{7386852D-608D-4A4F-B42E-3BD975E45A34}" destId="{C6DEE0FD-A3B4-8845-A862-356A783E9AB0}" srcOrd="0" destOrd="0" parTransId="{734280DC-DEC6-DE4F-A19A-CB94EE450A00}" sibTransId="{FEA11C65-4D95-2B44-ACD5-DC2DD375DB54}"/>
    <dgm:cxn modelId="{FCB98934-972A-024D-829B-CF9919D16672}" type="presOf" srcId="{7386852D-608D-4A4F-B42E-3BD975E45A34}" destId="{616F6BF4-7D66-A042-A1F2-442B0C242709}" srcOrd="0" destOrd="0" presId="urn:microsoft.com/office/officeart/2005/8/layout/process4"/>
    <dgm:cxn modelId="{8632825E-D3D6-3E4A-9F0A-216CE3455018}" type="presOf" srcId="{34570DF0-0819-B842-8415-7320E794A067}" destId="{B40B55E5-AE79-7948-A783-0116BEDC55BA}" srcOrd="0" destOrd="0" presId="urn:microsoft.com/office/officeart/2005/8/layout/process4"/>
    <dgm:cxn modelId="{5ABB985A-1ACE-5747-ABF4-116E011BF191}" type="presOf" srcId="{C6DEE0FD-A3B4-8845-A862-356A783E9AB0}" destId="{1A4DAE09-692D-4D44-86A9-DA8F1BCD1141}" srcOrd="0" destOrd="0" presId="urn:microsoft.com/office/officeart/2005/8/layout/process4"/>
    <dgm:cxn modelId="{F5075382-B262-E34D-A930-61236B4874E7}" srcId="{7386852D-608D-4A4F-B42E-3BD975E45A34}" destId="{8580E6F4-1AB9-E94B-87A2-AD89E105B554}" srcOrd="3" destOrd="0" parTransId="{9648A34B-E72D-2142-94C6-4F84FA675685}" sibTransId="{A615E216-C4F9-D344-A05C-1776251F2319}"/>
    <dgm:cxn modelId="{594F8E8E-7D87-0641-BD5E-2C2BEF33B1FF}" type="presOf" srcId="{8580E6F4-1AB9-E94B-87A2-AD89E105B554}" destId="{F508E700-970B-F84C-AA86-CB7E767FAB8A}" srcOrd="0" destOrd="0" presId="urn:microsoft.com/office/officeart/2005/8/layout/process4"/>
    <dgm:cxn modelId="{781B8BBD-C94C-6B4F-B39D-BF866EB97266}" type="presOf" srcId="{629611C6-C879-9548-8B3B-C53DA77D2173}" destId="{EBEBB76F-9292-B047-81A1-C720EE5AF759}" srcOrd="0" destOrd="0" presId="urn:microsoft.com/office/officeart/2005/8/layout/process4"/>
    <dgm:cxn modelId="{A03337D4-16FB-FA4A-84BD-35EF42CB3EB0}" srcId="{7386852D-608D-4A4F-B42E-3BD975E45A34}" destId="{629611C6-C879-9548-8B3B-C53DA77D2173}" srcOrd="1" destOrd="0" parTransId="{15CC6EA0-B6C3-E54B-8A11-D6BF8983309B}" sibTransId="{D0F9DE05-26E1-D64D-80DB-58855AA039A6}"/>
    <dgm:cxn modelId="{336A7B82-B5C0-4B4F-976A-6B8602142CAF}" type="presParOf" srcId="{616F6BF4-7D66-A042-A1F2-442B0C242709}" destId="{06FC335D-627A-2246-9C34-A1E81E29F19E}" srcOrd="0" destOrd="0" presId="urn:microsoft.com/office/officeart/2005/8/layout/process4"/>
    <dgm:cxn modelId="{E97CF60E-812F-D742-85F5-3D522E2B7C44}" type="presParOf" srcId="{06FC335D-627A-2246-9C34-A1E81E29F19E}" destId="{F508E700-970B-F84C-AA86-CB7E767FAB8A}" srcOrd="0" destOrd="0" presId="urn:microsoft.com/office/officeart/2005/8/layout/process4"/>
    <dgm:cxn modelId="{638EFCC5-53FD-9347-837F-CB636E3E4D75}" type="presParOf" srcId="{616F6BF4-7D66-A042-A1F2-442B0C242709}" destId="{6251BE2E-D522-9E48-9D77-66E1F91D1BF0}" srcOrd="1" destOrd="0" presId="urn:microsoft.com/office/officeart/2005/8/layout/process4"/>
    <dgm:cxn modelId="{1CB5DE73-4EC0-8E41-AB07-FCF371D546AB}" type="presParOf" srcId="{616F6BF4-7D66-A042-A1F2-442B0C242709}" destId="{B7C3F89D-8AF1-8348-A3E0-5ED4B1597DED}" srcOrd="2" destOrd="0" presId="urn:microsoft.com/office/officeart/2005/8/layout/process4"/>
    <dgm:cxn modelId="{5F2D36CF-F419-8047-B36C-DE8F986DE1A9}" type="presParOf" srcId="{B7C3F89D-8AF1-8348-A3E0-5ED4B1597DED}" destId="{B40B55E5-AE79-7948-A783-0116BEDC55BA}" srcOrd="0" destOrd="0" presId="urn:microsoft.com/office/officeart/2005/8/layout/process4"/>
    <dgm:cxn modelId="{04EC5EE3-6B63-C942-B2F8-C8C40730E37A}" type="presParOf" srcId="{616F6BF4-7D66-A042-A1F2-442B0C242709}" destId="{BA2EF995-CDCB-894D-BCE7-A5F0A9E006DD}" srcOrd="3" destOrd="0" presId="urn:microsoft.com/office/officeart/2005/8/layout/process4"/>
    <dgm:cxn modelId="{7B83A6BB-8775-8846-8E9F-9360E3BA33D1}" type="presParOf" srcId="{616F6BF4-7D66-A042-A1F2-442B0C242709}" destId="{599266C2-EAE5-8849-9502-0F7FEE9FD269}" srcOrd="4" destOrd="0" presId="urn:microsoft.com/office/officeart/2005/8/layout/process4"/>
    <dgm:cxn modelId="{F9EF1613-E68E-1B4B-98E2-D703BBB1D3D6}" type="presParOf" srcId="{599266C2-EAE5-8849-9502-0F7FEE9FD269}" destId="{EBEBB76F-9292-B047-81A1-C720EE5AF759}" srcOrd="0" destOrd="0" presId="urn:microsoft.com/office/officeart/2005/8/layout/process4"/>
    <dgm:cxn modelId="{CD7F27BE-0704-1E48-8AD4-D9D85C0EE221}" type="presParOf" srcId="{616F6BF4-7D66-A042-A1F2-442B0C242709}" destId="{45A80650-4FA3-4446-A590-EE9262C50036}" srcOrd="5" destOrd="0" presId="urn:microsoft.com/office/officeart/2005/8/layout/process4"/>
    <dgm:cxn modelId="{DD471CBA-EF5D-EF49-853D-41FD2E4B617F}" type="presParOf" srcId="{616F6BF4-7D66-A042-A1F2-442B0C242709}" destId="{47FBD5AF-BCEB-7941-81BF-BEEE2678B33C}" srcOrd="6" destOrd="0" presId="urn:microsoft.com/office/officeart/2005/8/layout/process4"/>
    <dgm:cxn modelId="{9D171850-C4E9-A34C-9884-E1B1C6961BE3}" type="presParOf" srcId="{47FBD5AF-BCEB-7941-81BF-BEEE2678B33C}" destId="{1A4DAE09-692D-4D44-86A9-DA8F1BCD114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8B61C-F4AA-48C3-BDFB-D6455E68F391}">
      <dsp:nvSpPr>
        <dsp:cNvPr id="0" name=""/>
        <dsp:cNvSpPr/>
      </dsp:nvSpPr>
      <dsp:spPr>
        <a:xfrm rot="1504670">
          <a:off x="2785928" y="3167165"/>
          <a:ext cx="907027" cy="65390"/>
        </a:xfrm>
        <a:custGeom>
          <a:avLst/>
          <a:gdLst/>
          <a:ahLst/>
          <a:cxnLst/>
          <a:rect l="0" t="0" r="0" b="0"/>
          <a:pathLst>
            <a:path>
              <a:moveTo>
                <a:pt x="0" y="32695"/>
              </a:moveTo>
              <a:lnTo>
                <a:pt x="907027" y="326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EDA2B4-17C6-4508-8700-9E8C5A03D6A0}">
      <dsp:nvSpPr>
        <dsp:cNvPr id="0" name=""/>
        <dsp:cNvSpPr/>
      </dsp:nvSpPr>
      <dsp:spPr>
        <a:xfrm rot="19908630">
          <a:off x="2771717" y="1637252"/>
          <a:ext cx="960507" cy="65390"/>
        </a:xfrm>
        <a:custGeom>
          <a:avLst/>
          <a:gdLst/>
          <a:ahLst/>
          <a:cxnLst/>
          <a:rect l="0" t="0" r="0" b="0"/>
          <a:pathLst>
            <a:path>
              <a:moveTo>
                <a:pt x="0" y="32695"/>
              </a:moveTo>
              <a:lnTo>
                <a:pt x="960507" y="326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E55B74-D7D2-4065-BD71-D8339517F8A7}">
      <dsp:nvSpPr>
        <dsp:cNvPr id="0" name=""/>
        <dsp:cNvSpPr/>
      </dsp:nvSpPr>
      <dsp:spPr>
        <a:xfrm>
          <a:off x="77355" y="811369"/>
          <a:ext cx="3289678" cy="3356952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43EDF9-B49E-4810-B55B-7BE65D2D1449}">
      <dsp:nvSpPr>
        <dsp:cNvPr id="0" name=""/>
        <dsp:cNvSpPr/>
      </dsp:nvSpPr>
      <dsp:spPr>
        <a:xfrm>
          <a:off x="3522061" y="69918"/>
          <a:ext cx="2067851" cy="18022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CH" sz="2300" b="1" kern="1200" dirty="0">
              <a:latin typeface="Calibri" pitchFamily="34" charset="0"/>
              <a:cs typeface="Arial" pitchFamily="34" charset="0"/>
            </a:rPr>
            <a:t>A ELENCO</a:t>
          </a:r>
          <a:endParaRPr lang="it-CH" sz="1800" b="1" kern="1200" dirty="0">
            <a:latin typeface="Calibri" pitchFamily="34" charset="0"/>
            <a:cs typeface="Arial" pitchFamily="34" charset="0"/>
          </a:endParaRPr>
        </a:p>
      </dsp:txBody>
      <dsp:txXfrm>
        <a:off x="3824891" y="333852"/>
        <a:ext cx="1462191" cy="1274389"/>
      </dsp:txXfrm>
    </dsp:sp>
    <dsp:sp modelId="{235C9EE1-4CC9-4EDF-896B-C7D9FC1F35D5}">
      <dsp:nvSpPr>
        <dsp:cNvPr id="0" name=""/>
        <dsp:cNvSpPr/>
      </dsp:nvSpPr>
      <dsp:spPr>
        <a:xfrm>
          <a:off x="5565823" y="69918"/>
          <a:ext cx="3101777" cy="1802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2300" kern="1200" dirty="0" err="1">
              <a:latin typeface="Calibri" pitchFamily="34" charset="0"/>
              <a:cs typeface="Calibri" pitchFamily="34" charset="0"/>
            </a:rPr>
            <a:t>Testualità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caratterizzata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da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frasi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brevi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scandite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soprattutto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da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punti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(più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raramente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da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virgole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).</a:t>
          </a:r>
          <a:endParaRPr lang="it-CH" sz="2300" kern="1200" dirty="0">
            <a:latin typeface="Calibri" pitchFamily="34" charset="0"/>
            <a:cs typeface="Calibri" pitchFamily="34" charset="0"/>
          </a:endParaRPr>
        </a:p>
      </dsp:txBody>
      <dsp:txXfrm>
        <a:off x="5565823" y="69918"/>
        <a:ext cx="3101777" cy="1802257"/>
      </dsp:txXfrm>
    </dsp:sp>
    <dsp:sp modelId="{BAA56A66-BDFA-4307-929D-900F8685AAFA}">
      <dsp:nvSpPr>
        <dsp:cNvPr id="0" name=""/>
        <dsp:cNvSpPr/>
      </dsp:nvSpPr>
      <dsp:spPr>
        <a:xfrm>
          <a:off x="3529722" y="2882968"/>
          <a:ext cx="2118478" cy="18968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400" b="1" kern="1200" dirty="0">
              <a:latin typeface="Calibri" pitchFamily="34" charset="0"/>
              <a:cs typeface="Arial" pitchFamily="34" charset="0"/>
            </a:rPr>
            <a:t>A FLUSSO</a:t>
          </a:r>
          <a:endParaRPr lang="it-CH" sz="2400" b="1" kern="1200" dirty="0">
            <a:latin typeface="Calibri" pitchFamily="34" charset="0"/>
            <a:cs typeface="Arial" pitchFamily="34" charset="0"/>
          </a:endParaRPr>
        </a:p>
      </dsp:txBody>
      <dsp:txXfrm>
        <a:off x="3839966" y="3160753"/>
        <a:ext cx="1497990" cy="1341263"/>
      </dsp:txXfrm>
    </dsp:sp>
    <dsp:sp modelId="{80D124D1-0B12-4367-B388-6FB8894BA25B}">
      <dsp:nvSpPr>
        <dsp:cNvPr id="0" name=""/>
        <dsp:cNvSpPr/>
      </dsp:nvSpPr>
      <dsp:spPr>
        <a:xfrm>
          <a:off x="5560827" y="2882968"/>
          <a:ext cx="3177717" cy="1896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CH" sz="2400" kern="1200" dirty="0">
            <a:latin typeface="Calibri" pitchFamily="34" charset="0"/>
            <a:cs typeface="Arial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2300" kern="1200" dirty="0" err="1">
              <a:latin typeface="Calibri" pitchFamily="34" charset="0"/>
              <a:cs typeface="Arial" pitchFamily="34" charset="0"/>
            </a:rPr>
            <a:t>Testualità</a:t>
          </a:r>
          <a:r>
            <a:rPr lang="fr-CH" sz="2300" kern="1200" dirty="0">
              <a:latin typeface="Calibri" pitchFamily="34" charset="0"/>
              <a:cs typeface="Arial" pitchFamily="34" charset="0"/>
            </a:rPr>
            <a:t> </a:t>
          </a:r>
          <a:r>
            <a:rPr lang="fr-CH" sz="2300" kern="1200" dirty="0" err="1">
              <a:latin typeface="Calibri" pitchFamily="34" charset="0"/>
              <a:cs typeface="Arial" pitchFamily="34" charset="0"/>
            </a:rPr>
            <a:t>caratterizzata</a:t>
          </a:r>
          <a:r>
            <a:rPr lang="fr-CH" sz="2300" kern="1200" dirty="0">
              <a:latin typeface="Calibri" pitchFamily="34" charset="0"/>
              <a:cs typeface="Arial" pitchFamily="34" charset="0"/>
            </a:rPr>
            <a:t> da </a:t>
          </a:r>
          <a:r>
            <a:rPr lang="fr-CH" sz="2300" kern="1200" dirty="0" err="1">
              <a:latin typeface="Calibri" pitchFamily="34" charset="0"/>
              <a:cs typeface="Arial" pitchFamily="34" charset="0"/>
            </a:rPr>
            <a:t>periodi</a:t>
          </a:r>
          <a:r>
            <a:rPr lang="fr-CH" sz="2300" kern="1200" dirty="0">
              <a:latin typeface="Calibri" pitchFamily="34" charset="0"/>
              <a:cs typeface="Arial" pitchFamily="34" charset="0"/>
            </a:rPr>
            <a:t> molto </a:t>
          </a:r>
          <a:r>
            <a:rPr lang="fr-CH" sz="2300" kern="1200" dirty="0" err="1">
              <a:latin typeface="Calibri" pitchFamily="34" charset="0"/>
              <a:cs typeface="Arial" pitchFamily="34" charset="0"/>
            </a:rPr>
            <a:t>lunghi</a:t>
          </a:r>
          <a:r>
            <a:rPr lang="fr-CH" sz="2300" kern="1200" dirty="0">
              <a:latin typeface="Calibri" pitchFamily="34" charset="0"/>
              <a:cs typeface="Arial" pitchFamily="34" charset="0"/>
            </a:rPr>
            <a:t> con </a:t>
          </a:r>
          <a:r>
            <a:rPr lang="fr-CH" sz="2300" kern="1200" dirty="0" err="1">
              <a:latin typeface="Calibri" pitchFamily="34" charset="0"/>
              <a:cs typeface="Arial" pitchFamily="34" charset="0"/>
            </a:rPr>
            <a:t>scarsa</a:t>
          </a:r>
          <a:r>
            <a:rPr lang="fr-CH" sz="2300" kern="1200" dirty="0">
              <a:latin typeface="Calibri" pitchFamily="34" charset="0"/>
              <a:cs typeface="Arial" pitchFamily="34" charset="0"/>
            </a:rPr>
            <a:t> </a:t>
          </a:r>
          <a:r>
            <a:rPr lang="fr-CH" sz="2300" kern="1200" dirty="0" err="1">
              <a:latin typeface="Calibri" pitchFamily="34" charset="0"/>
              <a:cs typeface="Arial" pitchFamily="34" charset="0"/>
            </a:rPr>
            <a:t>interpunzione</a:t>
          </a:r>
          <a:r>
            <a:rPr lang="fr-CH" sz="2300" kern="1200" dirty="0">
              <a:latin typeface="Calibri" pitchFamily="34" charset="0"/>
              <a:cs typeface="Arial" pitchFamily="34" charset="0"/>
            </a:rPr>
            <a:t> o 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‟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pioggia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” di 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virgole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(</a:t>
          </a:r>
          <a:r>
            <a:rPr lang="fr-CH" sz="2300" kern="1200" dirty="0" err="1">
              <a:latin typeface="Calibri" pitchFamily="34" charset="0"/>
              <a:cs typeface="Calibri" pitchFamily="34" charset="0"/>
            </a:rPr>
            <a:t>soventi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 </a:t>
          </a:r>
          <a:r>
            <a:rPr lang="fr-CH" sz="2300" i="1" kern="1200" dirty="0">
              <a:latin typeface="Calibri" pitchFamily="34" charset="0"/>
              <a:cs typeface="Calibri" pitchFamily="34" charset="0"/>
            </a:rPr>
            <a:t>comma </a:t>
          </a:r>
          <a:r>
            <a:rPr lang="fr-CH" sz="2300" i="1" kern="1200" dirty="0" err="1">
              <a:latin typeface="Calibri" pitchFamily="34" charset="0"/>
              <a:cs typeface="Calibri" pitchFamily="34" charset="0"/>
            </a:rPr>
            <a:t>splice</a:t>
          </a:r>
          <a:r>
            <a:rPr lang="fr-CH" sz="2300" kern="1200" dirty="0">
              <a:latin typeface="Calibri" pitchFamily="34" charset="0"/>
              <a:cs typeface="Calibri" pitchFamily="34" charset="0"/>
            </a:rPr>
            <a:t>).</a:t>
          </a:r>
          <a:endParaRPr lang="it-CH" sz="2000" kern="1200" dirty="0">
            <a:latin typeface="Calibri" pitchFamily="34" charset="0"/>
            <a:cs typeface="Arial" pitchFamily="34" charset="0"/>
          </a:endParaRPr>
        </a:p>
      </dsp:txBody>
      <dsp:txXfrm>
        <a:off x="5560827" y="2882968"/>
        <a:ext cx="3177717" cy="18968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4D518-5DB0-7E41-A6FF-4B803659DAC5}">
      <dsp:nvSpPr>
        <dsp:cNvPr id="0" name=""/>
        <dsp:cNvSpPr/>
      </dsp:nvSpPr>
      <dsp:spPr>
        <a:xfrm>
          <a:off x="0" y="2949021"/>
          <a:ext cx="4316547" cy="9679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 dirty="0">
              <a:latin typeface="Calibri" panose="020F0502020204030204" pitchFamily="34" charset="0"/>
              <a:cs typeface="Calibri" panose="020F0502020204030204" pitchFamily="34" charset="0"/>
            </a:rPr>
            <a:t>Correzione + voto</a:t>
          </a:r>
        </a:p>
      </dsp:txBody>
      <dsp:txXfrm>
        <a:off x="0" y="2949021"/>
        <a:ext cx="4316547" cy="967934"/>
      </dsp:txXfrm>
    </dsp:sp>
    <dsp:sp modelId="{EBEBB76F-9292-B047-81A1-C720EE5AF759}">
      <dsp:nvSpPr>
        <dsp:cNvPr id="0" name=""/>
        <dsp:cNvSpPr/>
      </dsp:nvSpPr>
      <dsp:spPr>
        <a:xfrm rot="10800000">
          <a:off x="0" y="1474856"/>
          <a:ext cx="4316547" cy="148868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 dirty="0">
              <a:latin typeface="Calibri" panose="020F0502020204030204" pitchFamily="34" charset="0"/>
              <a:cs typeface="Calibri" panose="020F0502020204030204" pitchFamily="34" charset="0"/>
            </a:rPr>
            <a:t>Scrittura</a:t>
          </a:r>
        </a:p>
      </dsp:txBody>
      <dsp:txXfrm rot="10800000">
        <a:off x="0" y="1474856"/>
        <a:ext cx="4316547" cy="967302"/>
      </dsp:txXfrm>
    </dsp:sp>
    <dsp:sp modelId="{1A4DAE09-692D-4D44-86A9-DA8F1BCD1141}">
      <dsp:nvSpPr>
        <dsp:cNvPr id="0" name=""/>
        <dsp:cNvSpPr/>
      </dsp:nvSpPr>
      <dsp:spPr>
        <a:xfrm rot="10800000">
          <a:off x="0" y="692"/>
          <a:ext cx="4316547" cy="148868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 dirty="0">
              <a:latin typeface="Calibri" panose="020F0502020204030204" pitchFamily="34" charset="0"/>
              <a:cs typeface="Calibri" panose="020F0502020204030204" pitchFamily="34" charset="0"/>
            </a:rPr>
            <a:t>Traccia di scrittura</a:t>
          </a:r>
        </a:p>
      </dsp:txBody>
      <dsp:txXfrm rot="10800000">
        <a:off x="0" y="692"/>
        <a:ext cx="4316547" cy="9673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DFF925-478C-EE47-95CD-84F4BA28A23A}">
      <dsp:nvSpPr>
        <dsp:cNvPr id="0" name=""/>
        <dsp:cNvSpPr/>
      </dsp:nvSpPr>
      <dsp:spPr>
        <a:xfrm>
          <a:off x="0" y="593531"/>
          <a:ext cx="5203513" cy="164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3850" tIns="604012" rIns="403850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900" kern="1200" dirty="0">
              <a:latin typeface="Calibri" panose="020F0502020204030204" pitchFamily="34" charset="0"/>
              <a:cs typeface="Calibri" panose="020F0502020204030204" pitchFamily="34" charset="0"/>
            </a:rPr>
            <a:t>L’importanza della consegna di scrittura.</a:t>
          </a:r>
        </a:p>
      </dsp:txBody>
      <dsp:txXfrm>
        <a:off x="0" y="593531"/>
        <a:ext cx="5203513" cy="1644300"/>
      </dsp:txXfrm>
    </dsp:sp>
    <dsp:sp modelId="{D2CB5B28-8BA0-3D44-AF95-7B4018A0C855}">
      <dsp:nvSpPr>
        <dsp:cNvPr id="0" name=""/>
        <dsp:cNvSpPr/>
      </dsp:nvSpPr>
      <dsp:spPr>
        <a:xfrm>
          <a:off x="260175" y="165491"/>
          <a:ext cx="3642459" cy="8560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676" tIns="0" rIns="13767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 dirty="0">
              <a:latin typeface="Calibri" panose="020F0502020204030204" pitchFamily="34" charset="0"/>
              <a:cs typeface="Calibri" panose="020F0502020204030204" pitchFamily="34" charset="0"/>
            </a:rPr>
            <a:t>Il testo individuale</a:t>
          </a:r>
        </a:p>
      </dsp:txBody>
      <dsp:txXfrm>
        <a:off x="301965" y="207281"/>
        <a:ext cx="3558879" cy="772500"/>
      </dsp:txXfrm>
    </dsp:sp>
    <dsp:sp modelId="{65E0814B-FD55-5346-B098-1642AFDE45BE}">
      <dsp:nvSpPr>
        <dsp:cNvPr id="0" name=""/>
        <dsp:cNvSpPr/>
      </dsp:nvSpPr>
      <dsp:spPr>
        <a:xfrm>
          <a:off x="0" y="2822471"/>
          <a:ext cx="5203513" cy="164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3850" tIns="604012" rIns="403850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900" kern="1200" dirty="0">
              <a:latin typeface="Calibri" panose="020F0502020204030204" pitchFamily="34" charset="0"/>
              <a:cs typeface="Calibri" panose="020F0502020204030204" pitchFamily="34" charset="0"/>
            </a:rPr>
            <a:t>La scrittura collaborativa e la progettazione a ritroso.</a:t>
          </a:r>
        </a:p>
      </dsp:txBody>
      <dsp:txXfrm>
        <a:off x="0" y="2822471"/>
        <a:ext cx="5203513" cy="1644300"/>
      </dsp:txXfrm>
    </dsp:sp>
    <dsp:sp modelId="{AC162183-28D8-6F41-9EC4-A3B21229F7D8}">
      <dsp:nvSpPr>
        <dsp:cNvPr id="0" name=""/>
        <dsp:cNvSpPr/>
      </dsp:nvSpPr>
      <dsp:spPr>
        <a:xfrm>
          <a:off x="260175" y="2394431"/>
          <a:ext cx="3642459" cy="856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676" tIns="0" rIns="13767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 dirty="0">
              <a:latin typeface="Calibri" panose="020F0502020204030204" pitchFamily="34" charset="0"/>
              <a:cs typeface="Calibri" panose="020F0502020204030204" pitchFamily="34" charset="0"/>
            </a:rPr>
            <a:t>Il progetto di scrittura</a:t>
          </a:r>
        </a:p>
      </dsp:txBody>
      <dsp:txXfrm>
        <a:off x="301965" y="2436221"/>
        <a:ext cx="3558879" cy="7725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08E700-970B-F84C-AA86-CB7E767FAB8A}">
      <dsp:nvSpPr>
        <dsp:cNvPr id="0" name=""/>
        <dsp:cNvSpPr/>
      </dsp:nvSpPr>
      <dsp:spPr>
        <a:xfrm>
          <a:off x="0" y="4750038"/>
          <a:ext cx="4316547" cy="103919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Utilizzo dello schema </a:t>
          </a:r>
          <a:b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per scrivere nuovi testi</a:t>
          </a:r>
        </a:p>
      </dsp:txBody>
      <dsp:txXfrm>
        <a:off x="0" y="4750038"/>
        <a:ext cx="4316547" cy="1039192"/>
      </dsp:txXfrm>
    </dsp:sp>
    <dsp:sp modelId="{B40B55E5-AE79-7948-A783-0116BEDC55BA}">
      <dsp:nvSpPr>
        <dsp:cNvPr id="0" name=""/>
        <dsp:cNvSpPr/>
      </dsp:nvSpPr>
      <dsp:spPr>
        <a:xfrm rot="10800000">
          <a:off x="0" y="3167348"/>
          <a:ext cx="4316547" cy="1598277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Creazione di uno </a:t>
          </a:r>
          <a:b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schema condiviso</a:t>
          </a:r>
        </a:p>
      </dsp:txBody>
      <dsp:txXfrm rot="10800000">
        <a:off x="0" y="3167348"/>
        <a:ext cx="4316547" cy="1038512"/>
      </dsp:txXfrm>
    </dsp:sp>
    <dsp:sp modelId="{EBEBB76F-9292-B047-81A1-C720EE5AF759}">
      <dsp:nvSpPr>
        <dsp:cNvPr id="0" name=""/>
        <dsp:cNvSpPr/>
      </dsp:nvSpPr>
      <dsp:spPr>
        <a:xfrm rot="10800000">
          <a:off x="0" y="1584658"/>
          <a:ext cx="4316547" cy="1598277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Messa in comune </a:t>
          </a:r>
          <a:b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delle scoperte fatte</a:t>
          </a:r>
        </a:p>
      </dsp:txBody>
      <dsp:txXfrm rot="10800000">
        <a:off x="0" y="1584658"/>
        <a:ext cx="4316547" cy="1038512"/>
      </dsp:txXfrm>
    </dsp:sp>
    <dsp:sp modelId="{1A4DAE09-692D-4D44-86A9-DA8F1BCD1141}">
      <dsp:nvSpPr>
        <dsp:cNvPr id="0" name=""/>
        <dsp:cNvSpPr/>
      </dsp:nvSpPr>
      <dsp:spPr>
        <a:xfrm rot="10800000">
          <a:off x="0" y="0"/>
          <a:ext cx="4316547" cy="1598277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Confronto tra testi diversi </a:t>
          </a:r>
          <a:b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it-IT" sz="1600" kern="1200" dirty="0">
              <a:latin typeface="Calibri" panose="020F0502020204030204" pitchFamily="34" charset="0"/>
              <a:cs typeface="Calibri" panose="020F0502020204030204" pitchFamily="34" charset="0"/>
            </a:rPr>
            <a:t>ma dello stesso tipo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>
              <a:latin typeface="Calibri" panose="020F0502020204030204" pitchFamily="34" charset="0"/>
              <a:cs typeface="Calibri" panose="020F0502020204030204" pitchFamily="34" charset="0"/>
            </a:rPr>
            <a:t>(lavoro a gruppi)</a:t>
          </a:r>
        </a:p>
      </dsp:txBody>
      <dsp:txXfrm rot="10800000">
        <a:off x="0" y="0"/>
        <a:ext cx="4316547" cy="1038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C5552-3D1E-4146-82E0-26AB2B271031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73E3F-FB6A-46E6-A258-F18FD30487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2452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22313" indent="-360363">
              <a:buNone/>
              <a:tabLst>
                <a:tab pos="358775" algn="l"/>
              </a:tabLst>
            </a:pPr>
            <a:r>
              <a:rPr lang="it-IT" sz="1200" i="1" dirty="0"/>
              <a:t>Una mia sorella [</a:t>
            </a:r>
            <a:r>
              <a:rPr lang="it-IT" sz="1200" i="1" dirty="0" err="1"/>
              <a:t>piga</a:t>
            </a:r>
            <a:r>
              <a:rPr lang="it-IT" sz="1200" i="1" dirty="0"/>
              <a:t>] piega le cose le magliette e i</a:t>
            </a:r>
          </a:p>
          <a:p>
            <a:pPr marL="722313" indent="-360363">
              <a:buNone/>
              <a:tabLst>
                <a:tab pos="358775" algn="l"/>
              </a:tabLst>
            </a:pPr>
            <a:r>
              <a:rPr lang="it-IT" sz="1200" i="1" dirty="0"/>
              <a:t>	pantaloni, [un altra] un’altra mia sorella </a:t>
            </a:r>
            <a:r>
              <a:rPr lang="it-IT" sz="1200" b="1" i="1" dirty="0">
                <a:solidFill>
                  <a:srgbClr val="69A526"/>
                </a:solidFill>
              </a:rPr>
              <a:t>fa l’aspirapolvere</a:t>
            </a:r>
          </a:p>
          <a:p>
            <a:pPr marL="722313" indent="-360363">
              <a:buNone/>
              <a:tabLst>
                <a:tab pos="358775" algn="l"/>
              </a:tabLst>
            </a:pPr>
            <a:r>
              <a:rPr lang="it-IT" sz="1200" i="1" dirty="0"/>
              <a:t>	e io </a:t>
            </a:r>
            <a:r>
              <a:rPr lang="it-IT" sz="1200" b="1" i="1" dirty="0">
                <a:solidFill>
                  <a:srgbClr val="69A526"/>
                </a:solidFill>
              </a:rPr>
              <a:t>faccio i letti</a:t>
            </a:r>
            <a:r>
              <a:rPr lang="it-IT" sz="1200" i="1" dirty="0"/>
              <a:t>, poi </a:t>
            </a:r>
            <a:r>
              <a:rPr lang="it-IT" sz="1200" b="1" i="1" dirty="0">
                <a:solidFill>
                  <a:srgbClr val="69A526"/>
                </a:solidFill>
              </a:rPr>
              <a:t>facciamo le scrivanie</a:t>
            </a:r>
            <a:r>
              <a:rPr lang="it-IT" sz="1200" i="1" dirty="0"/>
              <a:t>,</a:t>
            </a:r>
          </a:p>
          <a:p>
            <a:pPr marL="722313" indent="-360363">
              <a:spcAft>
                <a:spcPts val="1200"/>
              </a:spcAft>
              <a:buNone/>
              <a:tabLst>
                <a:tab pos="358775" algn="l"/>
              </a:tabLst>
            </a:pPr>
            <a:r>
              <a:rPr lang="it-IT" sz="1200" b="1" i="1" dirty="0"/>
              <a:t>	</a:t>
            </a:r>
            <a:r>
              <a:rPr lang="it-IT" sz="1200" b="1" i="1" dirty="0">
                <a:solidFill>
                  <a:srgbClr val="69A526"/>
                </a:solidFill>
              </a:rPr>
              <a:t>facciamo il cambio dei vestiti </a:t>
            </a:r>
            <a:r>
              <a:rPr lang="it-IT" sz="1200" i="1" dirty="0"/>
              <a:t>[…] </a:t>
            </a:r>
            <a:r>
              <a:rPr lang="it-IT" sz="1200" dirty="0"/>
              <a:t>(3</a:t>
            </a:r>
            <a:r>
              <a:rPr lang="it-IT" sz="1200" baseline="30000" dirty="0"/>
              <a:t>a </a:t>
            </a:r>
            <a:r>
              <a:rPr lang="it-IT" sz="1200" dirty="0"/>
              <a:t>SE)</a:t>
            </a:r>
            <a:endParaRPr lang="it-IT" sz="1200" i="1" dirty="0"/>
          </a:p>
          <a:p>
            <a:pPr marL="722313" indent="-360363">
              <a:buNone/>
              <a:tabLst>
                <a:tab pos="361950" algn="l"/>
              </a:tabLst>
            </a:pPr>
            <a:r>
              <a:rPr lang="it-IT" sz="1200" i="1" dirty="0"/>
              <a:t>(3) 	[…] non bisogna ne avere troppa</a:t>
            </a:r>
          </a:p>
          <a:p>
            <a:pPr marL="0" indent="722313">
              <a:buNone/>
            </a:pPr>
            <a:r>
              <a:rPr lang="it-IT" sz="1200" i="1" dirty="0"/>
              <a:t>fretta </a:t>
            </a:r>
            <a:r>
              <a:rPr lang="it-IT" sz="1200" b="1" i="1" dirty="0">
                <a:solidFill>
                  <a:srgbClr val="69A526"/>
                </a:solidFill>
              </a:rPr>
              <a:t>nelle cose</a:t>
            </a:r>
            <a:r>
              <a:rPr lang="it-IT" sz="1200" i="1" dirty="0"/>
              <a:t>, ma non bisogna neanche</a:t>
            </a:r>
          </a:p>
          <a:p>
            <a:pPr marL="0" indent="722313">
              <a:buNone/>
            </a:pPr>
            <a:r>
              <a:rPr lang="it-IT" sz="1200" i="1" dirty="0"/>
              <a:t>essere troppo lenti </a:t>
            </a:r>
            <a:r>
              <a:rPr lang="it-IT" sz="1200" b="1" i="1" dirty="0">
                <a:solidFill>
                  <a:srgbClr val="69A526"/>
                </a:solidFill>
              </a:rPr>
              <a:t>nelle cose</a:t>
            </a:r>
            <a:r>
              <a:rPr lang="it-IT" sz="1200" i="1" dirty="0"/>
              <a:t>. Non</a:t>
            </a:r>
          </a:p>
          <a:p>
            <a:pPr marL="0" indent="722313">
              <a:buNone/>
            </a:pPr>
            <a:r>
              <a:rPr lang="it-IT" sz="1200" i="1" dirty="0"/>
              <a:t>bisogna </a:t>
            </a:r>
            <a:r>
              <a:rPr lang="it-IT" sz="1200" b="1" i="1" dirty="0">
                <a:solidFill>
                  <a:srgbClr val="69A526"/>
                </a:solidFill>
              </a:rPr>
              <a:t>fare le cose </a:t>
            </a:r>
            <a:r>
              <a:rPr lang="it-IT" sz="1200" i="1" dirty="0"/>
              <a:t>male ma bene, quindi</a:t>
            </a:r>
          </a:p>
          <a:p>
            <a:pPr marL="0" indent="722313">
              <a:buNone/>
            </a:pPr>
            <a:r>
              <a:rPr lang="it-IT" sz="1200" i="1" dirty="0"/>
              <a:t>c’è infatti chi è veloce a </a:t>
            </a:r>
            <a:r>
              <a:rPr lang="it-IT" sz="1200" b="1" i="1" dirty="0">
                <a:solidFill>
                  <a:srgbClr val="69A526"/>
                </a:solidFill>
              </a:rPr>
              <a:t>fare le cose</a:t>
            </a:r>
            <a:r>
              <a:rPr lang="it-IT" sz="1200" i="1" dirty="0"/>
              <a:t>, e</a:t>
            </a:r>
          </a:p>
          <a:p>
            <a:pPr marL="0" indent="722313">
              <a:buNone/>
            </a:pPr>
            <a:r>
              <a:rPr lang="it-IT" sz="1200" i="1" dirty="0"/>
              <a:t>le fa bene, e chi invece le fa piano e anche</a:t>
            </a:r>
          </a:p>
          <a:p>
            <a:pPr marL="722313" indent="-6350">
              <a:spcAft>
                <a:spcPts val="1200"/>
              </a:spcAft>
              <a:buNone/>
              <a:tabLst>
                <a:tab pos="358775" algn="l"/>
              </a:tabLst>
            </a:pPr>
            <a:r>
              <a:rPr lang="it-IT" sz="1200" i="1" dirty="0"/>
              <a:t>male. </a:t>
            </a:r>
            <a:r>
              <a:rPr lang="it-IT" sz="1200" dirty="0"/>
              <a:t>(5</a:t>
            </a:r>
            <a:r>
              <a:rPr lang="it-IT" sz="1200" baseline="30000" dirty="0"/>
              <a:t>a </a:t>
            </a:r>
            <a:r>
              <a:rPr lang="it-IT" sz="1200" dirty="0"/>
              <a:t>SE)</a:t>
            </a:r>
            <a:endParaRPr lang="it-IT" sz="1200" i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8407EC-E3D2-4649-A9D0-500716CE32C3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963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Tante</a:t>
            </a:r>
            <a:r>
              <a:rPr lang="it-IT" baseline="0" dirty="0"/>
              <a:t> difficoltà: morfologia, combinazioni, locuzioni, termini tecnico-scientifici…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8407EC-E3D2-4649-A9D0-500716CE32C3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4526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26D48-834F-E64E-AE50-4ECC70240012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161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E0AEFC-9E32-43D6-48C5-866185ECE7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0800ACD-BCE0-9A63-A999-D669288A3B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9919E1B-7910-3BD2-57D7-80C4B9624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24C9444-A4AA-84DF-5E3D-09EC19D59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655BFD-03F6-7F52-DA69-2B6AFB790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029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5E67FA-CF7E-0023-EA51-8DA9EF1C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4F956A-6DE1-EF3C-3A5C-DD0770B560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5CF710A-F8CD-F03A-BD39-EF9BE9C1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B8289C5-D624-68D5-5902-8EAB11A52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D88F1AB-2C19-6313-4DDA-19FA1CEFE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5134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3E094D2-A4A8-4A8E-72CC-B3603C08FA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CF961AF-9296-3BD3-037D-EE6686B51F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54667EB-7883-0AAE-909C-2520D3D1A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E3F6AB6-49DA-880A-AE66-27B1AFBD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7052CAC-88D7-00B4-7E08-4553AF914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9215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B4F05FE-032A-DFBD-3089-274FDBD684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31800" y="6453188"/>
            <a:ext cx="2844800" cy="4048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CH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275BE85-EFD3-A648-E57D-9B8AE1DCCC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CEC962B-4EED-8CF5-58B9-E3120ED1A3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83B56-E849-4182-B04F-9231CFB723A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60865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2" y="1738489"/>
            <a:ext cx="4752621" cy="4387675"/>
          </a:xfrm>
        </p:spPr>
        <p:txBody>
          <a:bodyPr>
            <a:normAutofit/>
          </a:bodyPr>
          <a:lstStyle>
            <a:lvl1pPr marL="0" indent="0">
              <a:buNone/>
              <a:defRPr sz="2133">
                <a:latin typeface="Futura Light BT"/>
                <a:cs typeface="Futura Light B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DCA1-8669-B449-B969-3BF1AB10D909}" type="slidenum">
              <a:rPr lang="it-IT" smtClean="0"/>
              <a:t>‹N›</a:t>
            </a:fld>
            <a:endParaRPr lang="it-IT"/>
          </a:p>
        </p:txBody>
      </p:sp>
      <p:sp>
        <p:nvSpPr>
          <p:cNvPr id="8" name="Google Shape;322;p37"/>
          <p:cNvSpPr/>
          <p:nvPr userDrawn="1"/>
        </p:nvSpPr>
        <p:spPr>
          <a:xfrm>
            <a:off x="11354965" y="171449"/>
            <a:ext cx="649443" cy="833263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Segnaposto testo 3"/>
          <p:cNvSpPr>
            <a:spLocks noGrp="1"/>
          </p:cNvSpPr>
          <p:nvPr>
            <p:ph type="body" sz="half" idx="13"/>
          </p:nvPr>
        </p:nvSpPr>
        <p:spPr>
          <a:xfrm>
            <a:off x="6112935" y="1738489"/>
            <a:ext cx="4752621" cy="4387675"/>
          </a:xfrm>
        </p:spPr>
        <p:txBody>
          <a:bodyPr>
            <a:normAutofit/>
          </a:bodyPr>
          <a:lstStyle>
            <a:lvl1pPr marL="0" indent="0">
              <a:buNone/>
              <a:defRPr sz="2133">
                <a:latin typeface="Futura Light BT"/>
                <a:cs typeface="Futura Light B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752621" cy="1162051"/>
          </a:xfrm>
        </p:spPr>
        <p:txBody>
          <a:bodyPr anchor="b">
            <a:normAutofit/>
          </a:bodyPr>
          <a:lstStyle>
            <a:lvl1pPr algn="l">
              <a:defRPr sz="2933" b="0" i="0" u="none">
                <a:latin typeface="Futura Book BT"/>
                <a:cs typeface="Futura Book BT"/>
              </a:defRPr>
            </a:lvl1pPr>
          </a:lstStyle>
          <a:p>
            <a:r>
              <a:rPr lang="it-IT" dirty="0"/>
              <a:t>Fare clic per modificare stile</a:t>
            </a:r>
          </a:p>
        </p:txBody>
      </p:sp>
      <p:sp>
        <p:nvSpPr>
          <p:cNvPr id="15" name="Segnaposto testo 3"/>
          <p:cNvSpPr>
            <a:spLocks noGrp="1"/>
          </p:cNvSpPr>
          <p:nvPr>
            <p:ph type="body" sz="half" idx="14"/>
          </p:nvPr>
        </p:nvSpPr>
        <p:spPr>
          <a:xfrm>
            <a:off x="6112935" y="273049"/>
            <a:ext cx="4752621" cy="1162051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it-IT" sz="2933" b="0" i="0" u="none" kern="1200" dirty="0" smtClean="0">
                <a:solidFill>
                  <a:schemeClr val="tx1"/>
                </a:solidFill>
                <a:latin typeface="Futura Book BT"/>
                <a:ea typeface="+mj-ea"/>
                <a:cs typeface="Futura Book B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023820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159C8365-C503-D5F6-0236-48D6C0E667EC}"/>
              </a:ext>
            </a:extLst>
          </p:cNvPr>
          <p:cNvSpPr/>
          <p:nvPr userDrawn="1"/>
        </p:nvSpPr>
        <p:spPr>
          <a:xfrm>
            <a:off x="0" y="0"/>
            <a:ext cx="121920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CH" sz="18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" name="Immagine 9" descr="Modulo_SUPSI_DFA.gif">
            <a:extLst>
              <a:ext uri="{FF2B5EF4-FFF2-40B4-BE49-F238E27FC236}">
                <a16:creationId xmlns:a16="http://schemas.microsoft.com/office/drawing/2014/main" id="{E3B8C0DA-F943-982C-950A-53E8203BC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85" y="179388"/>
            <a:ext cx="5437716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1773239"/>
            <a:ext cx="11328400" cy="1584325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3357564"/>
            <a:ext cx="11328400" cy="1900237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</a:t>
            </a:r>
            <a:r>
              <a:rPr lang="it-IT" dirty="0" err="1"/>
              <a:t>subtitle</a:t>
            </a:r>
            <a:r>
              <a:rPr lang="it-IT" dirty="0"/>
              <a:t> style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3"/>
          </p:nvPr>
        </p:nvSpPr>
        <p:spPr>
          <a:xfrm>
            <a:off x="435909" y="5371909"/>
            <a:ext cx="11329577" cy="952691"/>
          </a:xfrm>
        </p:spPr>
        <p:txBody>
          <a:bodyPr/>
          <a:lstStyle>
            <a:lvl1pPr algn="l">
              <a:buNone/>
              <a:defRPr sz="1800"/>
            </a:lvl1pPr>
          </a:lstStyle>
          <a:p>
            <a:pPr lvl="0"/>
            <a:endParaRPr lang="it-IT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BEC4B4C-73DE-108E-7559-C4C4DDBAF8EB}"/>
              </a:ext>
            </a:extLst>
          </p:cNvPr>
          <p:cNvSpPr>
            <a:spLocks noGrp="1" noChangeArrowheads="1"/>
          </p:cNvSpPr>
          <p:nvPr>
            <p:ph type="ftr" sz="quarter" idx="14"/>
          </p:nvPr>
        </p:nvSpPr>
        <p:spPr>
          <a:xfrm>
            <a:off x="406400" y="6454776"/>
            <a:ext cx="11353800" cy="4032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1EBCAC0-E153-A007-5FC2-32C1A2B9B28C}"/>
              </a:ext>
            </a:extLst>
          </p:cNvPr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5447C523-66A1-43B4-889A-D77654EE031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682705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  <a:endParaRPr lang="it-IT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B05806C-1FD0-8E90-E441-3A09277D1F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406400" y="6453188"/>
            <a:ext cx="11353800" cy="4048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47FBC7A-FBBB-0C05-AC51-4537F1A8D9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C28A88-0D9D-4F20-9824-E5A32CEAAD8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77505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31800" y="1916114"/>
            <a:ext cx="5562600" cy="4321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916114"/>
            <a:ext cx="5562600" cy="4321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  <a:endParaRPr lang="it-IT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2F98D6-1E4C-7766-BA35-249D59D2CF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B49B1E-4D7A-99C5-379E-42C7F6B851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B27200-6E66-486E-B2D3-FC3DDD3C6C0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36991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6400" y="1126800"/>
            <a:ext cx="11379200" cy="579438"/>
          </a:xfrm>
        </p:spPr>
        <p:txBody>
          <a:bodyPr/>
          <a:lstStyle>
            <a:lvl1pPr>
              <a:defRPr sz="2400"/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06400" y="1752600"/>
            <a:ext cx="5590117" cy="639762"/>
          </a:xfr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06400" y="2438400"/>
            <a:ext cx="5590117" cy="3687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752600"/>
            <a:ext cx="5592233" cy="639762"/>
          </a:xfr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438400"/>
            <a:ext cx="5592233" cy="36877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buNone/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D70BD6F-DDD4-8EBA-5FE4-B8E0421189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3457B67-DCC8-3B36-EDB5-78C14AEA0E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1544FB-6E32-45E3-97AD-106229AED02D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18638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7999" y="1125539"/>
            <a:ext cx="11355023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33B1DF8-0C85-ABD1-5F09-6149302C20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D5C8CE6-F10F-C745-440F-CC9C758102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FD37E-1C76-498E-87F5-C9CEAC45002D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02513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B4F05FE-032A-DFBD-3089-274FDBD684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31800" y="6453188"/>
            <a:ext cx="2844800" cy="4048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CH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275BE85-EFD3-A648-E57D-9B8AE1DCCC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CEC962B-4EED-8CF5-58B9-E3120ED1A3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83B56-E849-4182-B04F-9231CFB723A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920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962A7F-6E38-BF9C-073F-1E499DF56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05B7B51-653D-BEA9-74B3-EAB7E0897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A00157E-6F28-B265-BB12-04A7A5C9B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C9AECA-12E8-05AA-C2B9-171B450FA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41CEE8A-F2F1-2EFA-415F-D9ECFF15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633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35114" y="1127797"/>
            <a:ext cx="4035287" cy="9144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4" y="1126800"/>
            <a:ext cx="6993093" cy="49955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35115" y="2133601"/>
            <a:ext cx="4035285" cy="3992563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E8288-86FE-FE77-D559-A8C7401820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31800" y="6453188"/>
            <a:ext cx="2844800" cy="4048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CH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56BD95-E5D8-D255-4E01-EFF3AF7783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CAF37D-F965-3D99-62AD-37894832AC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803AC-632E-46FD-865D-6BE9C5EB06C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30703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6400" y="4800600"/>
            <a:ext cx="11359085" cy="566738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06400" y="5367338"/>
            <a:ext cx="11359085" cy="804862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dirty="0"/>
              <a:t>Fare clic per modificare gli stili del testo dello schema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B6338A-84E8-070C-B45A-425BABE182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12B4FAB-84DE-1892-FC0E-DB0F25F277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3865B3-CCAF-49EC-81C3-7B00EFC82DA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13110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bg>
      <p:bgPr>
        <a:solidFill>
          <a:srgbClr val="1E2A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CH" dirty="0"/>
              <a:t>Fare clic per modificare stile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fr-CH" dirty="0"/>
              <a:t>Fare clic per modificare gli stili del testo dello schema</a:t>
            </a:r>
          </a:p>
          <a:p>
            <a:pPr lvl="1"/>
            <a:r>
              <a:rPr lang="fr-CH" dirty="0"/>
              <a:t>Secondo livello</a:t>
            </a:r>
          </a:p>
          <a:p>
            <a:pPr lvl="2"/>
            <a:r>
              <a:rPr lang="fr-CH" dirty="0"/>
              <a:t>Terzo livello</a:t>
            </a:r>
          </a:p>
          <a:p>
            <a:pPr lvl="3"/>
            <a:r>
              <a:rPr lang="fr-CH" dirty="0"/>
              <a:t>Quarto livello</a:t>
            </a:r>
          </a:p>
          <a:p>
            <a:pPr lvl="4"/>
            <a:r>
              <a:rPr lang="fr-CH" dirty="0"/>
              <a:t>Quinto livello</a:t>
            </a:r>
            <a:endParaRPr lang="it-IT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18900C5-DB22-E7E8-BE20-FB52697E78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406400" y="6453188"/>
            <a:ext cx="11353800" cy="40481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1A5C67-C361-E1E2-676B-1427C1C655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AEB442-56BF-4EB9-841D-323EA876F9B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90947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62194" y="275208"/>
            <a:ext cx="7719164" cy="1143307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10644" y="1599523"/>
            <a:ext cx="5360096" cy="452705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21261" y="1599523"/>
            <a:ext cx="5360096" cy="452705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9F0996A7-77B7-5656-C1F4-BF126BE4C5A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</a:p>
        </p:txBody>
      </p:sp>
    </p:spTree>
    <p:extLst>
      <p:ext uri="{BB962C8B-B14F-4D97-AF65-F5344CB8AC3E}">
        <p14:creationId xmlns:p14="http://schemas.microsoft.com/office/powerpoint/2010/main" val="4045339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21101B-9BF7-09C1-4CE3-C6B409334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ED842A0-BE68-6FD4-A881-DF82FB55C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CC1C69E-5FF1-E340-54DF-E88C99EB3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79C6AD-E155-4D91-3CDC-C59BF1216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4B9BA5E-2E8E-CE0B-BABE-DE1E3F406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9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4A2E59-7832-4129-4BF4-8539E53F6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8821068-9073-4E79-D36C-A264B0AD66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119C21-763B-CD3F-021B-1E92F9DF8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814DD63-B8A5-3808-9898-58B2FE8A2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47AA5BD-E538-55AF-62B2-478ED95A2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8168153-6943-4949-44FE-ACEBAC084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6958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4F781B-954C-8F6B-C32F-2537AF299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3BC3EB-3E48-BCE7-BFD7-481978AABB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53534E4-B5F5-1D31-BF9D-B8FB73C54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469FE34-5E6D-AA8E-9EA3-933F08940A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1578FA0-4C27-590F-C802-908A13DDA0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F6C0D57-81AA-1BA5-DBA1-01A67CC8F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09112B0-48CD-8FA3-4F3D-0FA0A62F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5C0504A-7DDD-1192-6CF3-0C9C8F2E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949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F4B302-593A-A8BF-245E-E6EDB84E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F37481A-2170-A8FD-A31B-F33AACFE7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D09EC05-BB04-D4E7-09F5-80591AA30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A543CC3-E371-F85B-20AD-8369B843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699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1A1678C-C8B1-C74F-E952-42EB5335C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EF807A8-5F49-4AE1-B614-47605A0A9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B231284-73EC-A318-B220-B33CFAE2C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0453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2B3A5F-6D33-0B8D-13AC-3A7DCC4A8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E5BD09-4014-4162-D1E9-6ABD9553C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C235D2E-8351-9774-10DA-DDB12E89F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D01EE37-7AB0-AA0E-79BE-B7D5E66A5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9755F7C-67B2-0266-AC96-3251BE9B9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0EA6737-1A2E-7A5D-C2FD-3806B0F2C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0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C3CED6-E1A5-2B01-6FB0-9312F8FD5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C4729CF-8F99-F61B-7A66-57EE8764F0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E49DE0E-B849-E476-0D66-45512B18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61A4A10-8573-70A7-041E-467FF39C5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ACD0B83-64AF-337B-C188-6E592B201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D554604-5235-2FD6-9DD4-95F4A85B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556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A5F735A-ED0A-0A26-D29D-3F80C0FAB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92AF4F7-9749-D550-E8D7-747A29BCB6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B0CCAB-1CCC-0DB9-9FA1-3C5E46BE25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99D28-123F-4A50-8B38-CD0DB608996F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39A299E-5D0A-4A5B-721D-FF6A8D438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7AAF5B3-4F84-5D11-4AB6-911A015CA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4BBAA-D1D4-45E6-9A64-F9DBD28F860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708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7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A1CCE10-C069-B65E-E1B7-E44E287891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762000"/>
            <a:ext cx="113284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FF51DE8-222E-4BF2-466F-64579A98D1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828800"/>
            <a:ext cx="113284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Click to edit Master text styles</a:t>
            </a:r>
          </a:p>
          <a:p>
            <a:pPr lvl="1"/>
            <a:r>
              <a:rPr lang="it-IT" altLang="it-IT"/>
              <a:t>Second level</a:t>
            </a:r>
          </a:p>
          <a:p>
            <a:pPr lvl="2"/>
            <a:r>
              <a:rPr lang="it-IT" altLang="it-IT"/>
              <a:t>Third level</a:t>
            </a:r>
          </a:p>
          <a:p>
            <a:pPr lvl="3"/>
            <a:r>
              <a:rPr lang="it-IT" altLang="it-IT"/>
              <a:t>Fourth level</a:t>
            </a:r>
          </a:p>
          <a:p>
            <a:pPr lvl="4"/>
            <a:r>
              <a:rPr lang="it-IT" altLang="it-IT"/>
              <a:t>Fifth level</a:t>
            </a: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F7A9900-1306-1DF1-79A5-0B1A89C9AAF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6400" y="6453188"/>
            <a:ext cx="102616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it-IT"/>
              <a:t>Vals - Asla - "Norme linguistiche in contesto", Lugano, USI, 12 febbraio 2014</a:t>
            </a:r>
            <a:endParaRPr lang="it-IT" dirty="0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1B8BE3E2-F280-6A8B-0A5F-0B15F181275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68000" y="6477000"/>
            <a:ext cx="1092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1EAFD07-0AC6-4E7D-877B-CC7B40460063}" type="slidenum">
              <a:rPr lang="it-IT" altLang="it-IT"/>
              <a:pPr/>
              <a:t>‹N›</a:t>
            </a:fld>
            <a:endParaRPr lang="it-IT" altLang="it-IT"/>
          </a:p>
        </p:txBody>
      </p:sp>
      <p:pic>
        <p:nvPicPr>
          <p:cNvPr id="1030" name="Immagine 6" descr="logo_SUPSI_acr.gif">
            <a:extLst>
              <a:ext uri="{FF2B5EF4-FFF2-40B4-BE49-F238E27FC236}">
                <a16:creationId xmlns:a16="http://schemas.microsoft.com/office/drawing/2014/main" id="{E339EFFE-7283-8854-F028-C05C19587D1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34" y="209551"/>
            <a:ext cx="626533" cy="1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755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E2A96"/>
          </a:solidFill>
          <a:latin typeface="Calibri"/>
          <a:ea typeface="MS PGothic" panose="020B0600070205080204" pitchFamily="34" charset="-128"/>
          <a:cs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E2A96"/>
          </a:solidFill>
          <a:latin typeface="Calibri" pitchFamily="-111" charset="0"/>
          <a:ea typeface="MS PGothic" panose="020B0600070205080204" pitchFamily="34" charset="-128"/>
          <a:cs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E2A96"/>
          </a:solidFill>
          <a:latin typeface="Calibri" pitchFamily="-111" charset="0"/>
          <a:ea typeface="MS PGothic" panose="020B0600070205080204" pitchFamily="34" charset="-128"/>
          <a:cs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E2A96"/>
          </a:solidFill>
          <a:latin typeface="Calibri" pitchFamily="-111" charset="0"/>
          <a:ea typeface="MS PGothic" panose="020B0600070205080204" pitchFamily="34" charset="-128"/>
          <a:cs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E2A96"/>
          </a:solidFill>
          <a:latin typeface="Calibri" pitchFamily="-111" charset="0"/>
          <a:ea typeface="MS PGothic" panose="020B0600070205080204" pitchFamily="34" charset="-128"/>
          <a:cs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-112" charset="-5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-112" charset="-5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-112" charset="-5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-112" charset="-5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/>
          <a:ea typeface="MS PGothic" panose="020B0600070205080204" pitchFamily="34" charset="-128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/>
          <a:ea typeface="MS PGothic" panose="020B0600070205080204" pitchFamily="34" charset="-128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Calibri"/>
          <a:ea typeface="MS PGothic" panose="020B0600070205080204" pitchFamily="34" charset="-128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Calibri"/>
          <a:ea typeface="MS PGothic" panose="020B0600070205080204" pitchFamily="34" charset="-128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Calibri"/>
          <a:ea typeface="MS PGothic" panose="020B0600070205080204" pitchFamily="34" charset="-128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dfa-blog.supsi.ch/tiscrivo/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17EA5D-4D95-3EC5-6C79-F6575D3EF4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7109" y="1199300"/>
            <a:ext cx="9830718" cy="127360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</a:rPr>
              <a:t>WEBINAR INDIRE – 18 novembre 2024</a:t>
            </a:r>
            <a:br>
              <a:rPr lang="it-IT" sz="1600" b="1" i="1" dirty="0"/>
            </a:br>
            <a:r>
              <a:rPr lang="it-IT" sz="1600" b="1" i="1" dirty="0"/>
              <a:t>La competenza di scrittura: problemi, piste di ricerca, orientamenti operativi </a:t>
            </a:r>
            <a:br>
              <a:rPr lang="it-IT" sz="1600" b="1" i="1" dirty="0"/>
            </a:br>
            <a:endParaRPr lang="it-IT" sz="16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7F7A45B-961D-6335-2514-4CB788AF9F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109" y="4502600"/>
            <a:ext cx="3532742" cy="9981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1800" b="1" dirty="0"/>
              <a:t>Silvia Demartini</a:t>
            </a:r>
            <a:r>
              <a:rPr lang="it-IT" sz="1800" dirty="0"/>
              <a:t>, Professoressa di </a:t>
            </a:r>
            <a:r>
              <a:rPr lang="it-IT" sz="1800" i="1" dirty="0"/>
              <a:t>Educazione linguistica e linguaggi disciplinari dell’italiano</a:t>
            </a:r>
            <a:endParaRPr lang="it-IT" sz="1800" i="1" dirty="0">
              <a:ea typeface="Calibri"/>
              <a:cs typeface="Calibri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DC4D5F2-401A-F60A-EAC3-59B30B625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079" y="140818"/>
            <a:ext cx="2163366" cy="1447284"/>
          </a:xfrm>
          <a:prstGeom prst="rect">
            <a:avLst/>
          </a:prstGeom>
        </p:spPr>
      </p:pic>
      <p:sp>
        <p:nvSpPr>
          <p:cNvPr id="8" name="Sottotitolo 2">
            <a:extLst>
              <a:ext uri="{FF2B5EF4-FFF2-40B4-BE49-F238E27FC236}">
                <a16:creationId xmlns:a16="http://schemas.microsoft.com/office/drawing/2014/main" id="{012B62B4-2071-F11A-5207-B4A92B258419}"/>
              </a:ext>
            </a:extLst>
          </p:cNvPr>
          <p:cNvSpPr txBox="1">
            <a:spLocks/>
          </p:cNvSpPr>
          <p:nvPr/>
        </p:nvSpPr>
        <p:spPr>
          <a:xfrm>
            <a:off x="7640908" y="4502599"/>
            <a:ext cx="3389523" cy="998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1800" b="1" dirty="0"/>
              <a:t>Simone Fornara</a:t>
            </a:r>
            <a:r>
              <a:rPr lang="it-IT" sz="1800" dirty="0"/>
              <a:t>, Professore </a:t>
            </a:r>
            <a:endParaRPr lang="it-IT" sz="1800" dirty="0">
              <a:ea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1800" dirty="0"/>
              <a:t>di </a:t>
            </a:r>
            <a:r>
              <a:rPr lang="it-IT" sz="1800" i="1" dirty="0"/>
              <a:t>Didattica dell’italiano</a:t>
            </a:r>
            <a:r>
              <a:rPr lang="it-IT" sz="1800" dirty="0"/>
              <a:t> </a:t>
            </a:r>
            <a:endParaRPr lang="it-IT" sz="1800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4DC7464-2ED2-8420-AFB7-77822298A7B4}"/>
              </a:ext>
            </a:extLst>
          </p:cNvPr>
          <p:cNvSpPr txBox="1"/>
          <p:nvPr/>
        </p:nvSpPr>
        <p:spPr>
          <a:xfrm>
            <a:off x="809625" y="5967919"/>
            <a:ext cx="10572750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600" dirty="0">
                <a:ea typeface="Calibri"/>
                <a:cs typeface="Calibri"/>
              </a:rPr>
              <a:t>Dipartimento formazione e apprendimento, SUPSI (Scuola universitaria professionale della Svizzera italiana)</a:t>
            </a:r>
            <a:endParaRPr lang="it-IT" sz="16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C9306AF-F093-5190-B4D6-97DEB4647482}"/>
              </a:ext>
            </a:extLst>
          </p:cNvPr>
          <p:cNvSpPr txBox="1"/>
          <p:nvPr/>
        </p:nvSpPr>
        <p:spPr>
          <a:xfrm>
            <a:off x="1352532" y="2620028"/>
            <a:ext cx="9486935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00" b="1" dirty="0">
                <a:solidFill>
                  <a:srgbClr val="FF0000"/>
                </a:solidFill>
              </a:rPr>
              <a:t>TI</a:t>
            </a:r>
            <a:r>
              <a:rPr lang="it-IT" sz="2900" b="1" dirty="0">
                <a:solidFill>
                  <a:srgbClr val="0070C0"/>
                </a:solidFill>
              </a:rPr>
              <a:t>scrivo</a:t>
            </a:r>
            <a:r>
              <a:rPr lang="it-IT" sz="2900" b="1" dirty="0"/>
              <a:t>: una ricerca sulla scrittura </a:t>
            </a:r>
          </a:p>
          <a:p>
            <a:pPr algn="ctr"/>
            <a:r>
              <a:rPr lang="it-IT" sz="2900" b="1" dirty="0"/>
              <a:t>nella scuola primaria e secondaria di primo grado. </a:t>
            </a:r>
          </a:p>
          <a:p>
            <a:pPr algn="ctr"/>
            <a:r>
              <a:rPr lang="it-IT" sz="2900" b="1" dirty="0"/>
              <a:t>Qualche osservazione e alcune indicazioni didattiche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8C4B3F11-810F-8C46-0648-2EA3204A8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23" y="14506"/>
            <a:ext cx="1635488" cy="90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753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B2B288-9EF6-69D9-2263-2DAB3A009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b="1" dirty="0">
                <a:latin typeface="+mn-lt"/>
              </a:rPr>
              <a:t>Un testo a flusso, </a:t>
            </a:r>
            <a:br>
              <a:rPr lang="it-IT" sz="3600" b="1" dirty="0">
                <a:latin typeface="+mn-lt"/>
              </a:rPr>
            </a:br>
            <a:r>
              <a:rPr lang="it-IT" sz="3600" b="1" dirty="0">
                <a:latin typeface="+mn-lt"/>
              </a:rPr>
              <a:t>3a primaria</a:t>
            </a:r>
            <a:endParaRPr lang="it-IT" sz="3600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2F70D37-419F-3B01-461A-E69232F4A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9461" name="CasellaDiTesto 4">
            <a:extLst>
              <a:ext uri="{FF2B5EF4-FFF2-40B4-BE49-F238E27FC236}">
                <a16:creationId xmlns:a16="http://schemas.microsoft.com/office/drawing/2014/main" id="{BAB668BD-E588-C1D9-2708-5DE993ED7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551" y="457200"/>
            <a:ext cx="4441843" cy="6247864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2000" b="1" kern="0" dirty="0">
                <a:latin typeface="Calibri" panose="020F0502020204030204" pitchFamily="34" charset="0"/>
                <a:cs typeface="Calibri" panose="020F0502020204030204" pitchFamily="34" charset="0"/>
              </a:rPr>
              <a:t>Il signore del bar e la signora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endParaRPr lang="it-CH" altLang="it-IT" sz="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Una giornata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avevo 8 anni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io mia mamma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papá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e mio fratellino Giona eravamo in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Liguria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siamo andati in spiaggia, eravamo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al piccolo bar che c’era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stavevamo</a:t>
            </a:r>
            <a:endParaRPr lang="it-CH" altLang="it-IT" sz="1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mangiando tranquilli e tutto ad un tratto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una signora stava litigando con un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signore che lavora al bar stavano litigando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non so per cosa ma la signora continuava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a urlare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e sene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andó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e tutto ad un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tratto si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rotta la vetrina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non si sa come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era quella dei vini per fortuna il signore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si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salvato mio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papá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andato ad aiutare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ed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arrivata ancora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ta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signora e li ha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detto ecco questa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la giusta punizione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e sene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andó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dinuovo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potrebbe essere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stata lei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avrá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lanciato qualcosa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non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puó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essersi rotta da sola la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vitrina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ho imparato che non dobbiamo prendercela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cosí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tanto</a:t>
            </a:r>
            <a:r>
              <a:rPr lang="it-CH" altLang="it-IT" sz="1800" kern="0" dirty="0">
                <a:solidFill>
                  <a:srgbClr val="CC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forse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sí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ma offrire l’aiuto come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ha fatto mio </a:t>
            </a:r>
            <a:r>
              <a:rPr lang="it-CH" altLang="it-IT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papá</a:t>
            </a: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anche se [s] non era</a:t>
            </a:r>
          </a:p>
          <a:p>
            <a:pPr marL="0" indent="0" algn="just">
              <a:spcBef>
                <a:spcPct val="0"/>
              </a:spcBef>
              <a:buFontTx/>
              <a:buNone/>
            </a:pPr>
            <a:r>
              <a:rPr lang="it-CH" altLang="it-IT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arrabbiato</a:t>
            </a:r>
            <a:r>
              <a:rPr lang="it-CH" altLang="it-IT" sz="1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CH" altLang="it-IT" sz="1800" b="1" kern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075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0AA026C-DDEB-531C-87DC-AA75AD7D8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14" y="2394982"/>
            <a:ext cx="2158388" cy="1706046"/>
          </a:xfrm>
        </p:spPr>
        <p:txBody>
          <a:bodyPr>
            <a:noAutofit/>
          </a:bodyPr>
          <a:lstStyle/>
          <a:p>
            <a:r>
              <a:rPr lang="it-IT" sz="3200" b="1" dirty="0">
                <a:latin typeface="+mn-lt"/>
              </a:rPr>
              <a:t>Anche nei testi dei più grandi </a:t>
            </a:r>
            <a:r>
              <a:rPr lang="it-IT" sz="3200" dirty="0">
                <a:latin typeface="+mn-lt"/>
              </a:rPr>
              <a:t>(scuola secondaria di secondo grado, ultimo anno)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37010641-E028-955E-EE7B-FFCB72CFF3AF}"/>
              </a:ext>
            </a:extLst>
          </p:cNvPr>
          <p:cNvSpPr/>
          <p:nvPr/>
        </p:nvSpPr>
        <p:spPr>
          <a:xfrm>
            <a:off x="3254828" y="83327"/>
            <a:ext cx="8937172" cy="69557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 quella sera, lui iniziò a trascurare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gli amici </a:t>
            </a:r>
            <a:r>
              <a:rPr lang="it-IT" altLang="it-CH" sz="1700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uscendo</a:t>
            </a: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solo con la sua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fidanzata</a:t>
            </a:r>
            <a:r>
              <a:rPr lang="it-IT" altLang="it-CH" sz="17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 primi mesi entrambi sembravano		</a:t>
            </a:r>
            <a:r>
              <a:rPr lang="it-IT" altLang="it-CH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VIRGOLA </a:t>
            </a:r>
            <a:r>
              <a:rPr lang="it-IT" altLang="it-CH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splice</a:t>
            </a:r>
            <a:endParaRPr lang="it-IT" altLang="it-CH" i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innamorati, lui molto più di lei, questo lo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capiva dal fatto che lei non metteva le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sue amiche al secondo posto come faceva lui.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 trascurava la scuola come lui che 	</a:t>
            </a: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it-IT" altLang="it-CH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Manca </a:t>
            </a:r>
            <a:r>
              <a:rPr lang="it-IT" altLang="it-CH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maius</a:t>
            </a:r>
            <a:r>
              <a:rPr lang="it-IT" altLang="it-CH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Manca virgola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ogni foglio lo scarabocchiava scrivendo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 i loro nomi.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Durante il loro quarto mese c</a:t>
            </a:r>
            <a:r>
              <a:rPr lang="it-IT" altLang="it-CH" sz="1700" dirty="0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’</a:t>
            </a: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era qualcosa		</a:t>
            </a:r>
            <a:r>
              <a:rPr lang="it-IT" altLang="it-CH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PERIODI LUNGHI (flussi)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 non andava, lei iniziò ad avere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parecchi dubbi sul loro rapporto, </a:t>
            </a:r>
            <a:r>
              <a:rPr lang="it-IT" altLang="it-CH" sz="1700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pensando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 lui stava sbagliando a fare cos</a:t>
            </a:r>
            <a:r>
              <a:rPr lang="it-IT" altLang="it-CH" sz="1700" dirty="0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ì</a:t>
            </a: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metter tutto dopo, che lei veniva prima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 ogni cosa, e senza pensarci due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volte lo lasciò</a:t>
            </a:r>
            <a:r>
              <a:rPr lang="it-IT" altLang="it-CH" sz="17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it-IT" altLang="it-CH" sz="17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dopo questa 			</a:t>
            </a:r>
            <a:r>
              <a:rPr lang="it-IT" altLang="it-CH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VIRGOLA </a:t>
            </a:r>
            <a:r>
              <a:rPr lang="it-IT" altLang="it-CH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splice</a:t>
            </a:r>
            <a:endParaRPr lang="it-IT" altLang="it-CH" i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notizia depresso andò dagli amici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cercando una spalla su cui piangere, ma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nessuno di loro era disposto a dargliela</a:t>
            </a:r>
            <a:r>
              <a:rPr lang="it-IT" altLang="it-CH" sz="17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solo dopo aver capito lo sbaglio di aver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dato tanto a lei, senza ricevere in cambio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molto, aver lasciato gli amici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 non </a:t>
            </a: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aversi fatto sentire</a:t>
            </a: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loro lo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abbracciarono dicendogli di non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cascare pi</a:t>
            </a:r>
            <a:r>
              <a:rPr lang="it-IT" altLang="it-CH" sz="17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ù</a:t>
            </a: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all</a:t>
            </a:r>
            <a:r>
              <a:rPr lang="it-IT" altLang="it-CH" sz="1700" dirty="0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’</a:t>
            </a: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amore</a:t>
            </a: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e </a:t>
            </a:r>
            <a:r>
              <a:rPr lang="it-IT" altLang="it-CH" sz="17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tras</a:t>
            </a:r>
            <a:r>
              <a:rPr lang="it-IT" altLang="it-CH" sz="1700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it-IT" altLang="it-CH" sz="17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urare</a:t>
            </a:r>
            <a:r>
              <a:rPr lang="it-IT" altLang="it-CH" sz="17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gli	amici		</a:t>
            </a:r>
            <a:r>
              <a:rPr lang="it-IT" altLang="it-CH" sz="17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Selezione lessicale (?). Lapsus?</a:t>
            </a:r>
          </a:p>
        </p:txBody>
      </p:sp>
    </p:spTree>
    <p:extLst>
      <p:ext uri="{BB962C8B-B14F-4D97-AF65-F5344CB8AC3E}">
        <p14:creationId xmlns:p14="http://schemas.microsoft.com/office/powerpoint/2010/main" val="501970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ACBE8D-7B85-E375-6153-8DA348D79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chemeClr val="accent6">
                    <a:lumMod val="76000"/>
                  </a:schemeClr>
                </a:solidFill>
                <a:latin typeface="Calibri"/>
                <a:ea typeface="Calibri Light"/>
                <a:cs typeface="Calibri Light"/>
              </a:rPr>
              <a:t>Un testo articolato</a:t>
            </a:r>
            <a:endParaRPr lang="it-IT" b="1" dirty="0">
              <a:solidFill>
                <a:schemeClr val="accent6">
                  <a:lumMod val="76000"/>
                </a:schemeClr>
              </a:solidFill>
              <a:latin typeface="Calibri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5AACEE-2A0A-D69D-90DB-441D0B64D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29713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>
                <a:ea typeface="Calibri"/>
                <a:cs typeface="Calibri"/>
              </a:rPr>
              <a:t>Un esempio di 3a primaria.</a:t>
            </a:r>
          </a:p>
          <a:p>
            <a:r>
              <a:rPr lang="it-IT" dirty="0">
                <a:ea typeface="Calibri"/>
                <a:cs typeface="Calibri"/>
              </a:rPr>
              <a:t>Il testo mostra una competenza di scrittura più avanzata: oltre alla struttura articolata, si noti l'uso dei connettivi e la suddivisione in capoversi.</a:t>
            </a:r>
          </a:p>
        </p:txBody>
      </p:sp>
      <p:pic>
        <p:nvPicPr>
          <p:cNvPr id="6" name="Immagine 5" descr="DCS_testi_bambini_SE.pdf">
            <a:extLst>
              <a:ext uri="{FF2B5EF4-FFF2-40B4-BE49-F238E27FC236}">
                <a16:creationId xmlns:a16="http://schemas.microsoft.com/office/drawing/2014/main" id="{950F4C27-D6DD-E949-83B2-3379B8CF94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9" t="19335" r="7644" b="11065"/>
          <a:stretch/>
        </p:blipFill>
        <p:spPr>
          <a:xfrm>
            <a:off x="5969608" y="73030"/>
            <a:ext cx="5788802" cy="67119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0385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ACBE8D-7B85-E375-6153-8DA348D79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chemeClr val="accent6">
                    <a:lumMod val="76000"/>
                  </a:schemeClr>
                </a:solidFill>
                <a:latin typeface="Calibri"/>
                <a:ea typeface="Calibri Light"/>
                <a:cs typeface="Calibri Light"/>
              </a:rPr>
              <a:t>Un testo articolato</a:t>
            </a:r>
            <a:endParaRPr lang="it-IT" b="1" dirty="0">
              <a:solidFill>
                <a:schemeClr val="accent6">
                  <a:lumMod val="76000"/>
                </a:schemeClr>
              </a:solidFill>
              <a:latin typeface="Calibri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25AACEE-2A0A-D69D-90DB-441D0B64D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29713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>
                <a:ea typeface="Calibri"/>
                <a:cs typeface="Calibri"/>
              </a:rPr>
              <a:t>Un esempio di scuola secondaria di primo grado (ultimo anno).</a:t>
            </a:r>
          </a:p>
          <a:p>
            <a:r>
              <a:rPr lang="it-IT" dirty="0">
                <a:ea typeface="Calibri"/>
                <a:cs typeface="Calibri"/>
              </a:rPr>
              <a:t>Un dato di rilievo: con il passare degli anni, il pensiero si "complica", e di conseguenza il testo può diventare più complesso.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9EC568A-8464-A54C-A040-CDDB7A0EE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877" y="0"/>
            <a:ext cx="6300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02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+mn-lt"/>
              </a:rPr>
              <a:t>Inerzia lessicale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15294" y="1388725"/>
            <a:ext cx="8333492" cy="24482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200" dirty="0"/>
              <a:t>Mi ricordo pure che io feci una patente che durava un anno per andare in </a:t>
            </a:r>
            <a:r>
              <a:rPr lang="it-IT" sz="3200" dirty="0" err="1"/>
              <a:t>gocart</a:t>
            </a:r>
            <a:r>
              <a:rPr lang="it-IT" sz="3200" dirty="0"/>
              <a:t>, continuavo ad andare contro i muri fatti di gomme e abbiamo pure fatto la premiazione.</a:t>
            </a:r>
          </a:p>
          <a:p>
            <a:pPr marL="0" indent="0" algn="r">
              <a:buNone/>
            </a:pPr>
            <a:r>
              <a:rPr lang="it-IT" sz="2400" b="1" dirty="0"/>
              <a:t>5SP</a:t>
            </a:r>
            <a:endParaRPr lang="it-IT" b="1" dirty="0"/>
          </a:p>
        </p:txBody>
      </p:sp>
      <p:sp>
        <p:nvSpPr>
          <p:cNvPr id="6" name="Rounded Rectangle 34"/>
          <p:cNvSpPr/>
          <p:nvPr/>
        </p:nvSpPr>
        <p:spPr>
          <a:xfrm>
            <a:off x="5832463" y="1393792"/>
            <a:ext cx="634438" cy="49295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7" name="Rounded Rectangle 34"/>
          <p:cNvSpPr/>
          <p:nvPr/>
        </p:nvSpPr>
        <p:spPr>
          <a:xfrm>
            <a:off x="4492437" y="2740270"/>
            <a:ext cx="861761" cy="40123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8" name="CasellaDiTesto 7"/>
          <p:cNvSpPr txBox="1"/>
          <p:nvPr/>
        </p:nvSpPr>
        <p:spPr bwMode="auto">
          <a:xfrm>
            <a:off x="585936" y="3632998"/>
            <a:ext cx="5696513" cy="1126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 rtlCol="0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20000"/>
              </a:spcBef>
              <a:spcAft>
                <a:spcPts val="600"/>
              </a:spcAft>
            </a:pPr>
            <a:r>
              <a:rPr lang="it-IT" sz="3100" dirty="0">
                <a:latin typeface="Calibri" panose="020F0502020204030204" pitchFamily="34" charset="0"/>
              </a:rPr>
              <a:t>esso aveva un brutto passato […].</a:t>
            </a:r>
            <a:endParaRPr lang="it-IT" sz="3100" kern="0" dirty="0">
              <a:latin typeface="Calibri" panose="020F0502020204030204" pitchFamily="34" charset="0"/>
              <a:ea typeface="ＭＳ Ｐゴシック" pitchFamily="-112" charset="-128"/>
            </a:endParaRPr>
          </a:p>
          <a:p>
            <a:pPr eaLnBrk="0" hangingPunct="0">
              <a:spcBef>
                <a:spcPct val="20000"/>
              </a:spcBef>
              <a:spcAft>
                <a:spcPts val="600"/>
              </a:spcAft>
            </a:pPr>
            <a:r>
              <a:rPr lang="it-IT" sz="3100" b="1" kern="0" dirty="0">
                <a:latin typeface="Calibri" panose="020F0502020204030204" pitchFamily="34" charset="0"/>
                <a:ea typeface="ＭＳ Ｐゴシック" pitchFamily="-112" charset="-128"/>
                <a:cs typeface="ＭＳ Ｐゴシック" pitchFamily="-112" charset="-128"/>
              </a:rPr>
              <a:t>					</a:t>
            </a:r>
            <a:r>
              <a:rPr lang="it-IT" sz="2400" b="1" kern="0" dirty="0">
                <a:latin typeface="Calibri" panose="020F0502020204030204" pitchFamily="34" charset="0"/>
                <a:ea typeface="ＭＳ Ｐゴシック" pitchFamily="-112" charset="-128"/>
                <a:cs typeface="ＭＳ Ｐゴシック" pitchFamily="-112" charset="-128"/>
              </a:rPr>
              <a:t>2SSPG</a:t>
            </a:r>
            <a:endParaRPr lang="it-IT" sz="3200" b="1" kern="0" dirty="0">
              <a:latin typeface="Calibri" panose="020F0502020204030204" pitchFamily="34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0" name="Rounded Rectangle 34"/>
          <p:cNvSpPr/>
          <p:nvPr/>
        </p:nvSpPr>
        <p:spPr>
          <a:xfrm>
            <a:off x="2885696" y="3686233"/>
            <a:ext cx="997657" cy="4079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2EE1761-0D3C-7D23-9141-8CA991822CAC}"/>
              </a:ext>
            </a:extLst>
          </p:cNvPr>
          <p:cNvSpPr txBox="1"/>
          <p:nvPr/>
        </p:nvSpPr>
        <p:spPr>
          <a:xfrm>
            <a:off x="10194276" y="169063"/>
            <a:ext cx="1694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>
                <a:latin typeface="Amasis MT Pro Black" panose="02040A04050005020304" pitchFamily="18" charset="0"/>
              </a:rPr>
              <a:t>Lessico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EA0BD6DB-39A3-1714-8918-7CAA3A0B2C0E}"/>
              </a:ext>
            </a:extLst>
          </p:cNvPr>
          <p:cNvSpPr txBox="1">
            <a:spLocks/>
          </p:cNvSpPr>
          <p:nvPr/>
        </p:nvSpPr>
        <p:spPr>
          <a:xfrm>
            <a:off x="3384525" y="5087195"/>
            <a:ext cx="8496300" cy="15121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3300" dirty="0"/>
              <a:t>Dopo un po’ di allenamento di tiri abbiamo svolto una partita […].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it-CH" sz="2600" b="1" dirty="0"/>
              <a:t>3SP</a:t>
            </a:r>
            <a:endParaRPr lang="it-IT" sz="2600" b="1" dirty="0"/>
          </a:p>
        </p:txBody>
      </p:sp>
      <p:sp>
        <p:nvSpPr>
          <p:cNvPr id="12" name="Rounded Rectangle 34">
            <a:extLst>
              <a:ext uri="{FF2B5EF4-FFF2-40B4-BE49-F238E27FC236}">
                <a16:creationId xmlns:a16="http://schemas.microsoft.com/office/drawing/2014/main" id="{2D817035-A7E7-E81B-59CC-C67ED96491DF}"/>
              </a:ext>
            </a:extLst>
          </p:cNvPr>
          <p:cNvSpPr/>
          <p:nvPr/>
        </p:nvSpPr>
        <p:spPr>
          <a:xfrm>
            <a:off x="3413894" y="5608638"/>
            <a:ext cx="1184079" cy="36637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4" name="Rounded Rectangle 34">
            <a:extLst>
              <a:ext uri="{FF2B5EF4-FFF2-40B4-BE49-F238E27FC236}">
                <a16:creationId xmlns:a16="http://schemas.microsoft.com/office/drawing/2014/main" id="{952EDDF8-70D6-2D5F-97F1-B2CE33155C28}"/>
              </a:ext>
            </a:extLst>
          </p:cNvPr>
          <p:cNvSpPr/>
          <p:nvPr/>
        </p:nvSpPr>
        <p:spPr>
          <a:xfrm>
            <a:off x="6046361" y="2341533"/>
            <a:ext cx="737195" cy="40123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349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+mn-lt"/>
              </a:rPr>
              <a:t>Sperimentazione lessicale (mancate parole target, ma sforzo interessante)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58016" y="1886750"/>
            <a:ext cx="8136260" cy="43924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it-IT" sz="2700" dirty="0"/>
              <a:t>e vidi una </a:t>
            </a:r>
            <a:r>
              <a:rPr lang="it-IT" sz="2700" i="1" dirty="0" err="1">
                <a:solidFill>
                  <a:srgbClr val="0000CC"/>
                </a:solidFill>
              </a:rPr>
              <a:t>splendezza</a:t>
            </a:r>
            <a:r>
              <a:rPr lang="it-IT" sz="2700" dirty="0">
                <a:solidFill>
                  <a:srgbClr val="0000CC"/>
                </a:solidFill>
              </a:rPr>
              <a:t> </a:t>
            </a:r>
            <a:r>
              <a:rPr lang="it-IT" sz="2700" b="1" dirty="0"/>
              <a:t>(3SP)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2700" i="1" dirty="0">
                <a:solidFill>
                  <a:srgbClr val="0000CC"/>
                </a:solidFill>
              </a:rPr>
              <a:t>persone strette </a:t>
            </a:r>
            <a:r>
              <a:rPr lang="it-IT" sz="2700" b="1" dirty="0"/>
              <a:t>(5SP)</a:t>
            </a:r>
            <a:endParaRPr lang="it-IT" sz="2700" dirty="0"/>
          </a:p>
          <a:p>
            <a:pPr marL="0" indent="0">
              <a:lnSpc>
                <a:spcPct val="150000"/>
              </a:lnSpc>
              <a:buNone/>
            </a:pPr>
            <a:r>
              <a:rPr lang="it-IT" sz="2700" dirty="0"/>
              <a:t>gareggiava con [la </a:t>
            </a:r>
            <a:r>
              <a:rPr lang="it-IT" sz="2700" dirty="0">
                <a:solidFill>
                  <a:srgbClr val="0000CC"/>
                </a:solidFill>
              </a:rPr>
              <a:t>forza </a:t>
            </a:r>
            <a:r>
              <a:rPr lang="it-IT" sz="2700" i="1" dirty="0">
                <a:solidFill>
                  <a:srgbClr val="0000CC"/>
                </a:solidFill>
              </a:rPr>
              <a:t>bruna</a:t>
            </a:r>
            <a:r>
              <a:rPr lang="it-IT" sz="2700" dirty="0"/>
              <a:t>] la forza</a:t>
            </a:r>
            <a:r>
              <a:rPr lang="it-IT" sz="2700" dirty="0">
                <a:solidFill>
                  <a:srgbClr val="000099"/>
                </a:solidFill>
              </a:rPr>
              <a:t> </a:t>
            </a:r>
            <a:r>
              <a:rPr lang="it-IT" sz="2700" i="1" dirty="0" err="1">
                <a:solidFill>
                  <a:srgbClr val="0000CC"/>
                </a:solidFill>
              </a:rPr>
              <a:t>brola</a:t>
            </a:r>
            <a:r>
              <a:rPr lang="it-IT" sz="2700" dirty="0">
                <a:solidFill>
                  <a:srgbClr val="0000CC"/>
                </a:solidFill>
              </a:rPr>
              <a:t> </a:t>
            </a:r>
            <a:r>
              <a:rPr lang="it-IT" sz="2700" b="1" dirty="0"/>
              <a:t>(3SP)</a:t>
            </a:r>
            <a:endParaRPr lang="it-IT" sz="2700" dirty="0"/>
          </a:p>
          <a:p>
            <a:pPr marL="0" indent="0">
              <a:lnSpc>
                <a:spcPct val="150000"/>
              </a:lnSpc>
              <a:buNone/>
            </a:pPr>
            <a:r>
              <a:rPr lang="it-IT" sz="2700" dirty="0"/>
              <a:t>mai vantarsi e </a:t>
            </a:r>
            <a:r>
              <a:rPr lang="it-IT" sz="2700" i="1" dirty="0">
                <a:solidFill>
                  <a:srgbClr val="0000CC"/>
                </a:solidFill>
              </a:rPr>
              <a:t>digrignare</a:t>
            </a:r>
            <a:r>
              <a:rPr lang="it-IT" sz="2700" dirty="0">
                <a:solidFill>
                  <a:srgbClr val="0000CC"/>
                </a:solidFill>
              </a:rPr>
              <a:t> la gente </a:t>
            </a:r>
            <a:r>
              <a:rPr lang="it-IT" sz="2700" b="1" dirty="0"/>
              <a:t>(5SP)</a:t>
            </a:r>
            <a:endParaRPr lang="it-IT" sz="2700" dirty="0"/>
          </a:p>
          <a:p>
            <a:pPr marL="0" indent="0">
              <a:lnSpc>
                <a:spcPct val="150000"/>
              </a:lnSpc>
              <a:buNone/>
            </a:pPr>
            <a:r>
              <a:rPr lang="it-IT" sz="2700" dirty="0"/>
              <a:t>lui scappò </a:t>
            </a:r>
            <a:r>
              <a:rPr lang="it-IT" sz="2700" i="1" dirty="0">
                <a:solidFill>
                  <a:srgbClr val="0000CC"/>
                </a:solidFill>
              </a:rPr>
              <a:t>a gambe elevate </a:t>
            </a:r>
            <a:r>
              <a:rPr lang="it-IT" sz="2700" b="1" dirty="0"/>
              <a:t>(2SSPG)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sz="2700" dirty="0"/>
              <a:t>il cane aveva le </a:t>
            </a:r>
            <a:r>
              <a:rPr lang="it-IT" sz="2700" i="1" dirty="0" err="1">
                <a:solidFill>
                  <a:srgbClr val="0000CC"/>
                </a:solidFill>
              </a:rPr>
              <a:t>combulsioni</a:t>
            </a:r>
            <a:r>
              <a:rPr lang="it-IT" sz="2700" dirty="0">
                <a:solidFill>
                  <a:srgbClr val="0000CC"/>
                </a:solidFill>
              </a:rPr>
              <a:t> </a:t>
            </a:r>
            <a:r>
              <a:rPr lang="it-IT" sz="2700" b="1" dirty="0"/>
              <a:t>(2SSPG)</a:t>
            </a:r>
          </a:p>
          <a:p>
            <a:pPr marL="0" indent="0">
              <a:buNone/>
            </a:pPr>
            <a:endParaRPr lang="it-IT" sz="2700" dirty="0"/>
          </a:p>
          <a:p>
            <a:pPr marL="0" indent="0">
              <a:buNone/>
            </a:pPr>
            <a:endParaRPr lang="it-IT" sz="2700" dirty="0"/>
          </a:p>
          <a:p>
            <a:pPr marL="0" indent="0">
              <a:buNone/>
            </a:pPr>
            <a:endParaRPr lang="it-IT" sz="27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E0D9E84-6A07-375E-37C0-93764EC87E9F}"/>
              </a:ext>
            </a:extLst>
          </p:cNvPr>
          <p:cNvSpPr txBox="1"/>
          <p:nvPr/>
        </p:nvSpPr>
        <p:spPr>
          <a:xfrm>
            <a:off x="10194276" y="169063"/>
            <a:ext cx="1694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>
                <a:latin typeface="Amasis MT Pro Black" panose="02040A04050005020304" pitchFamily="18" charset="0"/>
              </a:rPr>
              <a:t>Lessico</a:t>
            </a:r>
          </a:p>
        </p:txBody>
      </p:sp>
    </p:spTree>
    <p:extLst>
      <p:ext uri="{BB962C8B-B14F-4D97-AF65-F5344CB8AC3E}">
        <p14:creationId xmlns:p14="http://schemas.microsoft.com/office/powerpoint/2010/main" val="2018503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a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156184"/>
              </p:ext>
            </p:extLst>
          </p:nvPr>
        </p:nvGraphicFramePr>
        <p:xfrm>
          <a:off x="4238977" y="1616489"/>
          <a:ext cx="3714044" cy="24722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14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Appiglio n. 2</a:t>
                      </a:r>
                      <a:endParaRPr lang="it-IT" sz="2400" b="0" i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7813">
                <a:tc>
                  <a:txBody>
                    <a:bodyPr/>
                    <a:lstStyle/>
                    <a:p>
                      <a:pPr algn="l"/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Leggere e analizzare i testi scelti, per ricavarne gli </a:t>
                      </a:r>
                      <a:r>
                        <a:rPr lang="it-IT" sz="1900" b="1" i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schemi</a:t>
                      </a:r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che ne stanno alla base, meglio se attraverso un approccio induttivo, di scoperta.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Tabel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540692"/>
              </p:ext>
            </p:extLst>
          </p:nvPr>
        </p:nvGraphicFramePr>
        <p:xfrm>
          <a:off x="8213630" y="1616489"/>
          <a:ext cx="3714044" cy="24722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14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0" i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Appiglio n. 3</a:t>
                      </a:r>
                    </a:p>
                  </a:txBody>
                  <a:tcPr marL="121920" marR="121920" marT="60960" marB="6096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7813">
                <a:tc>
                  <a:txBody>
                    <a:bodyPr/>
                    <a:lstStyle/>
                    <a:p>
                      <a:pPr algn="l"/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Costruire i </a:t>
                      </a:r>
                      <a:r>
                        <a:rPr lang="it-IT" sz="1900" b="1" i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facilitatori</a:t>
                      </a:r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di classe (cartelloni) e personalizzati (post-it, domande guida, </a:t>
                      </a:r>
                      <a:r>
                        <a:rPr lang="it-IT" sz="1900" b="0" i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check</a:t>
                      </a:r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list ecc.).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Tabel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756930"/>
              </p:ext>
            </p:extLst>
          </p:nvPr>
        </p:nvGraphicFramePr>
        <p:xfrm>
          <a:off x="6223533" y="3910311"/>
          <a:ext cx="3895827" cy="24722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95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3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Appiglio n. 5</a:t>
                      </a:r>
                      <a:endParaRPr lang="it-IT" sz="2300" b="0" i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7813">
                <a:tc>
                  <a:txBody>
                    <a:bodyPr/>
                    <a:lstStyle/>
                    <a:p>
                      <a:pPr algn="l"/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Formulare una </a:t>
                      </a:r>
                      <a:r>
                        <a:rPr lang="it-IT" sz="1900" b="1" i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consegna</a:t>
                      </a:r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di scrittura del giusto grado di problematicità, cioè né troppo facile né troppo difficile (che sia lunga, dettagliata, precisa, con il riassunto di quanto fatto in classe).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DCA1-8669-B449-B969-3BF1AB10D909}" type="slidenum">
              <a:rPr lang="it-IT" smtClean="0"/>
              <a:t>16</a:t>
            </a:fld>
            <a:endParaRPr lang="it-IT"/>
          </a:p>
        </p:txBody>
      </p: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6B2EAF53-98FD-0540-AD59-5AA988655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03104"/>
              </p:ext>
            </p:extLst>
          </p:nvPr>
        </p:nvGraphicFramePr>
        <p:xfrm>
          <a:off x="264325" y="1619499"/>
          <a:ext cx="3714044" cy="18683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14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Appiglio n. 1</a:t>
                      </a:r>
                      <a:endParaRPr lang="it-IT" sz="2400" b="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0667">
                <a:tc>
                  <a:txBody>
                    <a:bodyPr/>
                    <a:lstStyle/>
                    <a:p>
                      <a:pPr algn="l"/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Scegliere </a:t>
                      </a:r>
                      <a:r>
                        <a:rPr lang="it-IT" sz="1900" b="1" i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buoni esempi</a:t>
                      </a:r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meglio se d’autore, appartenenti ai diversi tipi testuali (prima quelli standard, poi quelli più complessi).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122056"/>
              </p:ext>
            </p:extLst>
          </p:nvPr>
        </p:nvGraphicFramePr>
        <p:xfrm>
          <a:off x="2072642" y="3910311"/>
          <a:ext cx="3883485" cy="24722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83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Appiglio n. 4</a:t>
                      </a:r>
                      <a:endParaRPr lang="it-IT" sz="1600" b="0" i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7813">
                <a:tc>
                  <a:txBody>
                    <a:bodyPr/>
                    <a:lstStyle/>
                    <a:p>
                      <a:pPr algn="l"/>
                      <a:r>
                        <a:rPr lang="it-IT" sz="1900" b="1" i="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Preparare la scrittura </a:t>
                      </a:r>
                      <a:r>
                        <a:rPr lang="it-IT" sz="19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leggendo, discutendo, raccogliendo idee, pianificando, annotando.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itolo 1">
            <a:extLst>
              <a:ext uri="{FF2B5EF4-FFF2-40B4-BE49-F238E27FC236}">
                <a16:creationId xmlns:a16="http://schemas.microsoft.com/office/drawing/2014/main" id="{E6AF4A96-3445-9A4F-8B7D-96D46736B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it-IT" b="1" dirty="0">
                <a:ea typeface="Calibri Light"/>
                <a:cs typeface="Calibri Light"/>
              </a:rPr>
              <a:t>Verso la didattica: una questione di appigli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822618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6B86B59-7E72-DA4D-B897-57DE92012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Attenzione al prodotto.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Principio dell’imitazione: 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il testo “modello”.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Italiano ”scolastico”.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A038376-6FB7-E448-B842-51386C83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DCA1-8669-B449-B969-3BF1AB10D909}" type="slidenum">
              <a:rPr lang="it-IT" smtClean="0"/>
              <a:t>17</a:t>
            </a:fld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D87384F6-A1C5-CF49-A249-937648D80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La scrittura a scuola, ieri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4BDCAF8-4C98-D04C-88E6-113AB91C6713}"/>
              </a:ext>
            </a:extLst>
          </p:cNvPr>
          <p:cNvSpPr>
            <a:spLocks noGrp="1"/>
          </p:cNvSpPr>
          <p:nvPr>
            <p:ph type="body" sz="half" idx="14"/>
          </p:nvPr>
        </p:nvSpPr>
        <p:spPr/>
        <p:txBody>
          <a:bodyPr/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La situazione-tipo: il tema</a:t>
            </a:r>
          </a:p>
        </p:txBody>
      </p:sp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D869C118-980F-F245-B489-2CB1FC8FCE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6586468"/>
              </p:ext>
            </p:extLst>
          </p:nvPr>
        </p:nvGraphicFramePr>
        <p:xfrm>
          <a:off x="6200503" y="1855560"/>
          <a:ext cx="4316547" cy="3917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6928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6B86B59-7E72-DA4D-B897-57DE92012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Attenzione ai processi 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(compositivi e cognitivi).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Ruolo dei tipi e dei generi testuali: 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il testo reale (narrazioni, saggi brevi, commenti, articoli di giornale, testi espositivi ecc.).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Italiano ”vivo”.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A038376-6FB7-E448-B842-51386C83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DCA1-8669-B449-B969-3BF1AB10D909}" type="slidenum">
              <a:rPr lang="it-IT" smtClean="0"/>
              <a:t>18</a:t>
            </a:fld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D87384F6-A1C5-CF49-A249-937648D80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La scrittura a scuola, oggi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4BDCAF8-4C98-D04C-88E6-113AB91C6713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6112934" y="273049"/>
            <a:ext cx="5057260" cy="1162051"/>
          </a:xfrm>
        </p:spPr>
        <p:txBody>
          <a:bodyPr/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Due situazioni “ideali”</a:t>
            </a:r>
          </a:p>
        </p:txBody>
      </p:sp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3458633B-9955-1647-BA05-581D3E7BF1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0612588"/>
              </p:ext>
            </p:extLst>
          </p:nvPr>
        </p:nvGraphicFramePr>
        <p:xfrm>
          <a:off x="5966681" y="1530755"/>
          <a:ext cx="5203513" cy="4632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0407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DCA1-8669-B449-B969-3BF1AB10D909}" type="slidenum">
              <a:rPr lang="it-IT" smtClean="0"/>
              <a:t>19</a:t>
            </a:fld>
            <a:endParaRPr lang="it-IT"/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8D3C4DF3-814D-0945-8E36-EF4631AD8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939391"/>
              </p:ext>
            </p:extLst>
          </p:nvPr>
        </p:nvGraphicFramePr>
        <p:xfrm>
          <a:off x="346514" y="470979"/>
          <a:ext cx="11482149" cy="60372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70836">
                  <a:extLst>
                    <a:ext uri="{9D8B030D-6E8A-4147-A177-3AD203B41FA5}">
                      <a16:colId xmlns:a16="http://schemas.microsoft.com/office/drawing/2014/main" val="1006806723"/>
                    </a:ext>
                  </a:extLst>
                </a:gridCol>
                <a:gridCol w="8611313">
                  <a:extLst>
                    <a:ext uri="{9D8B030D-6E8A-4147-A177-3AD203B41FA5}">
                      <a16:colId xmlns:a16="http://schemas.microsoft.com/office/drawing/2014/main" val="299985837"/>
                    </a:ext>
                  </a:extLst>
                </a:gridCol>
              </a:tblGrid>
              <a:tr h="3013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Consegne “inadatte”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380" marR="643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Consegne efficaci (problematiche)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380" marR="643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808125"/>
                  </a:ext>
                </a:extLst>
              </a:tr>
              <a:tr h="1289077">
                <a:tc>
                  <a:txBody>
                    <a:bodyPr/>
                    <a:lstStyle/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 mia mamma.</a:t>
                      </a:r>
                    </a:p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Il mio migliore amico.</a:t>
                      </a:r>
                    </a:p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Una persona importante.</a:t>
                      </a: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 classe abbiamo letto la descrizione di alcuni personaggi tratti da libri e racconti di autori famosi. Abbiamo poi analizzato queste descrizioni e ne abbiamo ricavato una struttura, che abbiamo illustrato in un cartellone. Abbiamo anche riflettuto sulle parole che servono per descrivere, realizzando altri cartelloni pieni di parole. Prendendo spunto dal lavoro fatto e seguendo lo schema sul cartellone, scegli una persona che ti è cara e scrivine una descrizione. Non dimenticarti di usare le parole che abbiamo scoperto (e altre ancora, se ne trovi).</a:t>
                      </a: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128574"/>
                  </a:ext>
                </a:extLst>
              </a:tr>
              <a:tr h="1259571">
                <a:tc>
                  <a:txBody>
                    <a:bodyPr/>
                    <a:lstStyle/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Una giornata da ricordare.</a:t>
                      </a:r>
                    </a:p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Che cosa hai fatto domenica.</a:t>
                      </a:r>
                    </a:p>
                    <a:p>
                      <a:pPr marL="138113" lvl="0" indent="-138113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"/>
                        <a:tabLst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Quella volta che...</a:t>
                      </a: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8113" marR="0" lvl="0" indent="-138113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 classe abbiamo letto l’albo illustrato </a:t>
                      </a:r>
                      <a:r>
                        <a:rPr lang="it-IT" sz="1600" i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Nel paese dei mostri selvaggi </a:t>
                      </a: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 abbiamo discusso insieme della vicenda di Max e di come se è sentito quando ne ha combinate di tutti i colori ed è stato mandato a letto senza cena. Scrivi un testo raccontando un episodio della tua vita in cui hai provato delle emozioni simili alle sue.</a:t>
                      </a: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828076"/>
                  </a:ext>
                </a:extLst>
              </a:tr>
              <a:tr h="1144225">
                <a:tc>
                  <a:txBody>
                    <a:bodyPr/>
                    <a:lstStyle/>
                    <a:p>
                      <a:pPr marL="138113" marR="0" lvl="0" indent="-138113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Che cosa pensi del riscaldamento globale?</a:t>
                      </a:r>
                    </a:p>
                    <a:p>
                      <a:pPr marL="138113" marR="0" lvl="0" indent="-138113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L’inquinamento.</a:t>
                      </a: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8113" marR="0" lvl="0" indent="-138113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partire dai documenti che abbiamo analizzato in classe e dal dibattito che abbiamo fatto, scrivi un articolo di giornale sul problema dell’inquinamento e del riscaldamento, spiegando ai lettori del giornale la tua opinione. Non dimenticare di citare almeno due fonti a sostegno della tua opinione. Hai a disposizione una pagina e mezza.</a:t>
                      </a:r>
                      <a:endParaRPr lang="it-IT" sz="1600" i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449152"/>
                  </a:ext>
                </a:extLst>
              </a:tr>
              <a:tr h="1522053">
                <a:tc>
                  <a:txBody>
                    <a:bodyPr/>
                    <a:lstStyle/>
                    <a:p>
                      <a:pPr marL="138113" marR="0" lvl="0" indent="-138113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Commenta la poesia </a:t>
                      </a:r>
                      <a:r>
                        <a:rPr lang="it-IT" sz="1600" i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 via ferrata </a:t>
                      </a:r>
                      <a:r>
                        <a:rPr lang="it-IT" sz="1600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 Giovanni Pascoli.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8113" marR="0" lvl="0" indent="-138113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lang="it-IT" sz="1600" i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Cfr. traccia dell’Esame di stato di secondaria superiore anno 2022 (Tipologia A. Analisi e interpretazione di un testo letterario italiano). </a:t>
                      </a:r>
                      <a:r>
                        <a:rPr lang="it-IT" sz="1600" i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Comprensione e analisi (domande-guida); interpretazione: Commenta il testo della poesia proposta, elaborando una tua riflessione sull’espressione di sentimenti e stati d’animo attraverso rappresentazioni della natura; puoi mettere questa lirica in relazione con altri componimenti di Pascoli e con aspetti significativi della sua poetica o far riferimento anche a testi di altri autori a te noti nell’ambito letterario e/o artistico.</a:t>
                      </a:r>
                      <a:endParaRPr lang="it-IT" sz="1600" i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380" marR="643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854122"/>
                  </a:ext>
                </a:extLst>
              </a:tr>
            </a:tbl>
          </a:graphicData>
        </a:graphic>
      </p:graphicFrame>
      <p:sp>
        <p:nvSpPr>
          <p:cNvPr id="6" name="Angolo ripiegato 5">
            <a:extLst>
              <a:ext uri="{FF2B5EF4-FFF2-40B4-BE49-F238E27FC236}">
                <a16:creationId xmlns:a16="http://schemas.microsoft.com/office/drawing/2014/main" id="{EB4C463A-BA5C-EA49-8A5D-78A9DB81EC7F}"/>
              </a:ext>
            </a:extLst>
          </p:cNvPr>
          <p:cNvSpPr/>
          <p:nvPr/>
        </p:nvSpPr>
        <p:spPr>
          <a:xfrm>
            <a:off x="2727125" y="2143859"/>
            <a:ext cx="559064" cy="539619"/>
          </a:xfrm>
          <a:prstGeom prst="foldedCorner">
            <a:avLst/>
          </a:prstGeom>
          <a:solidFill>
            <a:srgbClr val="FFF7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dirty="0">
                <a:solidFill>
                  <a:schemeClr val="tx1"/>
                </a:solidFill>
                <a:latin typeface="FUTURA LIGHT BT" panose="020B0402020204020303" pitchFamily="34" charset="0"/>
              </a:rPr>
              <a:t>SP</a:t>
            </a:r>
          </a:p>
        </p:txBody>
      </p:sp>
      <p:sp>
        <p:nvSpPr>
          <p:cNvPr id="7" name="Angolo ripiegato 6">
            <a:extLst>
              <a:ext uri="{FF2B5EF4-FFF2-40B4-BE49-F238E27FC236}">
                <a16:creationId xmlns:a16="http://schemas.microsoft.com/office/drawing/2014/main" id="{FB878DC8-D722-EC4A-881F-BC57D162B843}"/>
              </a:ext>
            </a:extLst>
          </p:cNvPr>
          <p:cNvSpPr/>
          <p:nvPr/>
        </p:nvSpPr>
        <p:spPr>
          <a:xfrm>
            <a:off x="2286110" y="4174523"/>
            <a:ext cx="1000079" cy="539619"/>
          </a:xfrm>
          <a:prstGeom prst="foldedCorner">
            <a:avLst/>
          </a:prstGeom>
          <a:solidFill>
            <a:srgbClr val="FFF7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dirty="0">
                <a:solidFill>
                  <a:schemeClr val="tx1"/>
                </a:solidFill>
                <a:latin typeface="FUTURA LIGHT BT" panose="020B0402020204020303" pitchFamily="34" charset="0"/>
              </a:rPr>
              <a:t>SSPG</a:t>
            </a:r>
          </a:p>
        </p:txBody>
      </p:sp>
      <p:sp>
        <p:nvSpPr>
          <p:cNvPr id="8" name="Angolo ripiegato 7">
            <a:extLst>
              <a:ext uri="{FF2B5EF4-FFF2-40B4-BE49-F238E27FC236}">
                <a16:creationId xmlns:a16="http://schemas.microsoft.com/office/drawing/2014/main" id="{E607C612-154A-BA4A-B1C0-7BE5876CD686}"/>
              </a:ext>
            </a:extLst>
          </p:cNvPr>
          <p:cNvSpPr/>
          <p:nvPr/>
        </p:nvSpPr>
        <p:spPr>
          <a:xfrm>
            <a:off x="2286110" y="5435595"/>
            <a:ext cx="1000079" cy="539619"/>
          </a:xfrm>
          <a:prstGeom prst="foldedCorner">
            <a:avLst/>
          </a:prstGeom>
          <a:solidFill>
            <a:srgbClr val="FFF7B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dirty="0">
                <a:solidFill>
                  <a:schemeClr val="tx1"/>
                </a:solidFill>
                <a:latin typeface="FUTURA LIGHT BT" panose="020B0402020204020303" pitchFamily="34" charset="0"/>
              </a:rPr>
              <a:t>SSSG</a:t>
            </a:r>
          </a:p>
        </p:txBody>
      </p:sp>
    </p:spTree>
    <p:extLst>
      <p:ext uri="{BB962C8B-B14F-4D97-AF65-F5344CB8AC3E}">
        <p14:creationId xmlns:p14="http://schemas.microsoft.com/office/powerpoint/2010/main" val="53444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934033-3E07-4727-4D95-F482CBDF1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505708" cy="5589645"/>
          </a:xfrm>
        </p:spPr>
        <p:txBody>
          <a:bodyPr>
            <a:normAutofit/>
          </a:bodyPr>
          <a:lstStyle/>
          <a:p>
            <a:r>
              <a:rPr lang="en-US" altLang="it-IT" sz="2400" dirty="0"/>
              <a:t>Ricerca </a:t>
            </a:r>
            <a:r>
              <a:rPr lang="en-US" altLang="it-IT" sz="2400" dirty="0" err="1"/>
              <a:t>sostenuta</a:t>
            </a:r>
            <a:r>
              <a:rPr lang="en-US" altLang="it-IT" sz="2400" dirty="0"/>
              <a:t> dal Fondo Nazionale </a:t>
            </a:r>
            <a:r>
              <a:rPr lang="en-US" altLang="it-IT" sz="2400" dirty="0" err="1"/>
              <a:t>Svizzero</a:t>
            </a:r>
            <a:r>
              <a:rPr lang="en-US" altLang="it-IT" sz="2400" dirty="0"/>
              <a:t> per la Ricerca </a:t>
            </a:r>
            <a:r>
              <a:rPr lang="en-US" altLang="it-IT" sz="2400" dirty="0" err="1"/>
              <a:t>Scientifica</a:t>
            </a:r>
            <a:r>
              <a:rPr lang="en-US" altLang="it-IT" sz="2400" dirty="0"/>
              <a:t> per due  </a:t>
            </a:r>
            <a:r>
              <a:rPr lang="en-US" altLang="it-IT" sz="2400" dirty="0" err="1"/>
              <a:t>trienni</a:t>
            </a:r>
            <a:r>
              <a:rPr lang="en-US" altLang="it-IT" sz="2400" dirty="0"/>
              <a:t> (2011-2014 e 2014-2017), resp. S. Fornara: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it-IT" sz="2200" dirty="0" err="1">
                <a:solidFill>
                  <a:srgbClr val="0070C0"/>
                </a:solidFill>
              </a:rPr>
              <a:t>progetto</a:t>
            </a:r>
            <a:r>
              <a:rPr lang="en-US" altLang="it-IT" sz="2200" dirty="0">
                <a:solidFill>
                  <a:srgbClr val="0070C0"/>
                </a:solidFill>
              </a:rPr>
              <a:t> TIscrivo - FNS </a:t>
            </a:r>
            <a:r>
              <a:rPr lang="en-US" altLang="it-IT" sz="2200" dirty="0" err="1">
                <a:solidFill>
                  <a:srgbClr val="0070C0"/>
                </a:solidFill>
              </a:rPr>
              <a:t>DoRe</a:t>
            </a:r>
            <a:r>
              <a:rPr lang="en-US" altLang="it-IT" sz="2200" dirty="0">
                <a:solidFill>
                  <a:srgbClr val="0070C0"/>
                </a:solidFill>
              </a:rPr>
              <a:t> 13DPD3_136603 </a:t>
            </a:r>
            <a:r>
              <a:rPr lang="en-US" altLang="it-IT" sz="2200" i="1" dirty="0">
                <a:solidFill>
                  <a:srgbClr val="0070C0"/>
                </a:solidFill>
              </a:rPr>
              <a:t>La scrittura </a:t>
            </a:r>
            <a:r>
              <a:rPr lang="en-US" altLang="it-IT" sz="2200" i="1" dirty="0" err="1">
                <a:solidFill>
                  <a:srgbClr val="0070C0"/>
                </a:solidFill>
              </a:rPr>
              <a:t>oggi</a:t>
            </a:r>
            <a:r>
              <a:rPr lang="en-US" altLang="it-IT" sz="2200" i="1" dirty="0">
                <a:solidFill>
                  <a:srgbClr val="0070C0"/>
                </a:solidFill>
              </a:rPr>
              <a:t>, </a:t>
            </a:r>
            <a:r>
              <a:rPr lang="en-US" altLang="it-IT" sz="2200" i="1" dirty="0" err="1">
                <a:solidFill>
                  <a:srgbClr val="0070C0"/>
                </a:solidFill>
              </a:rPr>
              <a:t>tra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parlato</a:t>
            </a:r>
            <a:r>
              <a:rPr lang="en-US" altLang="it-IT" sz="2200" i="1" dirty="0">
                <a:solidFill>
                  <a:srgbClr val="0070C0"/>
                </a:solidFill>
              </a:rPr>
              <a:t> e lingua </a:t>
            </a:r>
            <a:r>
              <a:rPr lang="en-US" altLang="it-IT" sz="2200" i="1" dirty="0" err="1">
                <a:solidFill>
                  <a:srgbClr val="0070C0"/>
                </a:solidFill>
              </a:rPr>
              <a:t>mediata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dalla</a:t>
            </a:r>
            <a:r>
              <a:rPr lang="en-US" altLang="it-IT" sz="2200" i="1" dirty="0">
                <a:solidFill>
                  <a:srgbClr val="0070C0"/>
                </a:solidFill>
              </a:rPr>
              <a:t> rete. </a:t>
            </a:r>
            <a:r>
              <a:rPr lang="en-US" altLang="it-IT" sz="2200" i="1" dirty="0" err="1">
                <a:solidFill>
                  <a:srgbClr val="0070C0"/>
                </a:solidFill>
              </a:rPr>
              <a:t>Aspetti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teorico-descrittivi</a:t>
            </a:r>
            <a:r>
              <a:rPr lang="en-US" altLang="it-IT" sz="2200" i="1" dirty="0">
                <a:solidFill>
                  <a:srgbClr val="0070C0"/>
                </a:solidFill>
              </a:rPr>
              <a:t>, </a:t>
            </a:r>
            <a:r>
              <a:rPr lang="en-US" altLang="it-IT" sz="2200" i="1" dirty="0" err="1">
                <a:solidFill>
                  <a:srgbClr val="0070C0"/>
                </a:solidFill>
              </a:rPr>
              <a:t>diagnosi</a:t>
            </a:r>
            <a:r>
              <a:rPr lang="en-US" altLang="it-IT" sz="2200" i="1" dirty="0">
                <a:solidFill>
                  <a:srgbClr val="0070C0"/>
                </a:solidFill>
              </a:rPr>
              <a:t> e </a:t>
            </a:r>
            <a:r>
              <a:rPr lang="en-US" altLang="it-IT" sz="2200" i="1" dirty="0" err="1">
                <a:solidFill>
                  <a:srgbClr val="0070C0"/>
                </a:solidFill>
              </a:rPr>
              <a:t>interventi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didattici</a:t>
            </a:r>
            <a:r>
              <a:rPr lang="en-US" altLang="it-IT" sz="2200" dirty="0">
                <a:solidFill>
                  <a:srgbClr val="0070C0"/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it-IT" sz="2200" dirty="0" err="1">
                <a:solidFill>
                  <a:srgbClr val="0070C0"/>
                </a:solidFill>
              </a:rPr>
              <a:t>progetto</a:t>
            </a:r>
            <a:r>
              <a:rPr lang="en-US" altLang="it-IT" sz="2200" dirty="0">
                <a:solidFill>
                  <a:srgbClr val="0070C0"/>
                </a:solidFill>
              </a:rPr>
              <a:t> TIscrivo2.0 - FNS 100012_156247 </a:t>
            </a:r>
            <a:r>
              <a:rPr lang="en-US" altLang="it-IT" sz="2200" i="1" dirty="0" err="1">
                <a:solidFill>
                  <a:srgbClr val="0070C0"/>
                </a:solidFill>
              </a:rPr>
              <a:t>Scrivere</a:t>
            </a:r>
            <a:r>
              <a:rPr lang="en-US" altLang="it-IT" sz="2200" i="1" dirty="0">
                <a:solidFill>
                  <a:srgbClr val="0070C0"/>
                </a:solidFill>
              </a:rPr>
              <a:t> a </a:t>
            </a:r>
            <a:r>
              <a:rPr lang="en-US" altLang="it-IT" sz="2200" i="1" dirty="0" err="1">
                <a:solidFill>
                  <a:srgbClr val="0070C0"/>
                </a:solidFill>
              </a:rPr>
              <a:t>scuola</a:t>
            </a:r>
            <a:r>
              <a:rPr lang="en-US" altLang="it-IT" sz="2200" i="1" dirty="0">
                <a:solidFill>
                  <a:srgbClr val="0070C0"/>
                </a:solidFill>
              </a:rPr>
              <a:t> nel </a:t>
            </a:r>
            <a:r>
              <a:rPr lang="en-US" altLang="it-IT" sz="2200" i="1" dirty="0" err="1">
                <a:solidFill>
                  <a:srgbClr val="0070C0"/>
                </a:solidFill>
              </a:rPr>
              <a:t>terzo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millennio</a:t>
            </a:r>
            <a:r>
              <a:rPr lang="en-US" altLang="it-IT" sz="2200" i="1" dirty="0">
                <a:solidFill>
                  <a:srgbClr val="0070C0"/>
                </a:solidFill>
              </a:rPr>
              <a:t>. </a:t>
            </a:r>
            <a:r>
              <a:rPr lang="en-US" altLang="it-IT" sz="2200" i="1" dirty="0" err="1">
                <a:solidFill>
                  <a:srgbClr val="0070C0"/>
                </a:solidFill>
              </a:rPr>
              <a:t>Descrizione</a:t>
            </a:r>
            <a:r>
              <a:rPr lang="en-US" altLang="it-IT" sz="2200" i="1" dirty="0">
                <a:solidFill>
                  <a:srgbClr val="0070C0"/>
                </a:solidFill>
              </a:rPr>
              <a:t> della </a:t>
            </a:r>
            <a:r>
              <a:rPr lang="en-US" altLang="it-IT" sz="2200" i="1" dirty="0" err="1">
                <a:solidFill>
                  <a:srgbClr val="0070C0"/>
                </a:solidFill>
              </a:rPr>
              <a:t>varietà</a:t>
            </a:r>
            <a:r>
              <a:rPr lang="en-US" altLang="it-IT" sz="2200" i="1" dirty="0">
                <a:solidFill>
                  <a:srgbClr val="0070C0"/>
                </a:solidFill>
              </a:rPr>
              <a:t> e del </a:t>
            </a:r>
            <a:r>
              <a:rPr lang="en-US" altLang="it-IT" sz="2200" i="1" dirty="0" err="1">
                <a:solidFill>
                  <a:srgbClr val="0070C0"/>
                </a:solidFill>
              </a:rPr>
              <a:t>vocabolario</a:t>
            </a:r>
            <a:r>
              <a:rPr lang="en-US" altLang="it-IT" sz="2200" i="1" dirty="0">
                <a:solidFill>
                  <a:srgbClr val="0070C0"/>
                </a:solidFill>
              </a:rPr>
              <a:t> dell’italiano </a:t>
            </a:r>
            <a:r>
              <a:rPr lang="en-US" altLang="it-IT" sz="2200" i="1" dirty="0" err="1">
                <a:solidFill>
                  <a:srgbClr val="0070C0"/>
                </a:solidFill>
              </a:rPr>
              <a:t>scritto</a:t>
            </a:r>
            <a:r>
              <a:rPr lang="en-US" altLang="it-IT" sz="2200" i="1" dirty="0">
                <a:solidFill>
                  <a:srgbClr val="0070C0"/>
                </a:solidFill>
              </a:rPr>
              <a:t> in </a:t>
            </a:r>
            <a:r>
              <a:rPr lang="en-US" altLang="it-IT" sz="2200" i="1" dirty="0" err="1">
                <a:solidFill>
                  <a:srgbClr val="0070C0"/>
                </a:solidFill>
              </a:rPr>
              <a:t>contesto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scolastico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ticinese</a:t>
            </a:r>
            <a:r>
              <a:rPr lang="en-US" altLang="it-IT" sz="2200" i="1" dirty="0">
                <a:solidFill>
                  <a:srgbClr val="0070C0"/>
                </a:solidFill>
              </a:rPr>
              <a:t> e </a:t>
            </a:r>
            <a:r>
              <a:rPr lang="en-US" altLang="it-IT" sz="2200" i="1" dirty="0" err="1">
                <a:solidFill>
                  <a:srgbClr val="0070C0"/>
                </a:solidFill>
              </a:rPr>
              <a:t>implicazioni</a:t>
            </a:r>
            <a:r>
              <a:rPr lang="en-US" altLang="it-IT" sz="2200" i="1" dirty="0">
                <a:solidFill>
                  <a:srgbClr val="0070C0"/>
                </a:solidFill>
              </a:rPr>
              <a:t> </a:t>
            </a:r>
            <a:r>
              <a:rPr lang="en-US" altLang="it-IT" sz="2200" i="1" dirty="0" err="1">
                <a:solidFill>
                  <a:srgbClr val="0070C0"/>
                </a:solidFill>
              </a:rPr>
              <a:t>didattiche</a:t>
            </a:r>
            <a:r>
              <a:rPr lang="en-US" altLang="it-IT" sz="2200" dirty="0">
                <a:solidFill>
                  <a:srgbClr val="0070C0"/>
                </a:solidFill>
              </a:rPr>
              <a:t>.</a:t>
            </a:r>
          </a:p>
          <a:p>
            <a:endParaRPr lang="en-US" altLang="it-IT" sz="2400" dirty="0"/>
          </a:p>
          <a:p>
            <a:r>
              <a:rPr lang="en-US" altLang="it-IT" sz="2400" dirty="0"/>
              <a:t>Corpus di circa 1700 </a:t>
            </a:r>
            <a:r>
              <a:rPr lang="en-US" altLang="it-IT" sz="2400" dirty="0" err="1"/>
              <a:t>testi</a:t>
            </a:r>
            <a:r>
              <a:rPr lang="en-US" altLang="it-IT" sz="2400" dirty="0"/>
              <a:t> di </a:t>
            </a:r>
            <a:r>
              <a:rPr lang="en-US" altLang="it-IT" sz="2400" dirty="0" err="1"/>
              <a:t>allieve</a:t>
            </a:r>
            <a:r>
              <a:rPr lang="en-US" altLang="it-IT" sz="2400" dirty="0"/>
              <a:t>/-</a:t>
            </a:r>
            <a:r>
              <a:rPr lang="en-US" altLang="it-IT" sz="2400" dirty="0" err="1"/>
              <a:t>i</a:t>
            </a:r>
            <a:r>
              <a:rPr lang="en-US" altLang="it-IT" sz="2400" dirty="0"/>
              <a:t> di </a:t>
            </a:r>
            <a:r>
              <a:rPr lang="en-US" altLang="it-IT" sz="2400" dirty="0" err="1"/>
              <a:t>scuola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primaria</a:t>
            </a:r>
            <a:r>
              <a:rPr lang="en-US" altLang="it-IT" sz="2400" dirty="0"/>
              <a:t> e </a:t>
            </a:r>
            <a:r>
              <a:rPr lang="en-US" altLang="it-IT" sz="2400" dirty="0" err="1"/>
              <a:t>secondaria</a:t>
            </a:r>
            <a:r>
              <a:rPr lang="en-US" altLang="it-IT" sz="2400" dirty="0"/>
              <a:t> di primo </a:t>
            </a:r>
            <a:r>
              <a:rPr lang="en-US" altLang="it-IT" sz="2400" dirty="0" err="1"/>
              <a:t>grado</a:t>
            </a:r>
            <a:r>
              <a:rPr lang="en-US" altLang="it-IT" sz="2400" dirty="0"/>
              <a:t> del Canton Ticino.</a:t>
            </a:r>
            <a:endParaRPr lang="it-IT" sz="2400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0E7C453-D329-2E74-F669-4817509C3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7923" y="2319470"/>
            <a:ext cx="3932237" cy="3811588"/>
          </a:xfrm>
        </p:spPr>
        <p:txBody>
          <a:bodyPr>
            <a:normAutofit/>
          </a:bodyPr>
          <a:lstStyle/>
          <a:p>
            <a:r>
              <a:rPr lang="it-IT" sz="1800" dirty="0"/>
              <a:t>Dipartimento formazione e apprendimento della Scuola Universitaria Professionale della Svizzera Italiana, Locarno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C682B62-7444-2A97-88C1-5D858F599BD0}"/>
              </a:ext>
            </a:extLst>
          </p:cNvPr>
          <p:cNvSpPr txBox="1"/>
          <p:nvPr/>
        </p:nvSpPr>
        <p:spPr>
          <a:xfrm>
            <a:off x="927923" y="5335089"/>
            <a:ext cx="3748489" cy="369332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https://dfa-blog.supsi.ch/tiscrivo/</a:t>
            </a:r>
            <a:r>
              <a:rPr lang="it-IT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021A1F3-355F-0170-3C4F-2EA3DECA7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88" y="266700"/>
            <a:ext cx="34290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55591" indent="-355591" eaLnBrk="0" hangingPunct="0">
              <a:buFont typeface="Arial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Questo tipo di approccio alla composizione scritta si può replicare, adattandolo, a qualsiasi fascia di scolarità, con qualsiasi tipo di testo e con qualsiasi tipo di scrittura.</a:t>
            </a:r>
          </a:p>
          <a:p>
            <a:pPr marL="355591" indent="-355591" eaLnBrk="0" hangingPunct="0">
              <a:buFont typeface="Arial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Uno dei momenti più importanti è la scoperta e la fissazione dello schema testuale (appiglio n. 2): come arrivarci?</a:t>
            </a:r>
          </a:p>
          <a:p>
            <a:pPr eaLnBrk="0" hangingPunct="0"/>
            <a:endParaRPr lang="it-IT" kern="0" dirty="0">
              <a:latin typeface="Calibri" panose="020F0502020204030204" pitchFamily="34" charset="0"/>
              <a:ea typeface="ＭＳ Ｐゴシック" pitchFamily="-112" charset="-128"/>
              <a:cs typeface="Calibri" panose="020F0502020204030204" pitchFamily="34" charset="0"/>
            </a:endParaRP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DCA1-8669-B449-B969-3BF1AB10D909}" type="slidenum">
              <a:rPr lang="it-IT" smtClean="0"/>
              <a:t>20</a:t>
            </a:fld>
            <a:endParaRPr lang="it-IT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Un approccio 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sempre valido</a:t>
            </a:r>
          </a:p>
        </p:txBody>
      </p:sp>
      <p:graphicFrame>
        <p:nvGraphicFramePr>
          <p:cNvPr id="6" name="Diagramma 5">
            <a:extLst>
              <a:ext uri="{FF2B5EF4-FFF2-40B4-BE49-F238E27FC236}">
                <a16:creationId xmlns:a16="http://schemas.microsoft.com/office/drawing/2014/main" id="{599B0BE7-4F20-3147-9106-863EDC5840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7711081"/>
              </p:ext>
            </p:extLst>
          </p:nvPr>
        </p:nvGraphicFramePr>
        <p:xfrm>
          <a:off x="6271623" y="533400"/>
          <a:ext cx="4316547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3531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7896CE-CBFE-5AF6-542F-8DFA76D92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  <a:latin typeface="+mn-lt"/>
              </a:rPr>
              <a:t>Bambine e bambini, ragazze e ragazzi sanno/non sanno scrivere?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4CCBA34-2122-0F09-8C95-29D7FB51A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55814" cy="1809941"/>
          </a:xfrm>
        </p:spPr>
        <p:txBody>
          <a:bodyPr/>
          <a:lstStyle/>
          <a:p>
            <a:r>
              <a:rPr lang="it-IT" dirty="0"/>
              <a:t>Polarizzare la risposta sarebbe fin troppo facile, ma banalizzante.</a:t>
            </a:r>
          </a:p>
          <a:p>
            <a:r>
              <a:rPr lang="it-IT" dirty="0"/>
              <a:t>Piuttosto, linguiste/-i devono chiedersi </a:t>
            </a:r>
            <a:r>
              <a:rPr lang="it-IT" b="1" dirty="0"/>
              <a:t>come</a:t>
            </a:r>
            <a:r>
              <a:rPr lang="it-IT" dirty="0"/>
              <a:t> scrivono?</a:t>
            </a:r>
          </a:p>
        </p:txBody>
      </p:sp>
      <p:sp>
        <p:nvSpPr>
          <p:cNvPr id="4" name="Freccia circolare a destra 3">
            <a:extLst>
              <a:ext uri="{FF2B5EF4-FFF2-40B4-BE49-F238E27FC236}">
                <a16:creationId xmlns:a16="http://schemas.microsoft.com/office/drawing/2014/main" id="{10BC557D-590F-3C48-AA0F-586AA4B53597}"/>
              </a:ext>
            </a:extLst>
          </p:cNvPr>
          <p:cNvSpPr/>
          <p:nvPr/>
        </p:nvSpPr>
        <p:spPr>
          <a:xfrm rot="20054663">
            <a:off x="3476852" y="3485226"/>
            <a:ext cx="1032201" cy="2162661"/>
          </a:xfrm>
          <a:prstGeom prst="curv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graphicFrame>
        <p:nvGraphicFramePr>
          <p:cNvPr id="5" name="Segnaposto contenuto 5">
            <a:extLst>
              <a:ext uri="{FF2B5EF4-FFF2-40B4-BE49-F238E27FC236}">
                <a16:creationId xmlns:a16="http://schemas.microsoft.com/office/drawing/2014/main" id="{0B49488A-1105-855E-CFAD-560985CB1A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6660148"/>
              </p:ext>
            </p:extLst>
          </p:nvPr>
        </p:nvGraphicFramePr>
        <p:xfrm>
          <a:off x="5262389" y="3587590"/>
          <a:ext cx="6091411" cy="2762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5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3361">
                <a:tc>
                  <a:txBody>
                    <a:bodyPr/>
                    <a:lstStyle/>
                    <a:p>
                      <a:endParaRPr lang="it-IT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Scuola primaria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Scuola</a:t>
                      </a:r>
                      <a:r>
                        <a:rPr lang="it-IT" sz="2000" baseline="0" dirty="0"/>
                        <a:t> secondaria di primo grado</a:t>
                      </a:r>
                      <a:endParaRPr lang="it-IT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361">
                <a:tc>
                  <a:txBody>
                    <a:bodyPr/>
                    <a:lstStyle/>
                    <a:p>
                      <a:r>
                        <a:rPr lang="it-IT" sz="2000" dirty="0"/>
                        <a:t>Istituti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21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893">
                <a:tc>
                  <a:txBody>
                    <a:bodyPr/>
                    <a:lstStyle/>
                    <a:p>
                      <a:r>
                        <a:rPr lang="it-IT" sz="2000" dirty="0"/>
                        <a:t>Classi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48</a:t>
                      </a:r>
                      <a:br>
                        <a:rPr lang="it-IT" sz="2000" dirty="0"/>
                      </a:br>
                      <a:r>
                        <a:rPr lang="it-IT" sz="2000" dirty="0"/>
                        <a:t>(24 3e, 24 5e)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51</a:t>
                      </a:r>
                      <a:br>
                        <a:rPr lang="it-IT" sz="2000" dirty="0"/>
                      </a:br>
                      <a:r>
                        <a:rPr lang="it-IT" sz="2000" dirty="0"/>
                        <a:t>(25 2e, 26 4e)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361">
                <a:tc>
                  <a:txBody>
                    <a:bodyPr/>
                    <a:lstStyle/>
                    <a:p>
                      <a:r>
                        <a:rPr lang="it-IT" sz="2000" dirty="0"/>
                        <a:t>Testi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/>
                        <a:t>742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b="1" dirty="0"/>
                        <a:t>993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3361">
                <a:tc>
                  <a:txBody>
                    <a:bodyPr/>
                    <a:lstStyle/>
                    <a:p>
                      <a:r>
                        <a:rPr lang="it-IT" sz="2000" dirty="0"/>
                        <a:t>Totale testi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z="2000" b="1" dirty="0"/>
                        <a:t>1.735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Picture 2" descr="TIscrivo_copertina_rid">
            <a:extLst>
              <a:ext uri="{FF2B5EF4-FFF2-40B4-BE49-F238E27FC236}">
                <a16:creationId xmlns:a16="http://schemas.microsoft.com/office/drawing/2014/main" id="{B825C7A9-A08A-24F0-7427-75FAFD598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76245"/>
            <a:ext cx="1613101" cy="241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ccia circolare in giù 7">
            <a:extLst>
              <a:ext uri="{FF2B5EF4-FFF2-40B4-BE49-F238E27FC236}">
                <a16:creationId xmlns:a16="http://schemas.microsoft.com/office/drawing/2014/main" id="{1687A300-5B4F-2A98-3D21-2797DA4BE544}"/>
              </a:ext>
            </a:extLst>
          </p:cNvPr>
          <p:cNvSpPr/>
          <p:nvPr/>
        </p:nvSpPr>
        <p:spPr>
          <a:xfrm rot="3850219">
            <a:off x="2654613" y="5309597"/>
            <a:ext cx="1216152" cy="731520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1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DAA189-C637-150F-F629-8F9965CD7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  <a:latin typeface="+mn-lt"/>
              </a:rPr>
              <a:t>Le consegne di scrittura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B516B40-BE7E-4EED-CF9B-26C3F06AA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3200" dirty="0"/>
              <a:t>Lettura e discussione in classe su testi-stimolo:</a:t>
            </a:r>
          </a:p>
          <a:p>
            <a:pPr lvl="1"/>
            <a:r>
              <a:rPr lang="it-IT" sz="2800" i="1" dirty="0"/>
              <a:t>La tartaruga e la lepre</a:t>
            </a:r>
            <a:r>
              <a:rPr lang="it-IT" sz="2800" dirty="0"/>
              <a:t> di Esopo (SP);</a:t>
            </a:r>
          </a:p>
          <a:p>
            <a:pPr lvl="1"/>
            <a:r>
              <a:rPr lang="it-IT" sz="2800" i="1" dirty="0"/>
              <a:t>Il giardino segreto</a:t>
            </a:r>
            <a:r>
              <a:rPr lang="it-IT" sz="2800" dirty="0"/>
              <a:t> di Italo Calvino (SSPG).</a:t>
            </a:r>
          </a:p>
          <a:p>
            <a:r>
              <a:rPr lang="it-IT" sz="3200" dirty="0"/>
              <a:t>Una settimana dopo:</a:t>
            </a:r>
          </a:p>
          <a:p>
            <a:pPr marL="457200" lvl="1" indent="0" algn="just">
              <a:buNone/>
            </a:pPr>
            <a:r>
              <a:rPr lang="it-IT" sz="2800" dirty="0"/>
              <a:t>Dopo aver letto e analizzato in classe la favola di Esopo/il racconto di Calvino, ti è stato chiesto di pensare a un episodio che hai vissuto o cui hai assistito dal quale hai ricavato un insegnamento. Raccontalo ora in forma scritta (minimo una pagina, massimo due pagine) e spiega che cosa ti ha insegnato.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53147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0" y="68560"/>
            <a:ext cx="4737100" cy="5570242"/>
          </a:xfrm>
          <a:prstGeom prst="rect">
            <a:avLst/>
          </a:prstGeom>
        </p:spPr>
      </p:pic>
      <p:pic>
        <p:nvPicPr>
          <p:cNvPr id="8" name="Immagine 7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1" y="152401"/>
            <a:ext cx="4572001" cy="3975101"/>
          </a:xfrm>
          <a:prstGeom prst="rect">
            <a:avLst/>
          </a:prstGeom>
        </p:spPr>
      </p:pic>
      <p:pic>
        <p:nvPicPr>
          <p:cNvPr id="10" name="Immagine 9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250" y="2438400"/>
            <a:ext cx="3613150" cy="4095750"/>
          </a:xfrm>
          <a:prstGeom prst="rect">
            <a:avLst/>
          </a:prstGeom>
        </p:spPr>
      </p:pic>
      <p:pic>
        <p:nvPicPr>
          <p:cNvPr id="6" name="Immagine 5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4700" y="3429001"/>
            <a:ext cx="4584700" cy="2936875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 bwMode="auto">
          <a:xfrm>
            <a:off x="3568849" y="764704"/>
            <a:ext cx="1025923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LESSICO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9" name="CasellaDiTesto 8"/>
          <p:cNvSpPr txBox="1"/>
          <p:nvPr/>
        </p:nvSpPr>
        <p:spPr bwMode="auto">
          <a:xfrm>
            <a:off x="6481524" y="836712"/>
            <a:ext cx="1537280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TESTUALITÀ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1" name="CasellaDiTesto 10"/>
          <p:cNvSpPr txBox="1"/>
          <p:nvPr/>
        </p:nvSpPr>
        <p:spPr bwMode="auto">
          <a:xfrm>
            <a:off x="5947474" y="2132856"/>
            <a:ext cx="1705595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ORTOGRAFIA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2" name="CasellaDiTesto 11"/>
          <p:cNvSpPr txBox="1"/>
          <p:nvPr/>
        </p:nvSpPr>
        <p:spPr bwMode="auto">
          <a:xfrm>
            <a:off x="2388025" y="2492896"/>
            <a:ext cx="2239395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PUNTEGGIATURA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3" name="CasellaDiTesto 12"/>
          <p:cNvSpPr txBox="1"/>
          <p:nvPr/>
        </p:nvSpPr>
        <p:spPr bwMode="auto">
          <a:xfrm>
            <a:off x="6509392" y="3838557"/>
            <a:ext cx="3751027" cy="81253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ALTRI ELEMENTI </a:t>
            </a:r>
          </a:p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(p. es. le espressioni figurate)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4" name="CasellaDiTesto 13"/>
          <p:cNvSpPr txBox="1"/>
          <p:nvPr/>
        </p:nvSpPr>
        <p:spPr bwMode="auto">
          <a:xfrm>
            <a:off x="4626567" y="3724354"/>
            <a:ext cx="1581152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COERENZA </a:t>
            </a:r>
          </a:p>
        </p:txBody>
      </p:sp>
      <p:sp>
        <p:nvSpPr>
          <p:cNvPr id="15" name="CasellaDiTesto 14"/>
          <p:cNvSpPr txBox="1"/>
          <p:nvPr/>
        </p:nvSpPr>
        <p:spPr bwMode="auto">
          <a:xfrm>
            <a:off x="2467299" y="4221088"/>
            <a:ext cx="1491878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COESIONE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6" name="CasellaDiTesto 15"/>
          <p:cNvSpPr txBox="1"/>
          <p:nvPr/>
        </p:nvSpPr>
        <p:spPr bwMode="auto">
          <a:xfrm>
            <a:off x="7019331" y="5140170"/>
            <a:ext cx="1998945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PROGRESSIONE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CasellaDiTesto 16"/>
          <p:cNvSpPr txBox="1"/>
          <p:nvPr/>
        </p:nvSpPr>
        <p:spPr bwMode="auto">
          <a:xfrm>
            <a:off x="7884769" y="1412776"/>
            <a:ext cx="2141613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MORFOSINTASSI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8" name="CasellaDiTesto 17"/>
          <p:cNvSpPr txBox="1"/>
          <p:nvPr/>
        </p:nvSpPr>
        <p:spPr bwMode="auto">
          <a:xfrm>
            <a:off x="3959177" y="5589240"/>
            <a:ext cx="1639871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it-IT" sz="2400" b="1" kern="0" dirty="0">
                <a:solidFill>
                  <a:schemeClr val="bg1"/>
                </a:solidFill>
                <a:ea typeface="ＭＳ Ｐゴシック" pitchFamily="-112" charset="-128"/>
                <a:cs typeface="ＭＳ Ｐゴシック" pitchFamily="-112" charset="-128"/>
              </a:rPr>
              <a:t>CONTENUTO</a:t>
            </a:r>
            <a:endParaRPr lang="it-IT" sz="2400" b="1" i="1" kern="0" dirty="0">
              <a:solidFill>
                <a:schemeClr val="bg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87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D037B0B-95DA-4BA3-807E-D9CFB1A12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5766455" cy="1454051"/>
          </a:xfrm>
        </p:spPr>
        <p:txBody>
          <a:bodyPr>
            <a:noAutofit/>
          </a:bodyPr>
          <a:lstStyle/>
          <a:p>
            <a:r>
              <a:rPr lang="it-IT" b="1" dirty="0">
                <a:solidFill>
                  <a:schemeClr val="accent6">
                    <a:lumMod val="76000"/>
                  </a:schemeClr>
                </a:solidFill>
                <a:latin typeface="+mn-lt"/>
              </a:rPr>
              <a:t>Globalmente, i/le giovani scriventi </a:t>
            </a:r>
            <a:r>
              <a:rPr lang="it-IT" b="1" i="1" dirty="0">
                <a:solidFill>
                  <a:schemeClr val="accent6">
                    <a:lumMod val="76000"/>
                  </a:schemeClr>
                </a:solidFill>
                <a:latin typeface="+mn-lt"/>
              </a:rPr>
              <a:t>sanno</a:t>
            </a:r>
            <a:r>
              <a:rPr lang="it-IT" b="1" dirty="0">
                <a:solidFill>
                  <a:schemeClr val="accent6">
                    <a:lumMod val="76000"/>
                  </a:schemeClr>
                </a:solidFill>
                <a:latin typeface="+mn-lt"/>
              </a:rPr>
              <a:t>…</a:t>
            </a:r>
            <a:endParaRPr lang="it-IT" b="1" dirty="0">
              <a:solidFill>
                <a:schemeClr val="accent6">
                  <a:lumMod val="76000"/>
                </a:schemeClr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844F15A-8B67-B4B3-6327-D84DD978D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593133"/>
            <a:ext cx="4765949" cy="335347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 dirty="0">
                <a:solidFill>
                  <a:srgbClr val="000000"/>
                </a:solidFill>
              </a:rPr>
              <a:t>Trovare le idee se stimolati.</a:t>
            </a:r>
            <a:endParaRPr lang="it-IT" dirty="0">
              <a:solidFill>
                <a:srgbClr val="000000"/>
              </a:solidFill>
              <a:ea typeface="Calibri"/>
              <a:cs typeface="Calibri"/>
            </a:endParaRPr>
          </a:p>
          <a:p>
            <a:r>
              <a:rPr lang="it-IT" dirty="0">
                <a:solidFill>
                  <a:srgbClr val="000000"/>
                </a:solidFill>
              </a:rPr>
              <a:t>Scrivere testi (narrativo-riflessivi) coerenti.</a:t>
            </a:r>
            <a:endParaRPr lang="it-IT" dirty="0">
              <a:solidFill>
                <a:srgbClr val="000000"/>
              </a:solidFill>
              <a:ea typeface="Calibri"/>
              <a:cs typeface="Calibri"/>
            </a:endParaRPr>
          </a:p>
          <a:p>
            <a:r>
              <a:rPr lang="it-IT" dirty="0">
                <a:solidFill>
                  <a:srgbClr val="000000"/>
                </a:solidFill>
              </a:rPr>
              <a:t>Servirsi di uno stile adeguato.</a:t>
            </a:r>
            <a:endParaRPr lang="it-IT" dirty="0">
              <a:solidFill>
                <a:srgbClr val="000000"/>
              </a:solidFill>
              <a:ea typeface="Calibri"/>
              <a:cs typeface="Calibri"/>
            </a:endParaRPr>
          </a:p>
          <a:p>
            <a:r>
              <a:rPr lang="it-IT" dirty="0">
                <a:solidFill>
                  <a:srgbClr val="000000"/>
                </a:solidFill>
                <a:cs typeface="Calibri" panose="020F0502020204030204"/>
              </a:rPr>
              <a:t>In una minoranza di casi, produrre testi articolati.</a:t>
            </a:r>
            <a:endParaRPr lang="it-IT" dirty="0">
              <a:solidFill>
                <a:srgbClr val="000000"/>
              </a:solidFill>
              <a:ea typeface="Calibri"/>
              <a:cs typeface="Calibri" panose="020F0502020204030204"/>
            </a:endParaRPr>
          </a:p>
          <a:p>
            <a:endParaRPr lang="it-IT" sz="3200" dirty="0">
              <a:solidFill>
                <a:srgbClr val="000000"/>
              </a:solidFill>
            </a:endParaRPr>
          </a:p>
          <a:p>
            <a:endParaRPr lang="it-IT" sz="3200" dirty="0">
              <a:solidFill>
                <a:srgbClr val="000000"/>
              </a:solidFill>
              <a:cs typeface="Calibri" panose="020F0502020204030204"/>
            </a:endParaRPr>
          </a:p>
          <a:p>
            <a:endParaRPr lang="it-IT" sz="3200" dirty="0">
              <a:solidFill>
                <a:srgbClr val="000000"/>
              </a:solidFill>
              <a:cs typeface="Calibri" panose="020F0502020204030204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Immagine 3" descr="Download gratuito di Vettori di Matita verde stilizzato | FreeImages">
            <a:extLst>
              <a:ext uri="{FF2B5EF4-FFF2-40B4-BE49-F238E27FC236}">
                <a16:creationId xmlns:a16="http://schemas.microsoft.com/office/drawing/2014/main" id="{B8ECEC0E-D974-FFD3-15E8-50DAF64C44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396"/>
          <a:stretch/>
        </p:blipFill>
        <p:spPr>
          <a:xfrm>
            <a:off x="8148698" y="2117000"/>
            <a:ext cx="2468528" cy="243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78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40A42A-75FB-8308-7296-2E88B50C4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rgbClr val="C00000"/>
                </a:solidFill>
                <a:latin typeface="+mn-lt"/>
              </a:rPr>
              <a:t>Mettiamo a fuoco 2 elementi critici</a:t>
            </a:r>
          </a:p>
        </p:txBody>
      </p:sp>
      <p:pic>
        <p:nvPicPr>
          <p:cNvPr id="5" name="Segnaposto contenuto 4" descr="Lente di ingrandimento">
            <a:extLst>
              <a:ext uri="{FF2B5EF4-FFF2-40B4-BE49-F238E27FC236}">
                <a16:creationId xmlns:a16="http://schemas.microsoft.com/office/drawing/2014/main" id="{7EF362BF-2CAE-67B2-C6A7-275BD21467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32778" y="449119"/>
            <a:ext cx="1241569" cy="1241569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64FDA78-A645-0B85-4DE4-5A2CDA7C9388}"/>
              </a:ext>
            </a:extLst>
          </p:cNvPr>
          <p:cNvSpPr txBox="1"/>
          <p:nvPr/>
        </p:nvSpPr>
        <p:spPr>
          <a:xfrm>
            <a:off x="838200" y="2182998"/>
            <a:ext cx="40321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masis MT Pro Black" panose="02040A04050005020304" pitchFamily="18" charset="0"/>
              </a:rPr>
              <a:t>Testualità </a:t>
            </a:r>
          </a:p>
          <a:p>
            <a:r>
              <a:rPr lang="it-IT" sz="3200" dirty="0">
                <a:latin typeface="Amasis MT Pro Black" panose="02040A04050005020304" pitchFamily="18" charset="0"/>
              </a:rPr>
              <a:t>(e punteggiatura)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3723BD-5963-B62F-424E-47F5C97C4DE3}"/>
              </a:ext>
            </a:extLst>
          </p:cNvPr>
          <p:cNvSpPr txBox="1"/>
          <p:nvPr/>
        </p:nvSpPr>
        <p:spPr>
          <a:xfrm>
            <a:off x="5117004" y="4345018"/>
            <a:ext cx="1694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>
                <a:latin typeface="Amasis MT Pro Black" panose="02040A04050005020304" pitchFamily="18" charset="0"/>
              </a:rPr>
              <a:t>Lessico</a:t>
            </a:r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4BC9B5CC-6562-2452-0330-D5F05E92CE2E}"/>
              </a:ext>
            </a:extLst>
          </p:cNvPr>
          <p:cNvSpPr txBox="1">
            <a:spLocks/>
          </p:cNvSpPr>
          <p:nvPr/>
        </p:nvSpPr>
        <p:spPr>
          <a:xfrm>
            <a:off x="6811699" y="4267012"/>
            <a:ext cx="3832551" cy="132556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/>
              <a:t>Inerzia lessicale.</a:t>
            </a:r>
          </a:p>
          <a:p>
            <a:endParaRPr lang="it-IT" sz="2400" dirty="0"/>
          </a:p>
          <a:p>
            <a:r>
              <a:rPr lang="it-IT" sz="2400" dirty="0"/>
              <a:t>Sperimentazione lessicale.</a:t>
            </a: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E096D068-C104-E034-6E46-040110077CF4}"/>
              </a:ext>
            </a:extLst>
          </p:cNvPr>
          <p:cNvSpPr txBox="1">
            <a:spLocks/>
          </p:cNvSpPr>
          <p:nvPr/>
        </p:nvSpPr>
        <p:spPr>
          <a:xfrm>
            <a:off x="4895424" y="2182998"/>
            <a:ext cx="3832551" cy="12460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/>
              <a:t>Scrivere a flusso.</a:t>
            </a:r>
          </a:p>
          <a:p>
            <a:endParaRPr lang="it-IT" sz="2400" dirty="0"/>
          </a:p>
          <a:p>
            <a:r>
              <a:rPr lang="it-IT" sz="2400" dirty="0"/>
              <a:t>Scrivere a elenco.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D30F08E-FDC7-687F-7E70-C1E3BE3B1E8D}"/>
              </a:ext>
            </a:extLst>
          </p:cNvPr>
          <p:cNvSpPr txBox="1"/>
          <p:nvPr/>
        </p:nvSpPr>
        <p:spPr>
          <a:xfrm rot="21123807">
            <a:off x="6787141" y="2406322"/>
            <a:ext cx="247388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SCARSA PIANIFICAZIONE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D8DA69F-9C43-9410-28DD-42AD7AA07BD2}"/>
              </a:ext>
            </a:extLst>
          </p:cNvPr>
          <p:cNvSpPr txBox="1"/>
          <p:nvPr/>
        </p:nvSpPr>
        <p:spPr>
          <a:xfrm rot="20989852">
            <a:off x="9336007" y="4501065"/>
            <a:ext cx="261648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ATTEGGIAMENTI OPPOSTI</a:t>
            </a:r>
          </a:p>
        </p:txBody>
      </p:sp>
    </p:spTree>
    <p:extLst>
      <p:ext uri="{BB962C8B-B14F-4D97-AF65-F5344CB8AC3E}">
        <p14:creationId xmlns:p14="http://schemas.microsoft.com/office/powerpoint/2010/main" val="3460217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egnaposto numero diapositiva 4">
            <a:extLst>
              <a:ext uri="{FF2B5EF4-FFF2-40B4-BE49-F238E27FC236}">
                <a16:creationId xmlns:a16="http://schemas.microsoft.com/office/drawing/2014/main" id="{1AC59F05-8C2B-3828-4E45-0D41704C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1C4C03-2308-447C-BD17-5EDF4E7C502B}" type="slidenum">
              <a:rPr lang="it-IT" altLang="it-IT">
                <a:latin typeface="Calibri" panose="020F0502020204030204" pitchFamily="34" charset="0"/>
              </a:rPr>
              <a:pPr eaLnBrk="1" hangingPunct="1"/>
              <a:t>8</a:t>
            </a:fld>
            <a:endParaRPr lang="it-IT" altLang="it-IT">
              <a:latin typeface="Calibri" panose="020F0502020204030204" pitchFamily="34" charset="0"/>
            </a:endParaRPr>
          </a:p>
        </p:txBody>
      </p:sp>
      <p:graphicFrame>
        <p:nvGraphicFramePr>
          <p:cNvPr id="6" name="Segnaposto contenuto 5">
            <a:extLst>
              <a:ext uri="{FF2B5EF4-FFF2-40B4-BE49-F238E27FC236}">
                <a16:creationId xmlns:a16="http://schemas.microsoft.com/office/drawing/2014/main" id="{06E3C739-1C08-FD6A-EB80-FC2814267D4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53048936"/>
              </p:ext>
            </p:extLst>
          </p:nvPr>
        </p:nvGraphicFramePr>
        <p:xfrm>
          <a:off x="1642521" y="878061"/>
          <a:ext cx="8702318" cy="5026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50A1E5A2-6061-1CB5-6006-BC894158A11B}"/>
              </a:ext>
            </a:extLst>
          </p:cNvPr>
          <p:cNvSpPr txBox="1"/>
          <p:nvPr/>
        </p:nvSpPr>
        <p:spPr>
          <a:xfrm>
            <a:off x="2291567" y="2936556"/>
            <a:ext cx="204946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fr-CH" sz="3200" b="1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SCRIVERE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A0D9E68-D5FC-CFA8-3705-B392523689B0}"/>
              </a:ext>
            </a:extLst>
          </p:cNvPr>
          <p:cNvSpPr txBox="1"/>
          <p:nvPr/>
        </p:nvSpPr>
        <p:spPr>
          <a:xfrm>
            <a:off x="495761" y="324483"/>
            <a:ext cx="38452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Amasis MT Pro Black" panose="02040A04050005020304" pitchFamily="18" charset="0"/>
              </a:rPr>
              <a:t>Testualità </a:t>
            </a:r>
          </a:p>
          <a:p>
            <a:r>
              <a:rPr lang="it-IT" sz="3200" dirty="0">
                <a:latin typeface="Amasis MT Pro Black" panose="02040A04050005020304" pitchFamily="18" charset="0"/>
              </a:rPr>
              <a:t>(e punteggiatura)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30917F-751A-B92D-9142-45BF9BA3A179}"/>
              </a:ext>
            </a:extLst>
          </p:cNvPr>
          <p:cNvSpPr txBox="1"/>
          <p:nvPr/>
        </p:nvSpPr>
        <p:spPr>
          <a:xfrm>
            <a:off x="6460476" y="2905779"/>
            <a:ext cx="4708516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fr-CH" dirty="0" err="1">
                <a:latin typeface="Calibri" pitchFamily="34" charset="0"/>
                <a:cs typeface="Arial" pitchFamily="34" charset="0"/>
              </a:rPr>
              <a:t>Scarsa</a:t>
            </a:r>
            <a:r>
              <a:rPr lang="fr-CH" dirty="0">
                <a:latin typeface="Calibri" pitchFamily="34" charset="0"/>
                <a:cs typeface="Arial" pitchFamily="34" charset="0"/>
              </a:rPr>
              <a:t> </a:t>
            </a:r>
            <a:r>
              <a:rPr lang="fr-CH" dirty="0" err="1">
                <a:latin typeface="Calibri" pitchFamily="34" charset="0"/>
                <a:cs typeface="Arial" pitchFamily="34" charset="0"/>
              </a:rPr>
              <a:t>pianificazione</a:t>
            </a:r>
            <a:r>
              <a:rPr lang="fr-CH" dirty="0">
                <a:latin typeface="Calibri" pitchFamily="34" charset="0"/>
                <a:cs typeface="Arial" pitchFamily="34" charset="0"/>
              </a:rPr>
              <a:t>, </a:t>
            </a:r>
            <a:r>
              <a:rPr lang="fr-CH" dirty="0" err="1">
                <a:latin typeface="Calibri" pitchFamily="34" charset="0"/>
                <a:cs typeface="Arial" pitchFamily="34" charset="0"/>
              </a:rPr>
              <a:t>s</a:t>
            </a:r>
            <a:r>
              <a:rPr lang="fr-CH" sz="1800" dirty="0" err="1">
                <a:latin typeface="Calibri" pitchFamily="34" charset="0"/>
                <a:cs typeface="Arial" pitchFamily="34" charset="0"/>
              </a:rPr>
              <a:t>egmentazione</a:t>
            </a:r>
            <a:r>
              <a:rPr lang="fr-CH" sz="1800" dirty="0">
                <a:latin typeface="Calibri" pitchFamily="34" charset="0"/>
                <a:cs typeface="Arial" pitchFamily="34" charset="0"/>
              </a:rPr>
              <a:t> </a:t>
            </a:r>
            <a:r>
              <a:rPr lang="fr-CH" sz="1800" dirty="0" err="1">
                <a:latin typeface="Calibri" pitchFamily="34" charset="0"/>
                <a:cs typeface="Arial" pitchFamily="34" charset="0"/>
              </a:rPr>
              <a:t>spesso</a:t>
            </a:r>
            <a:r>
              <a:rPr lang="fr-CH" sz="1800" dirty="0">
                <a:latin typeface="Calibri" pitchFamily="34" charset="0"/>
                <a:cs typeface="Arial" pitchFamily="34" charset="0"/>
              </a:rPr>
              <a:t> non pertinente delle </a:t>
            </a:r>
            <a:r>
              <a:rPr lang="fr-CH" sz="1800" dirty="0" err="1">
                <a:latin typeface="Calibri" pitchFamily="34" charset="0"/>
                <a:cs typeface="Arial" pitchFamily="34" charset="0"/>
              </a:rPr>
              <a:t>unità</a:t>
            </a:r>
            <a:r>
              <a:rPr lang="fr-CH" sz="1800" dirty="0">
                <a:latin typeface="Calibri" pitchFamily="34" charset="0"/>
                <a:cs typeface="Arial" pitchFamily="34" charset="0"/>
              </a:rPr>
              <a:t> informative.</a:t>
            </a:r>
            <a:endParaRPr lang="it-IT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52801C-8CBE-58E0-67C9-FFF91B4C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b="1" dirty="0">
                <a:latin typeface="+mn-lt"/>
              </a:rPr>
              <a:t>Un testo a elenco, 3a primaria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8D5D420-D06B-743F-A0DC-F9A098F3B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contenuto 5">
            <a:extLst>
              <a:ext uri="{FF2B5EF4-FFF2-40B4-BE49-F238E27FC236}">
                <a16:creationId xmlns:a16="http://schemas.microsoft.com/office/drawing/2014/main" id="{67018E73-6301-1AE7-DBE0-02D36012E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136" y="797510"/>
            <a:ext cx="4396534" cy="5262979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Calibri"/>
                <a:ea typeface="MS PGothic" panose="020B0600070205080204" pitchFamily="34" charset="-128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na settimana fa ad allenamento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di basket stavamo facendo una partita 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d’allenamento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CH" altLang="it-IT" sz="1800" b="1" ker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oi divisi in due squadre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CH" altLang="it-IT" sz="1800" b="1" ker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 dovevo difendere un bambino che di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iniziare la partita mi disse che intanto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vincevano loro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osì quando iniziò la partita loro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fecero un canestro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opo un po’ feci un canestro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opo abbiamo fatto ancora canestro</a:t>
            </a:r>
            <a:r>
              <a:rPr lang="it-IT" altLang="it-IT" sz="1800" b="1" kern="0">
                <a:solidFill>
                  <a:srgbClr val="46A0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r>
              <a:rPr lang="it-IT" altLang="it-IT" sz="1800" kern="0">
                <a:solidFill>
                  <a:srgbClr val="46A0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CH" altLang="it-IT" sz="1800" b="1" kern="0">
              <a:solidFill>
                <a:srgbClr val="46A01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oi noi abbiamo fatto ancora canestro e 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abbiamo provato a farne un altro ma non ce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l’abbiamo fatta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CH" altLang="it-IT" sz="1800" b="1" ker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b="1" kern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oi ci siamo impegnati e abbiamo vinto</a:t>
            </a:r>
            <a:endParaRPr lang="it-CH" altLang="it-IT" sz="1800" ker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None/>
            </a:pPr>
            <a:r>
              <a:rPr lang="it-IT" altLang="it-IT" sz="1800" kern="0">
                <a:latin typeface="Calibri" panose="020F0502020204030204" pitchFamily="34" charset="0"/>
                <a:cs typeface="Calibri" panose="020F0502020204030204" pitchFamily="34" charset="0"/>
              </a:rPr>
              <a:t>3-1</a:t>
            </a:r>
            <a:r>
              <a:rPr lang="it-IT" altLang="it-IT" sz="1800" b="1" ker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CH" altLang="it-IT" sz="1800" b="1" ker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2387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owerpoint_DFA">
  <a:themeElements>
    <a:clrScheme name="SUPSI 1">
      <a:dk1>
        <a:srgbClr val="000000"/>
      </a:dk1>
      <a:lt1>
        <a:sysClr val="window" lastClr="FFFFFF"/>
      </a:lt1>
      <a:dk2>
        <a:srgbClr val="141C64"/>
      </a:dk2>
      <a:lt2>
        <a:srgbClr val="FFFFFF"/>
      </a:lt2>
      <a:accent1>
        <a:srgbClr val="141C78"/>
      </a:accent1>
      <a:accent2>
        <a:srgbClr val="2838C8"/>
      </a:accent2>
      <a:accent3>
        <a:srgbClr val="0063C8"/>
      </a:accent3>
      <a:accent4>
        <a:srgbClr val="0096FF"/>
      </a:accent4>
      <a:accent5>
        <a:srgbClr val="46A01E"/>
      </a:accent5>
      <a:accent6>
        <a:srgbClr val="8CD23C"/>
      </a:accent6>
      <a:hlink>
        <a:srgbClr val="000000"/>
      </a:hlink>
      <a:folHlink>
        <a:srgbClr val="646464"/>
      </a:folHlink>
    </a:clrScheme>
    <a:fontScheme name="SUPSI_DSA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lIns="0" tIns="0" rIns="0" bIns="0">
        <a:prstTxWarp prst="textNoShape">
          <a:avLst/>
        </a:prstTxWarp>
      </a:bodyPr>
      <a:lstStyle>
        <a:defPPr eaLnBrk="0" hangingPunct="0">
          <a:spcBef>
            <a:spcPct val="20000"/>
          </a:spcBef>
          <a:defRPr sz="1400" kern="0" dirty="0" smtClean="0">
            <a:latin typeface="+mn-lt"/>
            <a:ea typeface="ＭＳ Ｐゴシック" pitchFamily="-112" charset="-128"/>
            <a:cs typeface="ＭＳ Ｐゴシック" pitchFamily="-112" charset="-128"/>
          </a:defRPr>
        </a:defPPr>
      </a:lstStyle>
    </a:txDef>
  </a:objectDefaults>
  <a:extraClrSchemeLst>
    <a:extraClrScheme>
      <a:clrScheme name="SUPSI_DSA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PSI_DSA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PSI_DSA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PSI_DSA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PSI_DSA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PSI_DSA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PSI_DSA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PSI_DSA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PSI_DSA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PSI_DSA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PSI_DSA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PSI_DSA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943B4D0C91CA54E9BBFAD215D4A4FF7" ma:contentTypeVersion="12" ma:contentTypeDescription="Creare un nuovo documento." ma:contentTypeScope="" ma:versionID="c07ac5f805ebe7d234bf621de7eb9b4d">
  <xsd:schema xmlns:xsd="http://www.w3.org/2001/XMLSchema" xmlns:xs="http://www.w3.org/2001/XMLSchema" xmlns:p="http://schemas.microsoft.com/office/2006/metadata/properties" xmlns:ns2="0c05fedb-ed2a-4eb3-93de-5f5a6c97bfe0" xmlns:ns3="c69d801c-64cd-49bc-b1b3-ec2496ede094" targetNamespace="http://schemas.microsoft.com/office/2006/metadata/properties" ma:root="true" ma:fieldsID="fb35017a388885177ddcb3d0c4754aad" ns2:_="" ns3:_="">
    <xsd:import namespace="0c05fedb-ed2a-4eb3-93de-5f5a6c97bfe0"/>
    <xsd:import namespace="c69d801c-64cd-49bc-b1b3-ec2496ede0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05fedb-ed2a-4eb3-93de-5f5a6c97bf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ec321eb7-7579-4b0b-aaae-46c07e43205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9d801c-64cd-49bc-b1b3-ec2496ede09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3e69f439-63b4-4281-a4e5-03325e8663ad}" ma:internalName="TaxCatchAll" ma:showField="CatchAllData" ma:web="c69d801c-64cd-49bc-b1b3-ec2496ede0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c05fedb-ed2a-4eb3-93de-5f5a6c97bfe0">
      <Terms xmlns="http://schemas.microsoft.com/office/infopath/2007/PartnerControls"/>
    </lcf76f155ced4ddcb4097134ff3c332f>
    <TaxCatchAll xmlns="c69d801c-64cd-49bc-b1b3-ec2496ede094" xsi:nil="true"/>
  </documentManagement>
</p:properties>
</file>

<file path=customXml/itemProps1.xml><?xml version="1.0" encoding="utf-8"?>
<ds:datastoreItem xmlns:ds="http://schemas.openxmlformats.org/officeDocument/2006/customXml" ds:itemID="{99466016-1F6B-4D3A-A52E-CAF1119C25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05fedb-ed2a-4eb3-93de-5f5a6c97bfe0"/>
    <ds:schemaRef ds:uri="c69d801c-64cd-49bc-b1b3-ec2496ede0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3E9C362-316D-4277-9A5D-4684C721BC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A9BE8E-61BC-4EF9-87CE-1035F74C1DEF}">
  <ds:schemaRefs>
    <ds:schemaRef ds:uri="http://schemas.microsoft.com/office/2006/metadata/properties"/>
    <ds:schemaRef ds:uri="http://schemas.microsoft.com/office/infopath/2007/PartnerControls"/>
    <ds:schemaRef ds:uri="0c05fedb-ed2a-4eb3-93de-5f5a6c97bfe0"/>
    <ds:schemaRef ds:uri="c69d801c-64cd-49bc-b1b3-ec2496ede09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2065</Words>
  <Application>Microsoft Office PowerPoint</Application>
  <PresentationFormat>Widescreen</PresentationFormat>
  <Paragraphs>239</Paragraphs>
  <Slides>20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20</vt:i4>
      </vt:variant>
    </vt:vector>
  </HeadingPairs>
  <TitlesOfParts>
    <vt:vector size="32" baseType="lpstr">
      <vt:lpstr>ＭＳ Ｐゴシック</vt:lpstr>
      <vt:lpstr>Amasis MT Pro Black</vt:lpstr>
      <vt:lpstr>Arial</vt:lpstr>
      <vt:lpstr>Calibri</vt:lpstr>
      <vt:lpstr>Calibri Light</vt:lpstr>
      <vt:lpstr>Futura Book BT</vt:lpstr>
      <vt:lpstr>FUTURA LIGHT BT</vt:lpstr>
      <vt:lpstr>FUTURA LIGHT BT</vt:lpstr>
      <vt:lpstr>Times New Roman</vt:lpstr>
      <vt:lpstr>Wingdings</vt:lpstr>
      <vt:lpstr>Tema di Office</vt:lpstr>
      <vt:lpstr>Powerpoint_DFA</vt:lpstr>
      <vt:lpstr>WEBINAR INDIRE – 18 novembre 2024 La competenza di scrittura: problemi, piste di ricerca, orientamenti operativi  </vt:lpstr>
      <vt:lpstr>Presentazione standard di PowerPoint</vt:lpstr>
      <vt:lpstr>Bambine e bambini, ragazze e ragazzi sanno/non sanno scrivere?</vt:lpstr>
      <vt:lpstr>Le consegne di scrittura</vt:lpstr>
      <vt:lpstr>Presentazione standard di PowerPoint</vt:lpstr>
      <vt:lpstr>Globalmente, i/le giovani scriventi sanno…</vt:lpstr>
      <vt:lpstr>Mettiamo a fuoco 2 elementi critici</vt:lpstr>
      <vt:lpstr>Presentazione standard di PowerPoint</vt:lpstr>
      <vt:lpstr>Un testo a elenco, 3a primaria</vt:lpstr>
      <vt:lpstr>Un testo a flusso,  3a primaria</vt:lpstr>
      <vt:lpstr>Anche nei testi dei più grandi (scuola secondaria di secondo grado, ultimo anno)</vt:lpstr>
      <vt:lpstr>Un testo articolato</vt:lpstr>
      <vt:lpstr>Un testo articolato</vt:lpstr>
      <vt:lpstr>Inerzia lessicale</vt:lpstr>
      <vt:lpstr>Sperimentazione lessicale (mancate parole target, ma sforzo interessante)</vt:lpstr>
      <vt:lpstr>Verso la didattica: una questione di appigli</vt:lpstr>
      <vt:lpstr>La scrittura a scuola, ieri</vt:lpstr>
      <vt:lpstr>La scrittura a scuola, oggi</vt:lpstr>
      <vt:lpstr>Presentazione standard di PowerPoint</vt:lpstr>
      <vt:lpstr>Un approccio  sempre valido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 INDIRE – 18 novembre 2024  La competenza di scrittura: problemi, piste di ricerca, orientamenti operativi</dc:title>
  <dc:creator>Demartini Silvia</dc:creator>
  <cp:lastModifiedBy>Demartini Silvia</cp:lastModifiedBy>
  <cp:revision>70</cp:revision>
  <dcterms:created xsi:type="dcterms:W3CDTF">2024-11-16T15:45:14Z</dcterms:created>
  <dcterms:modified xsi:type="dcterms:W3CDTF">2024-11-18T10:57:26Z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0x010100E943B4D0C91CA54E9BBFAD215D4A4FF7</vt:lpwstr>
  </property>
  <property fmtid="{D5CDD505-2E9C-101B-9397-08002B2CF9AE}" pid="3" name="MediaServiceImageTags">
    <vt:lpwstr/>
  </property>
</Properties>
</file>