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y="5143500" cx="9144000"/>
  <p:notesSz cx="6858000" cy="9144000"/>
  <p:embeddedFontLst>
    <p:embeddedFont>
      <p:font typeface="Roboto"/>
      <p:regular r:id="rId34"/>
      <p:bold r:id="rId35"/>
      <p:italic r:id="rId36"/>
      <p:boldItalic r:id="rId37"/>
    </p:embeddedFont>
    <p:embeddedFont>
      <p:font typeface="Poppins"/>
      <p:regular r:id="rId38"/>
      <p:bold r:id="rId39"/>
      <p:italic r:id="rId40"/>
      <p:boldItalic r:id="rId41"/>
    </p:embeddedFont>
    <p:embeddedFont>
      <p:font typeface="Merriweather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-italic.fntdata"/><Relationship Id="rId20" Type="http://schemas.openxmlformats.org/officeDocument/2006/relationships/slide" Target="slides/slide13.xml"/><Relationship Id="rId42" Type="http://schemas.openxmlformats.org/officeDocument/2006/relationships/font" Target="fonts/Merriweather-regular.fntdata"/><Relationship Id="rId41" Type="http://schemas.openxmlformats.org/officeDocument/2006/relationships/font" Target="fonts/Poppins-boldItalic.fntdata"/><Relationship Id="rId22" Type="http://schemas.openxmlformats.org/officeDocument/2006/relationships/slide" Target="slides/slide15.xml"/><Relationship Id="rId44" Type="http://schemas.openxmlformats.org/officeDocument/2006/relationships/font" Target="fonts/Merriweather-italic.fntdata"/><Relationship Id="rId21" Type="http://schemas.openxmlformats.org/officeDocument/2006/relationships/slide" Target="slides/slide14.xml"/><Relationship Id="rId43" Type="http://schemas.openxmlformats.org/officeDocument/2006/relationships/font" Target="fonts/Merriweather-bold.fntdata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45" Type="http://schemas.openxmlformats.org/officeDocument/2006/relationships/font" Target="fonts/Merriweather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font" Target="fonts/Roboto-bold.fntdata"/><Relationship Id="rId12" Type="http://schemas.openxmlformats.org/officeDocument/2006/relationships/slide" Target="slides/slide5.xml"/><Relationship Id="rId34" Type="http://schemas.openxmlformats.org/officeDocument/2006/relationships/font" Target="fonts/Roboto-regular.fntdata"/><Relationship Id="rId15" Type="http://schemas.openxmlformats.org/officeDocument/2006/relationships/slide" Target="slides/slide8.xml"/><Relationship Id="rId37" Type="http://schemas.openxmlformats.org/officeDocument/2006/relationships/font" Target="fonts/Roboto-boldItalic.fntdata"/><Relationship Id="rId14" Type="http://schemas.openxmlformats.org/officeDocument/2006/relationships/slide" Target="slides/slide7.xml"/><Relationship Id="rId36" Type="http://schemas.openxmlformats.org/officeDocument/2006/relationships/font" Target="fonts/Roboto-italic.fntdata"/><Relationship Id="rId17" Type="http://schemas.openxmlformats.org/officeDocument/2006/relationships/slide" Target="slides/slide10.xml"/><Relationship Id="rId39" Type="http://schemas.openxmlformats.org/officeDocument/2006/relationships/font" Target="fonts/Poppins-bold.fntdata"/><Relationship Id="rId16" Type="http://schemas.openxmlformats.org/officeDocument/2006/relationships/slide" Target="slides/slide9.xml"/><Relationship Id="rId38" Type="http://schemas.openxmlformats.org/officeDocument/2006/relationships/font" Target="fonts/Poppins-regular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550e58bcc0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550e58bcc0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868d5fafaa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868d5fafa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868d5fafaa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868d5fafa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868d5fafaa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868d5fafaa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550e58bcc0_0_3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550e58bcc0_0_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550e58bcc0_0_4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550e58bcc0_0_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868d5fafa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868d5fafa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550e58bcc0_0_5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550e58bcc0_0_5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550e58bcc0_0_5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550e58bcc0_0_5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550e58bcc0_0_6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550e58bcc0_0_6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550e58bcc0_0_7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550e58bcc0_0_7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868d5fafa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868d5faf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550e58bcc0_0_8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550e58bcc0_0_8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550e58bcc0_0_9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550e58bcc0_0_9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550e58bcc0_0_9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550e58bcc0_0_9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550e58bcc0_0_10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550e58bcc0_0_10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550e58bcc0_0_10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550e58bcc0_0_10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550e58bcc0_0_1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550e58bcc0_0_1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550e58bcc0_0_1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550e58bcc0_0_1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550e58bcc0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550e58bcc0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Motion: </a:t>
            </a:r>
            <a:r>
              <a:rPr lang="en-GB" sz="1700">
                <a:solidFill>
                  <a:srgbClr val="333333"/>
                </a:solidFill>
                <a:highlight>
                  <a:schemeClr val="lt1"/>
                </a:highlight>
              </a:rPr>
              <a:t>This House Believes That having children is immoral.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550e58bcc0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550e58bcc0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550e58bcc0_0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550e58bcc0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868d5fafa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868d5fafa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868d5fafa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868d5fafa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868d5fafa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868d5fafa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868d5fafa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868d5fafa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6" name="Google Shape;56;p14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1" name="Google Shape;61;p15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62" name="Google Shape;62;p15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6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67" name="Google Shape;67;p16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68" name="Google Shape;68;p1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9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4" name="Google Shape;84;p19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85" name="Google Shape;8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8" name="Google Shape;8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1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Google Shape;92;p21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93" name="Google Shape;93;p21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2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98" name="Google Shape;9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23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02" name="Google Shape;10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1" name="Google Shape;111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2" name="Google Shape;11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5" name="Google Shape;11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9" name="Google Shape;11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2" name="Google Shape;122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3" name="Google Shape;123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4" name="Google Shape;124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7" name="Google Shape;127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0" name="Google Shape;130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1" name="Google Shape;13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4" name="Google Shape;134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8" name="Google Shape;138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9" name="Google Shape;139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0" name="Google Shape;140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43" name="Google Shape;143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6" name="Google Shape;146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7" name="Google Shape;147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7" name="Google Shape;10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8" name="Google Shape;10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media.tenor.com/images/4dca547a9f751084b84bcd6d94587faf/tenor.gif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7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Rebuttal/Negation</a:t>
            </a:r>
            <a:endParaRPr/>
          </a:p>
        </p:txBody>
      </p:sp>
      <p:sp>
        <p:nvSpPr>
          <p:cNvPr id="155" name="Google Shape;155;p37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Reja Debevc, Za in proti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6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3. Problem-solution mismatch</a:t>
            </a:r>
            <a:endParaRPr/>
          </a:p>
        </p:txBody>
      </p:sp>
      <p:sp>
        <p:nvSpPr>
          <p:cNvPr id="210" name="Google Shape;210;p46"/>
          <p:cNvSpPr txBox="1"/>
          <p:nvPr>
            <p:ph idx="4294967295" type="subTitle"/>
          </p:nvPr>
        </p:nvSpPr>
        <p:spPr>
          <a:xfrm>
            <a:off x="311700" y="1878550"/>
            <a:ext cx="83220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600">
                <a:solidFill>
                  <a:schemeClr val="accent1"/>
                </a:solidFill>
              </a:rPr>
              <a:t>The initial problem could better be solved with a different policy/approach.</a:t>
            </a:r>
            <a:br>
              <a:rPr b="1" lang="en-GB" sz="1600">
                <a:solidFill>
                  <a:schemeClr val="accent1"/>
                </a:solidFill>
              </a:rPr>
            </a:br>
            <a:br>
              <a:rPr b="1" lang="en-GB" sz="1600">
                <a:solidFill>
                  <a:schemeClr val="accent1"/>
                </a:solidFill>
              </a:rPr>
            </a:br>
            <a:r>
              <a:rPr b="1" lang="en-GB" sz="1600">
                <a:solidFill>
                  <a:schemeClr val="accent1"/>
                </a:solidFill>
              </a:rPr>
              <a:t>Example: This House Would ban anonymity on the internet</a:t>
            </a:r>
            <a:endParaRPr b="1" sz="16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7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4. The policy is inefficient</a:t>
            </a:r>
            <a:endParaRPr/>
          </a:p>
        </p:txBody>
      </p:sp>
      <p:sp>
        <p:nvSpPr>
          <p:cNvPr id="216" name="Google Shape;216;p47"/>
          <p:cNvSpPr txBox="1"/>
          <p:nvPr>
            <p:ph idx="4294967295" type="subTitle"/>
          </p:nvPr>
        </p:nvSpPr>
        <p:spPr>
          <a:xfrm>
            <a:off x="311700" y="1878550"/>
            <a:ext cx="83220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600">
                <a:solidFill>
                  <a:schemeClr val="accent1"/>
                </a:solidFill>
              </a:rPr>
              <a:t>Perhaps the most common rebuttal strategy. Analysing different ways why the policy will not work.</a:t>
            </a:r>
            <a:br>
              <a:rPr b="1" lang="en-GB" sz="1600">
                <a:solidFill>
                  <a:schemeClr val="accent1"/>
                </a:solidFill>
              </a:rPr>
            </a:br>
            <a:br>
              <a:rPr b="1" lang="en-GB" sz="1600">
                <a:solidFill>
                  <a:schemeClr val="accent1"/>
                </a:solidFill>
              </a:rPr>
            </a:br>
            <a:r>
              <a:rPr b="1" lang="en-GB" sz="1600">
                <a:solidFill>
                  <a:schemeClr val="accent1"/>
                </a:solidFill>
              </a:rPr>
              <a:t>Example: This House Would ban under 16s on social media</a:t>
            </a:r>
            <a:endParaRPr b="1" sz="16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8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5. The policy is counterproductive</a:t>
            </a:r>
            <a:endParaRPr/>
          </a:p>
        </p:txBody>
      </p:sp>
      <p:sp>
        <p:nvSpPr>
          <p:cNvPr id="222" name="Google Shape;222;p48"/>
          <p:cNvSpPr txBox="1"/>
          <p:nvPr>
            <p:ph idx="4294967295" type="subTitle"/>
          </p:nvPr>
        </p:nvSpPr>
        <p:spPr>
          <a:xfrm>
            <a:off x="311700" y="1878550"/>
            <a:ext cx="83220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600">
                <a:solidFill>
                  <a:schemeClr val="accent1"/>
                </a:solidFill>
              </a:rPr>
              <a:t>One step further from the policy being inefficient. You claim the policy will backfire (backlash).</a:t>
            </a:r>
            <a:br>
              <a:rPr b="1" lang="en-GB" sz="1600">
                <a:solidFill>
                  <a:schemeClr val="accent1"/>
                </a:solidFill>
              </a:rPr>
            </a:br>
            <a:br>
              <a:rPr b="1" lang="en-GB" sz="1600">
                <a:solidFill>
                  <a:schemeClr val="accent1"/>
                </a:solidFill>
              </a:rPr>
            </a:br>
            <a:r>
              <a:rPr b="1" lang="en-GB" sz="1600">
                <a:solidFill>
                  <a:schemeClr val="accent1"/>
                </a:solidFill>
              </a:rPr>
              <a:t>Example: This House Would implement quotas for women in corporate boards.</a:t>
            </a:r>
            <a:endParaRPr b="1" sz="16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9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if their argument is strong?</a:t>
            </a:r>
            <a:endParaRPr/>
          </a:p>
        </p:txBody>
      </p:sp>
      <p:sp>
        <p:nvSpPr>
          <p:cNvPr id="228" name="Google Shape;228;p49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‘’weighing’’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GB" sz="2000"/>
              <a:t>number of people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GB" sz="2000"/>
              <a:t>how big harm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GB" sz="2000"/>
              <a:t>which group of people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GB" sz="2000"/>
              <a:t>long-term/short-term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GB" sz="2000"/>
              <a:t>(ir)reversible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GB" sz="2000"/>
              <a:t>probability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0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not to do?</a:t>
            </a:r>
            <a:endParaRPr/>
          </a:p>
        </p:txBody>
      </p:sp>
      <p:sp>
        <p:nvSpPr>
          <p:cNvPr id="234" name="Google Shape;234;p50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Forget to engage!!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Strawmanning (misrepresent)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Slippery slope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Ad hominem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Take their worse-case scenario and compare it with your best-case scenario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1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 for your attention.</a:t>
            </a:r>
            <a:endParaRPr/>
          </a:p>
        </p:txBody>
      </p:sp>
      <p:sp>
        <p:nvSpPr>
          <p:cNvPr id="240" name="Google Shape;240;p51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2"/>
          <p:cNvSpPr/>
          <p:nvPr/>
        </p:nvSpPr>
        <p:spPr>
          <a:xfrm>
            <a:off x="0" y="122575"/>
            <a:ext cx="9144000" cy="502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6" name="Google Shape;246;p52"/>
          <p:cNvPicPr preferRelativeResize="0"/>
          <p:nvPr/>
        </p:nvPicPr>
        <p:blipFill rotWithShape="1">
          <a:blip r:embed="rId3">
            <a:alphaModFix/>
          </a:blip>
          <a:srcRect b="0" l="0" r="78846" t="0"/>
          <a:stretch/>
        </p:blipFill>
        <p:spPr>
          <a:xfrm>
            <a:off x="8646740" y="4538075"/>
            <a:ext cx="423100" cy="43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52"/>
          <p:cNvPicPr preferRelativeResize="0"/>
          <p:nvPr/>
        </p:nvPicPr>
        <p:blipFill rotWithShape="1">
          <a:blip r:embed="rId4">
            <a:alphaModFix/>
          </a:blip>
          <a:srcRect b="0" l="63373" r="0" t="16051"/>
          <a:stretch/>
        </p:blipFill>
        <p:spPr>
          <a:xfrm>
            <a:off x="7008950" y="1936875"/>
            <a:ext cx="2135051" cy="32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52"/>
          <p:cNvSpPr txBox="1"/>
          <p:nvPr>
            <p:ph type="title"/>
          </p:nvPr>
        </p:nvSpPr>
        <p:spPr>
          <a:xfrm>
            <a:off x="2435250" y="1936875"/>
            <a:ext cx="4662900" cy="8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9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Weighing </a:t>
            </a:r>
            <a:r>
              <a:rPr b="1" lang="en-GB" sz="59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mechanisms</a:t>
            </a:r>
            <a:endParaRPr b="1" sz="5900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9" name="Google Shape;249;p52"/>
          <p:cNvPicPr preferRelativeResize="0"/>
          <p:nvPr/>
        </p:nvPicPr>
        <p:blipFill rotWithShape="1">
          <a:blip r:embed="rId4">
            <a:alphaModFix/>
          </a:blip>
          <a:srcRect b="0" l="0" r="76377" t="46504"/>
          <a:stretch/>
        </p:blipFill>
        <p:spPr>
          <a:xfrm>
            <a:off x="0" y="3100000"/>
            <a:ext cx="1377024" cy="204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3"/>
          <p:cNvSpPr/>
          <p:nvPr/>
        </p:nvSpPr>
        <p:spPr>
          <a:xfrm>
            <a:off x="0" y="5037900"/>
            <a:ext cx="9144000" cy="105600"/>
          </a:xfrm>
          <a:prstGeom prst="rect">
            <a:avLst/>
          </a:prstGeom>
          <a:solidFill>
            <a:srgbClr val="1155CC">
              <a:alpha val="65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53"/>
          <p:cNvSpPr txBox="1"/>
          <p:nvPr>
            <p:ph type="title"/>
          </p:nvPr>
        </p:nvSpPr>
        <p:spPr>
          <a:xfrm>
            <a:off x="311700" y="253958"/>
            <a:ext cx="7454100" cy="6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rgbClr val="1155CC"/>
                </a:solidFill>
                <a:latin typeface="Poppins"/>
                <a:ea typeface="Poppins"/>
                <a:cs typeface="Poppins"/>
                <a:sym typeface="Poppins"/>
              </a:rPr>
              <a:t>Empirically false</a:t>
            </a:r>
            <a:endParaRPr b="1" sz="3400">
              <a:solidFill>
                <a:srgbClr val="1155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6" name="Google Shape;256;p53"/>
          <p:cNvSpPr txBox="1"/>
          <p:nvPr>
            <p:ph idx="1" type="body"/>
          </p:nvPr>
        </p:nvSpPr>
        <p:spPr>
          <a:xfrm>
            <a:off x="311700" y="1374185"/>
            <a:ext cx="3912000" cy="18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 claim isn’t true or the impact doesn’t happen, usually requires a counter example</a:t>
            </a:r>
            <a:endParaRPr b="1" sz="2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7" name="Google Shape;257;p53"/>
          <p:cNvPicPr preferRelativeResize="0"/>
          <p:nvPr/>
        </p:nvPicPr>
        <p:blipFill rotWithShape="1">
          <a:blip r:embed="rId3">
            <a:alphaModFix/>
          </a:blip>
          <a:srcRect b="0" l="0" r="78846" t="0"/>
          <a:stretch/>
        </p:blipFill>
        <p:spPr>
          <a:xfrm>
            <a:off x="8646740" y="4538075"/>
            <a:ext cx="423100" cy="433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8" name="Google Shape;258;p53"/>
          <p:cNvCxnSpPr/>
          <p:nvPr/>
        </p:nvCxnSpPr>
        <p:spPr>
          <a:xfrm>
            <a:off x="370900" y="940658"/>
            <a:ext cx="6300600" cy="0"/>
          </a:xfrm>
          <a:prstGeom prst="straightConnector1">
            <a:avLst/>
          </a:prstGeom>
          <a:noFill/>
          <a:ln cap="flat" cmpd="sng" w="19050">
            <a:solidFill>
              <a:srgbClr val="1155CC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259" name="Google Shape;259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2600" y="3481942"/>
            <a:ext cx="1798800" cy="1555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4"/>
          <p:cNvSpPr/>
          <p:nvPr/>
        </p:nvSpPr>
        <p:spPr>
          <a:xfrm>
            <a:off x="0" y="5037900"/>
            <a:ext cx="9144000" cy="105600"/>
          </a:xfrm>
          <a:prstGeom prst="rect">
            <a:avLst/>
          </a:prstGeom>
          <a:solidFill>
            <a:srgbClr val="1155CC">
              <a:alpha val="65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54"/>
          <p:cNvSpPr txBox="1"/>
          <p:nvPr>
            <p:ph type="title"/>
          </p:nvPr>
        </p:nvSpPr>
        <p:spPr>
          <a:xfrm>
            <a:off x="311700" y="253958"/>
            <a:ext cx="7454100" cy="6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rgbClr val="1155CC"/>
                </a:solidFill>
                <a:latin typeface="Poppins"/>
                <a:ea typeface="Poppins"/>
                <a:cs typeface="Poppins"/>
                <a:sym typeface="Poppins"/>
              </a:rPr>
              <a:t>No given reason</a:t>
            </a:r>
            <a:endParaRPr b="1" sz="3400">
              <a:solidFill>
                <a:srgbClr val="1155C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rgbClr val="1155CC"/>
                </a:solidFill>
                <a:latin typeface="Poppins"/>
                <a:ea typeface="Poppins"/>
                <a:cs typeface="Poppins"/>
                <a:sym typeface="Poppins"/>
              </a:rPr>
              <a:t> (like link)</a:t>
            </a:r>
            <a:endParaRPr b="1" sz="3400">
              <a:solidFill>
                <a:srgbClr val="1155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6" name="Google Shape;266;p54"/>
          <p:cNvSpPr txBox="1"/>
          <p:nvPr>
            <p:ph idx="1" type="body"/>
          </p:nvPr>
        </p:nvSpPr>
        <p:spPr>
          <a:xfrm>
            <a:off x="311700" y="1374186"/>
            <a:ext cx="3869400" cy="17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2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There is no specific reason for why the impact is happening</a:t>
            </a:r>
            <a:endParaRPr b="1" sz="2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7" name="Google Shape;267;p54"/>
          <p:cNvPicPr preferRelativeResize="0"/>
          <p:nvPr/>
        </p:nvPicPr>
        <p:blipFill rotWithShape="1">
          <a:blip r:embed="rId3">
            <a:alphaModFix/>
          </a:blip>
          <a:srcRect b="0" l="0" r="78846" t="0"/>
          <a:stretch/>
        </p:blipFill>
        <p:spPr>
          <a:xfrm>
            <a:off x="8646740" y="4538075"/>
            <a:ext cx="423100" cy="433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8" name="Google Shape;268;p54"/>
          <p:cNvCxnSpPr/>
          <p:nvPr/>
        </p:nvCxnSpPr>
        <p:spPr>
          <a:xfrm>
            <a:off x="370900" y="940658"/>
            <a:ext cx="6300600" cy="0"/>
          </a:xfrm>
          <a:prstGeom prst="straightConnector1">
            <a:avLst/>
          </a:prstGeom>
          <a:noFill/>
          <a:ln cap="flat" cmpd="sng" w="19050">
            <a:solidFill>
              <a:srgbClr val="1155CC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269" name="Google Shape;269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7466625" y="1793767"/>
            <a:ext cx="1798800" cy="1555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5"/>
          <p:cNvSpPr/>
          <p:nvPr/>
        </p:nvSpPr>
        <p:spPr>
          <a:xfrm>
            <a:off x="0" y="5037900"/>
            <a:ext cx="9144000" cy="105600"/>
          </a:xfrm>
          <a:prstGeom prst="rect">
            <a:avLst/>
          </a:prstGeom>
          <a:solidFill>
            <a:srgbClr val="1155CC">
              <a:alpha val="65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55"/>
          <p:cNvSpPr txBox="1"/>
          <p:nvPr>
            <p:ph type="title"/>
          </p:nvPr>
        </p:nvSpPr>
        <p:spPr>
          <a:xfrm>
            <a:off x="311700" y="253958"/>
            <a:ext cx="7454100" cy="6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rgbClr val="1155CC"/>
                </a:solidFill>
                <a:latin typeface="Poppins"/>
                <a:ea typeface="Poppins"/>
                <a:cs typeface="Poppins"/>
                <a:sym typeface="Poppins"/>
              </a:rPr>
              <a:t>Refuting </a:t>
            </a:r>
            <a:endParaRPr b="1" sz="3400">
              <a:solidFill>
                <a:srgbClr val="1155C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">
              <a:solidFill>
                <a:srgbClr val="1155C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rgbClr val="1155CC"/>
                </a:solidFill>
                <a:latin typeface="Poppins"/>
                <a:ea typeface="Poppins"/>
                <a:cs typeface="Poppins"/>
                <a:sym typeface="Poppins"/>
              </a:rPr>
              <a:t>the example</a:t>
            </a:r>
            <a:endParaRPr b="1" sz="3400">
              <a:solidFill>
                <a:srgbClr val="1155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6" name="Google Shape;276;p55"/>
          <p:cNvSpPr txBox="1"/>
          <p:nvPr>
            <p:ph idx="1" type="body"/>
          </p:nvPr>
        </p:nvSpPr>
        <p:spPr>
          <a:xfrm>
            <a:off x="311700" y="1497575"/>
            <a:ext cx="7554000" cy="5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 given example is outdated, isn’t analogous for a specific reason, was caused by something else unrelated to the motion</a:t>
            </a:r>
            <a:endParaRPr b="1" sz="2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GB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(ex. Partisanship in Germany and the US are very different because Germany is a multiparty and not two-party system)</a:t>
            </a:r>
            <a:endParaRPr b="1" sz="2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7" name="Google Shape;277;p55"/>
          <p:cNvPicPr preferRelativeResize="0"/>
          <p:nvPr/>
        </p:nvPicPr>
        <p:blipFill rotWithShape="1">
          <a:blip r:embed="rId3">
            <a:alphaModFix/>
          </a:blip>
          <a:srcRect b="0" l="0" r="78846" t="0"/>
          <a:stretch/>
        </p:blipFill>
        <p:spPr>
          <a:xfrm>
            <a:off x="8646740" y="4538075"/>
            <a:ext cx="423100" cy="433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8" name="Google Shape;278;p55"/>
          <p:cNvCxnSpPr/>
          <p:nvPr/>
        </p:nvCxnSpPr>
        <p:spPr>
          <a:xfrm>
            <a:off x="370900" y="940658"/>
            <a:ext cx="6300600" cy="0"/>
          </a:xfrm>
          <a:prstGeom prst="straightConnector1">
            <a:avLst/>
          </a:prstGeom>
          <a:noFill/>
          <a:ln cap="flat" cmpd="sng" w="19050">
            <a:solidFill>
              <a:srgbClr val="1155CC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279" name="Google Shape;279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3672600" y="-8"/>
            <a:ext cx="1798800" cy="1555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8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WHO, WHAT AND WHEN..</a:t>
            </a:r>
            <a:endParaRPr/>
          </a:p>
        </p:txBody>
      </p:sp>
      <p:sp>
        <p:nvSpPr>
          <p:cNvPr id="161" name="Google Shape;161;p38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100"/>
              <a:buChar char="●"/>
            </a:pPr>
            <a:r>
              <a:rPr lang="en-GB" sz="2100">
                <a:solidFill>
                  <a:srgbClr val="333333"/>
                </a:solidFill>
              </a:rPr>
              <a:t>Almost all speakers.</a:t>
            </a:r>
            <a:br>
              <a:rPr lang="en-GB" sz="2100">
                <a:solidFill>
                  <a:srgbClr val="333333"/>
                </a:solidFill>
              </a:rPr>
            </a:br>
            <a:endParaRPr sz="2100">
              <a:solidFill>
                <a:srgbClr val="333333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100"/>
              <a:buChar char="●"/>
            </a:pPr>
            <a:r>
              <a:rPr lang="en-GB" sz="2100">
                <a:solidFill>
                  <a:srgbClr val="333333"/>
                </a:solidFill>
              </a:rPr>
              <a:t>No formal rules when.</a:t>
            </a:r>
            <a:br>
              <a:rPr lang="en-GB" sz="2100">
                <a:solidFill>
                  <a:srgbClr val="333333"/>
                </a:solidFill>
              </a:rPr>
            </a:br>
            <a:endParaRPr sz="2100">
              <a:solidFill>
                <a:srgbClr val="333333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100"/>
              <a:buChar char="●"/>
            </a:pPr>
            <a:r>
              <a:rPr lang="en-GB" sz="2100">
                <a:solidFill>
                  <a:srgbClr val="333333"/>
                </a:solidFill>
              </a:rPr>
              <a:t>Informal suggestion: beginning rather than end</a:t>
            </a:r>
            <a:endParaRPr sz="21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6"/>
          <p:cNvSpPr/>
          <p:nvPr/>
        </p:nvSpPr>
        <p:spPr>
          <a:xfrm>
            <a:off x="0" y="5037900"/>
            <a:ext cx="9144000" cy="105600"/>
          </a:xfrm>
          <a:prstGeom prst="rect">
            <a:avLst/>
          </a:prstGeom>
          <a:solidFill>
            <a:srgbClr val="1155CC">
              <a:alpha val="65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56"/>
          <p:cNvSpPr txBox="1"/>
          <p:nvPr>
            <p:ph type="title"/>
          </p:nvPr>
        </p:nvSpPr>
        <p:spPr>
          <a:xfrm>
            <a:off x="311700" y="253958"/>
            <a:ext cx="7454100" cy="6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rgbClr val="1155CC"/>
                </a:solidFill>
                <a:latin typeface="Poppins"/>
                <a:ea typeface="Poppins"/>
                <a:cs typeface="Poppins"/>
                <a:sym typeface="Poppins"/>
              </a:rPr>
              <a:t>Non unique</a:t>
            </a:r>
            <a:endParaRPr b="1" sz="3400">
              <a:solidFill>
                <a:srgbClr val="1155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6" name="Google Shape;286;p56"/>
          <p:cNvSpPr txBox="1"/>
          <p:nvPr>
            <p:ph idx="1" type="body"/>
          </p:nvPr>
        </p:nvSpPr>
        <p:spPr>
          <a:xfrm>
            <a:off x="1573800" y="1014450"/>
            <a:ext cx="7347600" cy="5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Something else can cause the same impact, so that’s not a good enough reason to propose / oppose the motion </a:t>
            </a:r>
            <a:endParaRPr b="1" sz="2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7" name="Google Shape;287;p56"/>
          <p:cNvPicPr preferRelativeResize="0"/>
          <p:nvPr/>
        </p:nvPicPr>
        <p:blipFill rotWithShape="1">
          <a:blip r:embed="rId3">
            <a:alphaModFix/>
          </a:blip>
          <a:srcRect b="0" l="0" r="78846" t="0"/>
          <a:stretch/>
        </p:blipFill>
        <p:spPr>
          <a:xfrm>
            <a:off x="8646740" y="4538075"/>
            <a:ext cx="423100" cy="433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8" name="Google Shape;288;p56"/>
          <p:cNvCxnSpPr/>
          <p:nvPr/>
        </p:nvCxnSpPr>
        <p:spPr>
          <a:xfrm>
            <a:off x="370900" y="940658"/>
            <a:ext cx="6300600" cy="0"/>
          </a:xfrm>
          <a:prstGeom prst="straightConnector1">
            <a:avLst/>
          </a:prstGeom>
          <a:noFill/>
          <a:ln cap="flat" cmpd="sng" w="19050">
            <a:solidFill>
              <a:srgbClr val="1155CC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289" name="Google Shape;289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-121425" y="1793767"/>
            <a:ext cx="1798800" cy="1555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7"/>
          <p:cNvSpPr/>
          <p:nvPr/>
        </p:nvSpPr>
        <p:spPr>
          <a:xfrm>
            <a:off x="0" y="5037900"/>
            <a:ext cx="9144000" cy="105600"/>
          </a:xfrm>
          <a:prstGeom prst="rect">
            <a:avLst/>
          </a:prstGeom>
          <a:solidFill>
            <a:srgbClr val="1155CC">
              <a:alpha val="65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57"/>
          <p:cNvSpPr txBox="1"/>
          <p:nvPr>
            <p:ph type="title"/>
          </p:nvPr>
        </p:nvSpPr>
        <p:spPr>
          <a:xfrm>
            <a:off x="311700" y="253958"/>
            <a:ext cx="7454100" cy="6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rgbClr val="1155CC"/>
                </a:solidFill>
                <a:latin typeface="Poppins"/>
                <a:ea typeface="Poppins"/>
                <a:cs typeface="Poppins"/>
                <a:sym typeface="Poppins"/>
              </a:rPr>
              <a:t>Alt. causality</a:t>
            </a:r>
            <a:endParaRPr b="1" sz="3400">
              <a:solidFill>
                <a:srgbClr val="1155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6" name="Google Shape;296;p57"/>
          <p:cNvSpPr txBox="1"/>
          <p:nvPr>
            <p:ph idx="1" type="body"/>
          </p:nvPr>
        </p:nvSpPr>
        <p:spPr>
          <a:xfrm>
            <a:off x="311700" y="1086307"/>
            <a:ext cx="4929900" cy="5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Something else is causing the impact (ex. An industry fired employees because of an economic recession and not because it’s unprofitable)</a:t>
            </a:r>
            <a:endParaRPr b="1" sz="2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7" name="Google Shape;297;p57"/>
          <p:cNvPicPr preferRelativeResize="0"/>
          <p:nvPr/>
        </p:nvPicPr>
        <p:blipFill rotWithShape="1">
          <a:blip r:embed="rId3">
            <a:alphaModFix/>
          </a:blip>
          <a:srcRect b="0" l="0" r="78846" t="0"/>
          <a:stretch/>
        </p:blipFill>
        <p:spPr>
          <a:xfrm>
            <a:off x="8646740" y="4538075"/>
            <a:ext cx="423100" cy="433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8" name="Google Shape;298;p57"/>
          <p:cNvCxnSpPr/>
          <p:nvPr/>
        </p:nvCxnSpPr>
        <p:spPr>
          <a:xfrm>
            <a:off x="370900" y="940658"/>
            <a:ext cx="6300600" cy="0"/>
          </a:xfrm>
          <a:prstGeom prst="straightConnector1">
            <a:avLst/>
          </a:prstGeom>
          <a:noFill/>
          <a:ln cap="flat" cmpd="sng" w="19050">
            <a:solidFill>
              <a:srgbClr val="1155CC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299" name="Google Shape;299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2600" y="3481942"/>
            <a:ext cx="1798800" cy="1555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8"/>
          <p:cNvSpPr/>
          <p:nvPr/>
        </p:nvSpPr>
        <p:spPr>
          <a:xfrm>
            <a:off x="0" y="5037900"/>
            <a:ext cx="9144000" cy="105600"/>
          </a:xfrm>
          <a:prstGeom prst="rect">
            <a:avLst/>
          </a:prstGeom>
          <a:solidFill>
            <a:srgbClr val="1155CC">
              <a:alpha val="65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58"/>
          <p:cNvSpPr txBox="1"/>
          <p:nvPr>
            <p:ph type="title"/>
          </p:nvPr>
        </p:nvSpPr>
        <p:spPr>
          <a:xfrm>
            <a:off x="311700" y="253958"/>
            <a:ext cx="7454100" cy="6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rgbClr val="1155CC"/>
                </a:solidFill>
                <a:latin typeface="Poppins"/>
                <a:ea typeface="Poppins"/>
                <a:cs typeface="Poppins"/>
                <a:sym typeface="Poppins"/>
              </a:rPr>
              <a:t>Mitigation</a:t>
            </a:r>
            <a:endParaRPr b="1" sz="3400">
              <a:solidFill>
                <a:srgbClr val="1155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6" name="Google Shape;306;p58"/>
          <p:cNvSpPr txBox="1"/>
          <p:nvPr>
            <p:ph idx="1" type="body"/>
          </p:nvPr>
        </p:nvSpPr>
        <p:spPr>
          <a:xfrm>
            <a:off x="311700" y="1374207"/>
            <a:ext cx="4929900" cy="5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impact is happening, but it’s not that bad because X (ex.  Once an AI bot malfunctions, they can all be reprogrammed so the harm only happens once)</a:t>
            </a:r>
            <a:endParaRPr b="1" sz="2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7" name="Google Shape;307;p58"/>
          <p:cNvPicPr preferRelativeResize="0"/>
          <p:nvPr/>
        </p:nvPicPr>
        <p:blipFill rotWithShape="1">
          <a:blip r:embed="rId3">
            <a:alphaModFix/>
          </a:blip>
          <a:srcRect b="0" l="0" r="78846" t="0"/>
          <a:stretch/>
        </p:blipFill>
        <p:spPr>
          <a:xfrm>
            <a:off x="8646740" y="4538075"/>
            <a:ext cx="423100" cy="433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8" name="Google Shape;308;p58"/>
          <p:cNvCxnSpPr/>
          <p:nvPr/>
        </p:nvCxnSpPr>
        <p:spPr>
          <a:xfrm>
            <a:off x="370900" y="940658"/>
            <a:ext cx="6300600" cy="0"/>
          </a:xfrm>
          <a:prstGeom prst="straightConnector1">
            <a:avLst/>
          </a:prstGeom>
          <a:noFill/>
          <a:ln cap="flat" cmpd="sng" w="19050">
            <a:solidFill>
              <a:srgbClr val="1155CC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309" name="Google Shape;309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7466625" y="1793767"/>
            <a:ext cx="1798800" cy="1555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9"/>
          <p:cNvSpPr/>
          <p:nvPr/>
        </p:nvSpPr>
        <p:spPr>
          <a:xfrm>
            <a:off x="0" y="5037900"/>
            <a:ext cx="9144000" cy="105600"/>
          </a:xfrm>
          <a:prstGeom prst="rect">
            <a:avLst/>
          </a:prstGeom>
          <a:solidFill>
            <a:srgbClr val="1155CC">
              <a:alpha val="65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59"/>
          <p:cNvSpPr txBox="1"/>
          <p:nvPr>
            <p:ph type="title"/>
          </p:nvPr>
        </p:nvSpPr>
        <p:spPr>
          <a:xfrm>
            <a:off x="311700" y="253958"/>
            <a:ext cx="7454100" cy="6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rgbClr val="1155CC"/>
                </a:solidFill>
                <a:latin typeface="Poppins"/>
                <a:ea typeface="Poppins"/>
                <a:cs typeface="Poppins"/>
                <a:sym typeface="Poppins"/>
              </a:rPr>
              <a:t>Prerequisite</a:t>
            </a:r>
            <a:endParaRPr b="1" sz="3400">
              <a:solidFill>
                <a:srgbClr val="1155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6" name="Google Shape;316;p59"/>
          <p:cNvSpPr txBox="1"/>
          <p:nvPr>
            <p:ph idx="1" type="body"/>
          </p:nvPr>
        </p:nvSpPr>
        <p:spPr>
          <a:xfrm>
            <a:off x="261750" y="1442750"/>
            <a:ext cx="8056500" cy="5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Your argument is a prerequisite to their argument</a:t>
            </a:r>
            <a:endParaRPr b="1" sz="2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GB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(ex. Having women in executive positions is a prerequisite to having more women in the workforce because they are attracted by paid maternity leave, more flexible schedules, equal pay, etc.)</a:t>
            </a:r>
            <a:endParaRPr b="1" sz="2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7" name="Google Shape;317;p59"/>
          <p:cNvPicPr preferRelativeResize="0"/>
          <p:nvPr/>
        </p:nvPicPr>
        <p:blipFill rotWithShape="1">
          <a:blip r:embed="rId3">
            <a:alphaModFix/>
          </a:blip>
          <a:srcRect b="0" l="0" r="78846" t="0"/>
          <a:stretch/>
        </p:blipFill>
        <p:spPr>
          <a:xfrm>
            <a:off x="8646740" y="4538075"/>
            <a:ext cx="423100" cy="433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59"/>
          <p:cNvCxnSpPr/>
          <p:nvPr/>
        </p:nvCxnSpPr>
        <p:spPr>
          <a:xfrm>
            <a:off x="370900" y="940658"/>
            <a:ext cx="6300600" cy="0"/>
          </a:xfrm>
          <a:prstGeom prst="straightConnector1">
            <a:avLst/>
          </a:prstGeom>
          <a:noFill/>
          <a:ln cap="flat" cmpd="sng" w="19050">
            <a:solidFill>
              <a:srgbClr val="1155CC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319" name="Google Shape;319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3672600" y="-8"/>
            <a:ext cx="1798800" cy="1555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0"/>
          <p:cNvSpPr/>
          <p:nvPr/>
        </p:nvSpPr>
        <p:spPr>
          <a:xfrm>
            <a:off x="0" y="5037900"/>
            <a:ext cx="9144000" cy="105600"/>
          </a:xfrm>
          <a:prstGeom prst="rect">
            <a:avLst/>
          </a:prstGeom>
          <a:solidFill>
            <a:srgbClr val="1155CC">
              <a:alpha val="65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60"/>
          <p:cNvSpPr txBox="1"/>
          <p:nvPr>
            <p:ph type="title"/>
          </p:nvPr>
        </p:nvSpPr>
        <p:spPr>
          <a:xfrm>
            <a:off x="311700" y="253958"/>
            <a:ext cx="7454100" cy="6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rgbClr val="1155CC"/>
                </a:solidFill>
                <a:latin typeface="Poppins"/>
                <a:ea typeface="Poppins"/>
                <a:cs typeface="Poppins"/>
                <a:sym typeface="Poppins"/>
              </a:rPr>
              <a:t>Guidelines</a:t>
            </a:r>
            <a:endParaRPr b="1" sz="3400">
              <a:solidFill>
                <a:srgbClr val="1155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6" name="Google Shape;326;p60"/>
          <p:cNvSpPr txBox="1"/>
          <p:nvPr>
            <p:ph idx="1" type="body"/>
          </p:nvPr>
        </p:nvSpPr>
        <p:spPr>
          <a:xfrm>
            <a:off x="311700" y="1017775"/>
            <a:ext cx="7965300" cy="5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Roboto"/>
              <a:buAutoNum type="arabicPeriod"/>
            </a:pPr>
            <a:r>
              <a:rPr b="1" lang="en-GB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Enumerate</a:t>
            </a:r>
            <a:endParaRPr b="1" sz="2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Roboto"/>
              <a:buAutoNum type="arabicPeriod"/>
            </a:pPr>
            <a:r>
              <a:rPr b="1" lang="en-GB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Make sure responses are distinct</a:t>
            </a:r>
            <a:endParaRPr b="1" sz="2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Roboto"/>
              <a:buAutoNum type="arabicPeriod"/>
            </a:pPr>
            <a:r>
              <a:rPr b="1" lang="en-GB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Vary your speed -- slow down on impacts</a:t>
            </a:r>
            <a:endParaRPr b="1" sz="2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Roboto"/>
              <a:buAutoNum type="arabicPeriod"/>
            </a:pPr>
            <a:r>
              <a:rPr b="1" lang="en-GB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Word economy</a:t>
            </a:r>
            <a:endParaRPr b="1" sz="2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Roboto"/>
              <a:buAutoNum type="arabicPeriod"/>
            </a:pPr>
            <a:r>
              <a:rPr b="1" lang="en-GB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Prioritize responses -- be adaptable if running out of time</a:t>
            </a:r>
            <a:endParaRPr b="1" sz="2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Roboto"/>
              <a:buAutoNum type="arabicPeriod"/>
            </a:pPr>
            <a:r>
              <a:rPr b="1" lang="en-GB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Simplify</a:t>
            </a:r>
            <a:endParaRPr b="1" sz="2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Roboto"/>
              <a:buAutoNum type="arabicPeriod"/>
            </a:pPr>
            <a:r>
              <a:rPr b="1" lang="en-GB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Group responses </a:t>
            </a:r>
            <a:endParaRPr b="1" sz="2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7" name="Google Shape;327;p60"/>
          <p:cNvPicPr preferRelativeResize="0"/>
          <p:nvPr/>
        </p:nvPicPr>
        <p:blipFill rotWithShape="1">
          <a:blip r:embed="rId3">
            <a:alphaModFix/>
          </a:blip>
          <a:srcRect b="0" l="0" r="78846" t="0"/>
          <a:stretch/>
        </p:blipFill>
        <p:spPr>
          <a:xfrm>
            <a:off x="8646740" y="4538075"/>
            <a:ext cx="423100" cy="433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8" name="Google Shape;328;p60"/>
          <p:cNvCxnSpPr/>
          <p:nvPr/>
        </p:nvCxnSpPr>
        <p:spPr>
          <a:xfrm>
            <a:off x="370900" y="940658"/>
            <a:ext cx="6300600" cy="0"/>
          </a:xfrm>
          <a:prstGeom prst="straightConnector1">
            <a:avLst/>
          </a:prstGeom>
          <a:noFill/>
          <a:ln cap="flat" cmpd="sng" w="19050">
            <a:solidFill>
              <a:srgbClr val="1155CC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329" name="Google Shape;329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2600" y="3481942"/>
            <a:ext cx="1798800" cy="1555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1"/>
          <p:cNvSpPr/>
          <p:nvPr/>
        </p:nvSpPr>
        <p:spPr>
          <a:xfrm>
            <a:off x="0" y="5037900"/>
            <a:ext cx="9144000" cy="105600"/>
          </a:xfrm>
          <a:prstGeom prst="rect">
            <a:avLst/>
          </a:prstGeom>
          <a:solidFill>
            <a:srgbClr val="1155CC">
              <a:alpha val="65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61"/>
          <p:cNvSpPr txBox="1"/>
          <p:nvPr>
            <p:ph type="title"/>
          </p:nvPr>
        </p:nvSpPr>
        <p:spPr>
          <a:xfrm>
            <a:off x="311700" y="253958"/>
            <a:ext cx="7454100" cy="6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rgbClr val="1155CC"/>
                </a:solidFill>
                <a:latin typeface="Poppins"/>
                <a:ea typeface="Poppins"/>
                <a:cs typeface="Poppins"/>
                <a:sym typeface="Poppins"/>
              </a:rPr>
              <a:t>Other guidelines </a:t>
            </a:r>
            <a:endParaRPr b="1" sz="3400">
              <a:solidFill>
                <a:srgbClr val="1155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6" name="Google Shape;336;p61"/>
          <p:cNvSpPr txBox="1"/>
          <p:nvPr>
            <p:ph idx="1" type="body"/>
          </p:nvPr>
        </p:nvSpPr>
        <p:spPr>
          <a:xfrm>
            <a:off x="311700" y="1374200"/>
            <a:ext cx="7540500" cy="5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Roboto"/>
              <a:buChar char="-"/>
            </a:pPr>
            <a:r>
              <a:rPr b="1" lang="en-GB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 new responses in reply</a:t>
            </a:r>
            <a:endParaRPr b="1" sz="2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Roboto"/>
              <a:buChar char="-"/>
            </a:pPr>
            <a:r>
              <a:rPr b="1" lang="en-GB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Nothing *brand* new in the 3 → reference teammates from earlier speeches or use a POI to give the other team a chance to answer before the 3</a:t>
            </a:r>
            <a:endParaRPr b="1" sz="2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Roboto"/>
              <a:buChar char="-"/>
            </a:pPr>
            <a:r>
              <a:rPr b="1" lang="en-GB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Avoid repetition → (on next slide)</a:t>
            </a:r>
            <a:endParaRPr b="1" sz="2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7" name="Google Shape;337;p61"/>
          <p:cNvPicPr preferRelativeResize="0"/>
          <p:nvPr/>
        </p:nvPicPr>
        <p:blipFill rotWithShape="1">
          <a:blip r:embed="rId3">
            <a:alphaModFix/>
          </a:blip>
          <a:srcRect b="0" l="0" r="78846" t="0"/>
          <a:stretch/>
        </p:blipFill>
        <p:spPr>
          <a:xfrm>
            <a:off x="8646740" y="4538075"/>
            <a:ext cx="423100" cy="433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8" name="Google Shape;338;p61"/>
          <p:cNvCxnSpPr/>
          <p:nvPr/>
        </p:nvCxnSpPr>
        <p:spPr>
          <a:xfrm>
            <a:off x="370900" y="940658"/>
            <a:ext cx="6300600" cy="0"/>
          </a:xfrm>
          <a:prstGeom prst="straightConnector1">
            <a:avLst/>
          </a:prstGeom>
          <a:noFill/>
          <a:ln cap="flat" cmpd="sng" w="19050">
            <a:solidFill>
              <a:srgbClr val="1155CC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339" name="Google Shape;339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7466625" y="1793767"/>
            <a:ext cx="1798800" cy="1555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2"/>
          <p:cNvSpPr/>
          <p:nvPr/>
        </p:nvSpPr>
        <p:spPr>
          <a:xfrm>
            <a:off x="0" y="5037900"/>
            <a:ext cx="9144000" cy="105600"/>
          </a:xfrm>
          <a:prstGeom prst="rect">
            <a:avLst/>
          </a:prstGeom>
          <a:solidFill>
            <a:srgbClr val="1155CC">
              <a:alpha val="65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62"/>
          <p:cNvSpPr txBox="1"/>
          <p:nvPr>
            <p:ph type="title"/>
          </p:nvPr>
        </p:nvSpPr>
        <p:spPr>
          <a:xfrm>
            <a:off x="311700" y="253958"/>
            <a:ext cx="7454100" cy="6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rgbClr val="1155CC"/>
                </a:solidFill>
                <a:latin typeface="Poppins"/>
                <a:ea typeface="Poppins"/>
                <a:cs typeface="Poppins"/>
                <a:sym typeface="Poppins"/>
              </a:rPr>
              <a:t>Cont.</a:t>
            </a:r>
            <a:endParaRPr b="1" sz="3400">
              <a:solidFill>
                <a:srgbClr val="1155C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">
              <a:solidFill>
                <a:srgbClr val="1155C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rgbClr val="1155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6" name="Google Shape;346;p62"/>
          <p:cNvSpPr txBox="1"/>
          <p:nvPr>
            <p:ph idx="1" type="body"/>
          </p:nvPr>
        </p:nvSpPr>
        <p:spPr>
          <a:xfrm>
            <a:off x="311700" y="1497575"/>
            <a:ext cx="8554800" cy="5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Roboto"/>
              <a:buChar char="-"/>
            </a:pPr>
            <a:r>
              <a:rPr b="1" lang="en-GB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Add examples</a:t>
            </a:r>
            <a:endParaRPr b="1" sz="2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Roboto"/>
              <a:buChar char="-"/>
            </a:pPr>
            <a:r>
              <a:rPr b="1" lang="en-GB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Add impacts</a:t>
            </a:r>
            <a:endParaRPr b="1" sz="2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Roboto"/>
              <a:buChar char="-"/>
            </a:pPr>
            <a:r>
              <a:rPr b="1" lang="en-GB" sz="2700">
                <a:solidFill>
                  <a:srgbClr val="000000"/>
                </a:solidFill>
                <a:highlight>
                  <a:schemeClr val="accent6"/>
                </a:highlight>
                <a:latin typeface="Roboto"/>
                <a:ea typeface="Roboto"/>
                <a:cs typeface="Roboto"/>
                <a:sym typeface="Roboto"/>
              </a:rPr>
              <a:t>Explain how a response functions in the round </a:t>
            </a:r>
            <a:r>
              <a:rPr b="1" lang="en-GB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-- ex. This takes out their first argument, this means our second argument is a prerequisite to their most important impact, this means we meet their burden, etc.</a:t>
            </a:r>
            <a:endParaRPr b="1" sz="2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47" name="Google Shape;347;p62"/>
          <p:cNvPicPr preferRelativeResize="0"/>
          <p:nvPr/>
        </p:nvPicPr>
        <p:blipFill rotWithShape="1">
          <a:blip r:embed="rId3">
            <a:alphaModFix/>
          </a:blip>
          <a:srcRect b="0" l="0" r="78846" t="0"/>
          <a:stretch/>
        </p:blipFill>
        <p:spPr>
          <a:xfrm>
            <a:off x="8646740" y="4538075"/>
            <a:ext cx="423100" cy="433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8" name="Google Shape;348;p62"/>
          <p:cNvCxnSpPr/>
          <p:nvPr/>
        </p:nvCxnSpPr>
        <p:spPr>
          <a:xfrm>
            <a:off x="370900" y="940658"/>
            <a:ext cx="6300600" cy="0"/>
          </a:xfrm>
          <a:prstGeom prst="straightConnector1">
            <a:avLst/>
          </a:prstGeom>
          <a:noFill/>
          <a:ln cap="flat" cmpd="sng" w="19050">
            <a:solidFill>
              <a:srgbClr val="1155CC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349" name="Google Shape;349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3672600" y="-8"/>
            <a:ext cx="1798800" cy="1555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9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to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respond</a:t>
            </a:r>
            <a:r>
              <a:rPr lang="en-GB"/>
              <a:t>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39"/>
          <p:cNvSpPr txBox="1"/>
          <p:nvPr>
            <p:ph idx="1" type="body"/>
          </p:nvPr>
        </p:nvSpPr>
        <p:spPr>
          <a:xfrm>
            <a:off x="4332925" y="500925"/>
            <a:ext cx="44781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Listen carefully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Make sure the judge knows what you’re responding to.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GB" sz="2000"/>
              <a:t>THEY SAID:  _____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GB" sz="2000"/>
              <a:t>WE SAY: ________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GB" sz="2000"/>
              <a:t>WE ARE BETTER BECAUSE: ___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0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40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Leaves: Examples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Branches: layers of analysis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Roots: premise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174" name="Google Shape;17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788" y="178500"/>
            <a:ext cx="3781425" cy="47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1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</a:t>
            </a:r>
            <a:r>
              <a:rPr lang="en-GB"/>
              <a:t>hat must an argument prove?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 what can you rebut..</a:t>
            </a:r>
            <a:endParaRPr/>
          </a:p>
        </p:txBody>
      </p:sp>
      <p:sp>
        <p:nvSpPr>
          <p:cNvPr id="180" name="Google Shape;180;p41"/>
          <p:cNvSpPr txBox="1"/>
          <p:nvPr>
            <p:ph idx="1" type="body"/>
          </p:nvPr>
        </p:nvSpPr>
        <p:spPr>
          <a:xfrm>
            <a:off x="4345100" y="500925"/>
            <a:ext cx="47988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true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important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likely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/>
              <a:t>BE COMPARATIVE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Rebuttal strategies</a:t>
            </a:r>
            <a:endParaRPr/>
          </a:p>
        </p:txBody>
      </p:sp>
      <p:sp>
        <p:nvSpPr>
          <p:cNvPr id="186" name="Google Shape;186;p4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-GB"/>
              <a:t>Denial of the problem</a:t>
            </a:r>
            <a:endParaRPr/>
          </a:p>
        </p:txBody>
      </p:sp>
      <p:sp>
        <p:nvSpPr>
          <p:cNvPr id="192" name="Google Shape;192;p43"/>
          <p:cNvSpPr txBox="1"/>
          <p:nvPr>
            <p:ph idx="4294967295" type="subTitle"/>
          </p:nvPr>
        </p:nvSpPr>
        <p:spPr>
          <a:xfrm>
            <a:off x="311700" y="1878550"/>
            <a:ext cx="83220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accent1"/>
                </a:solidFill>
              </a:rPr>
              <a:t>You deny that the problem even exists in the first place.</a:t>
            </a:r>
            <a:endParaRPr b="1" sz="16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GB" sz="1600">
                <a:solidFill>
                  <a:schemeClr val="accent1"/>
                </a:solidFill>
              </a:rPr>
              <a:t>Example: This House Supports space exploration</a:t>
            </a:r>
            <a:endParaRPr b="1" sz="16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4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 Minimize the problem</a:t>
            </a:r>
            <a:endParaRPr/>
          </a:p>
        </p:txBody>
      </p:sp>
      <p:sp>
        <p:nvSpPr>
          <p:cNvPr id="198" name="Google Shape;198;p44"/>
          <p:cNvSpPr txBox="1"/>
          <p:nvPr>
            <p:ph idx="4294967295" type="subTitle"/>
          </p:nvPr>
        </p:nvSpPr>
        <p:spPr>
          <a:xfrm>
            <a:off x="311700" y="1878550"/>
            <a:ext cx="83220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accent1"/>
                </a:solidFill>
              </a:rPr>
              <a:t>Agree with the problem, but reduce the scale of it</a:t>
            </a:r>
            <a:endParaRPr b="1" sz="16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GB" sz="1600">
                <a:solidFill>
                  <a:schemeClr val="accent1"/>
                </a:solidFill>
              </a:rPr>
              <a:t>Example: This House Would ban the development of AI</a:t>
            </a:r>
            <a:endParaRPr b="1" sz="16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5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3. Problem-solution mismatch</a:t>
            </a:r>
            <a:endParaRPr/>
          </a:p>
        </p:txBody>
      </p:sp>
      <p:sp>
        <p:nvSpPr>
          <p:cNvPr id="204" name="Google Shape;204;p45"/>
          <p:cNvSpPr txBox="1"/>
          <p:nvPr>
            <p:ph idx="4294967295" type="subTitle"/>
          </p:nvPr>
        </p:nvSpPr>
        <p:spPr>
          <a:xfrm>
            <a:off x="311700" y="1878550"/>
            <a:ext cx="83220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600">
                <a:solidFill>
                  <a:schemeClr val="accent1"/>
                </a:solidFill>
              </a:rPr>
              <a:t>The initial problem could better be solved with a different policy/approach.</a:t>
            </a:r>
            <a:br>
              <a:rPr b="1" lang="en-GB" sz="1600">
                <a:solidFill>
                  <a:schemeClr val="accent1"/>
                </a:solidFill>
              </a:rPr>
            </a:br>
            <a:br>
              <a:rPr b="1" lang="en-GB" sz="1600">
                <a:solidFill>
                  <a:schemeClr val="accent1"/>
                </a:solidFill>
              </a:rPr>
            </a:br>
            <a:r>
              <a:rPr b="1" lang="en-GB" sz="1600">
                <a:solidFill>
                  <a:schemeClr val="accent1"/>
                </a:solidFill>
              </a:rPr>
              <a:t>Example: This House Would ban </a:t>
            </a:r>
            <a:r>
              <a:rPr b="1" lang="en-GB" sz="1600">
                <a:solidFill>
                  <a:schemeClr val="accent1"/>
                </a:solidFill>
              </a:rPr>
              <a:t>anonymity</a:t>
            </a:r>
            <a:r>
              <a:rPr b="1" lang="en-GB" sz="1600">
                <a:solidFill>
                  <a:schemeClr val="accent1"/>
                </a:solidFill>
              </a:rPr>
              <a:t> on the internet</a:t>
            </a:r>
            <a:endParaRPr b="1" sz="16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